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4"/>
  </p:notesMasterIdLst>
  <p:sldIdLst>
    <p:sldId id="288" r:id="rId3"/>
    <p:sldId id="321" r:id="rId4"/>
    <p:sldId id="340" r:id="rId5"/>
    <p:sldId id="305" r:id="rId6"/>
    <p:sldId id="295" r:id="rId7"/>
    <p:sldId id="342" r:id="rId8"/>
    <p:sldId id="306" r:id="rId9"/>
    <p:sldId id="292" r:id="rId10"/>
    <p:sldId id="293" r:id="rId11"/>
    <p:sldId id="299" r:id="rId12"/>
    <p:sldId id="34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  <a:srgbClr val="CC00CC"/>
    <a:srgbClr val="0000FF"/>
    <a:srgbClr val="969696"/>
    <a:srgbClr val="B2B2B2"/>
    <a:srgbClr val="000000"/>
    <a:srgbClr val="46ACAE"/>
    <a:srgbClr val="7E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3F4C3-04ED-4320-9A42-81DEF04ED8B9}" type="datetimeFigureOut">
              <a:rPr lang="zh-TW" altLang="en-US"/>
              <a:pPr>
                <a:defRPr/>
              </a:pPr>
              <a:t>2022/1/26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6ABF0-BF9E-4699-AAA6-8EF19A5383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0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6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1CCE17-AA4D-48D6-8485-2CF24EDEA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86367-BAFC-4FDB-8AA9-365A298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9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8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467600" y="6096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2400" b="1" i="1">
                <a:latin typeface="Verdana" panose="020B0604030504040204" pitchFamily="34" charset="0"/>
                <a:ea typeface="新細明體" panose="02020500000000000000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685800"/>
            <a:ext cx="2819400" cy="304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18BDA7-7FBD-4507-BBA4-7AC475187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BAD1-CA12-405E-A7D8-AE6152B4B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EA2E-7121-4D8A-8C87-553FE6BFBC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3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676B-D495-494E-81F3-A9E6E9ED3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59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 err="1">
                <a:solidFill>
                  <a:srgbClr val="7A4832">
                    <a:lumMod val="75000"/>
                  </a:srgbClr>
                </a:solidFill>
              </a:rPr>
              <a:t>Da</a:t>
            </a:r>
            <a:r>
              <a:rPr lang="en-US" altLang="zh-TW" dirty="0">
                <a:solidFill>
                  <a:srgbClr val="7A4832">
                    <a:lumMod val="75000"/>
                  </a:srgbClr>
                </a:solidFill>
              </a:rPr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 eaLnBrk="0" hangingPunct="0"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 eaLnBrk="0" hangingPunct="0">
              <a:defRPr sz="1200" b="0" i="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31110BA8-C611-42F4-AD39-9E6C6B9E0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48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BE6A6B-9A64-422E-B228-324A55DE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11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92A911-E491-4ABA-8846-E8CDE1378F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47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C4F741-6A84-45F6-A9D3-46B959289A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470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1E8CE5-53BD-44D9-BB2F-64428C409F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64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77022E-BD88-4B6C-9C61-B04A9D585D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61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BC996E-423E-439A-8EB9-16826DB17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919-7AA8-49EA-9FA1-819F557F72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6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16498B-AB09-47E2-BB43-9848659222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716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28EBF2-4B74-471B-BF2C-BF7AB6FC3C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592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DABABC-EEEB-4E1A-B30D-D10FB6431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89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C86E12-6FE7-4828-A0AD-8C1BC5816D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1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715000" y="64293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019800" y="6294438"/>
            <a:ext cx="2895600" cy="244475"/>
          </a:xfrm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CC38C8-CD53-46EC-9E89-17E9F54E4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192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093DDD-7219-48FE-8191-F84028CB0F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43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8E5-7CB0-44EF-B770-1801474C0C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D169-AFA8-4221-AAEE-9F8B3EA2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4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B48E-0BCC-4721-A747-655C84174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4B20-992A-4465-AA68-60A05EBDC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0B38-9383-4E64-BB01-7957011302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7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3EF9-23AC-40FE-8A95-C14BC9100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B539-A546-4834-910D-F4E0F96CC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 b="1" i="1"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29375" y="6500813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7A4832">
                    <a:lumMod val="75000"/>
                  </a:srgbClr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072313" y="6215063"/>
            <a:ext cx="1752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 i="0">
                <a:solidFill>
                  <a:srgbClr val="518D47">
                    <a:lumMod val="75000"/>
                  </a:srgbClr>
                </a:solidFill>
                <a:latin typeface="文鼎中特毛楷" pitchFamily="49" charset="-120"/>
                <a:ea typeface="文鼎中特毛楷" pitchFamily="49" charset="-120"/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4" r:id="rId9"/>
    <p:sldLayoutId id="2147484685" r:id="rId10"/>
    <p:sldLayoutId id="2147484686" r:id="rId11"/>
    <p:sldLayoutId id="2147484687" r:id="rId12"/>
    <p:sldLayoutId id="2147484688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w.class.uschoolnet.com/class/?csid=css00000023816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w.class.uschoolnet.com/class/?csid=css000000211455&amp;id=model16&amp;cl=1629334011-7010-88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905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北市大同國小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學期</a:t>
            </a:r>
            <a:endParaRPr lang="zh-TW" altLang="en-US" sz="6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5" name="副標題 2"/>
          <p:cNvSpPr>
            <a:spLocks noGrp="1"/>
          </p:cNvSpPr>
          <p:nvPr>
            <p:ph type="subTitle" idx="1"/>
          </p:nvPr>
        </p:nvSpPr>
        <p:spPr>
          <a:xfrm>
            <a:off x="539552" y="2276872"/>
            <a:ext cx="6768752" cy="1752600"/>
          </a:xfrm>
        </p:spPr>
        <p:txBody>
          <a:bodyPr/>
          <a:lstStyle/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三年級學年</a:t>
            </a:r>
            <a:endParaRPr lang="en-US" altLang="zh-TW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自然科授課葉香螢 老師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827088" y="2071688"/>
            <a:ext cx="7497762" cy="1366837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感謝您一同關心我們的寶貝！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zh-TW" altLang="en-US" dirty="0">
                <a:ea typeface="新細明體" panose="02020500000000000000" pitchFamily="18" charset="-120"/>
              </a:rPr>
              <a:t>請您積極參與孩子的成長。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39939" name="標題 1"/>
          <p:cNvSpPr txBox="1">
            <a:spLocks/>
          </p:cNvSpPr>
          <p:nvPr/>
        </p:nvSpPr>
        <p:spPr bwMode="gray">
          <a:xfrm>
            <a:off x="5438791" y="5013176"/>
            <a:ext cx="3554618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香螢老師感謝您的支持與建議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02-25965407</a:t>
            </a:r>
            <a:r>
              <a:rPr lang="zh-TW" altLang="en-US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362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0922002349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若有意見或建議，煩請您利用私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line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與我聯繫，謝謝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zh-TW" altLang="en-US" sz="32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39940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484313"/>
            <a:ext cx="1905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標題 1"/>
          <p:cNvSpPr txBox="1">
            <a:spLocks/>
          </p:cNvSpPr>
          <p:nvPr/>
        </p:nvSpPr>
        <p:spPr bwMode="gray">
          <a:xfrm>
            <a:off x="466725" y="3382963"/>
            <a:ext cx="504056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chemeClr val="tx1"/>
                </a:solidFill>
                <a:ea typeface="新細明體" panose="02020500000000000000" pitchFamily="18" charset="-120"/>
              </a:rPr>
              <a:t>網頁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 dirty="0">
                <a:solidFill>
                  <a:srgbClr val="CC00CC"/>
                </a:solidFill>
                <a:ea typeface="新細明體" panose="02020500000000000000" pitchFamily="18" charset="-120"/>
                <a:hlinkClick r:id="rId3"/>
              </a:rPr>
              <a:t>6</a:t>
            </a:r>
            <a:endParaRPr lang="en-US" altLang="zh-TW" sz="12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由學校路徑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北市大同國小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關於大同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班級與教師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輔導室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葉香</a:t>
            </a:r>
            <a:r>
              <a:rPr lang="zh-TW" altLang="en-US" sz="2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螢</a:t>
            </a: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http://</a:t>
            </a:r>
            <a:r>
              <a:rPr lang="en-US" altLang="zh-TW" sz="1400" dirty="0" err="1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tw.class.uschoolnet.com</a:t>
            </a:r>
            <a:r>
              <a:rPr lang="en-US" altLang="zh-TW" sz="1400" dirty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/class/?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csid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css000000211455&amp;id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model16&amp;cl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  <a:hlinkClick r:id="rId4"/>
              </a:rPr>
              <a:t>=1629334011-7010-884</a:t>
            </a:r>
            <a:endParaRPr lang="en-US" altLang="zh-TW" sz="1400" dirty="0" smtClean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mumuying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www.themegallery.com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LOGO</a:t>
            </a:r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/>
          <a:srcRect l="57560" t="32360" r="26848" b="38240"/>
          <a:stretch/>
        </p:blipFill>
        <p:spPr>
          <a:xfrm>
            <a:off x="827584" y="967830"/>
            <a:ext cx="4635624" cy="4916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80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4779962" cy="563562"/>
          </a:xfrm>
        </p:spPr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個人履歷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534988" y="1103314"/>
            <a:ext cx="8362950" cy="543560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ea typeface="新細明體" panose="02020500000000000000" pitchFamily="18" charset="-120"/>
              </a:rPr>
              <a:t>學歷：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94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國北師社會區域發展多元文化研究所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畢業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90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國北師國小自然學科教學學分班</a:t>
            </a:r>
            <a:endParaRPr lang="zh-TW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 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86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年國立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屏東師院國小師資班畢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83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淡江大學財務金融系畢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屏東女中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九如國中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楓港國小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畢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專長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2009--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98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年榮獲優良教師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大同區扶輪社職業成就教育獎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2006--</a:t>
            </a:r>
            <a:r>
              <a:rPr lang="en-US" altLang="zh-TW" sz="1600" dirty="0" err="1">
                <a:solidFill>
                  <a:srgbClr val="7030A0"/>
                </a:solidFill>
                <a:ea typeface="新細明體" panose="02020500000000000000" pitchFamily="18" charset="-120"/>
              </a:rPr>
              <a:t>GEPT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英檢初級證書英文（全民英檢通過）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2005--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北市第六屆教育專業創新行動研究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1998--IBM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電腦軟體應用班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500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小時結業證書會計、稅務（執行業務申報稅務）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發展性輔導教學系統合格</a:t>
            </a:r>
            <a:r>
              <a:rPr lang="zh-TW" altLang="zh-TW" sz="16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證書</a:t>
            </a:r>
            <a:endParaRPr lang="zh-TW" altLang="zh-TW" sz="1600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  </a:t>
            </a:r>
            <a:r>
              <a:rPr lang="en-US" altLang="zh-TW" dirty="0">
                <a:solidFill>
                  <a:srgbClr val="008000"/>
                </a:solidFill>
              </a:rPr>
              <a:t>12</a:t>
            </a:r>
            <a:r>
              <a:rPr lang="zh-TW" altLang="en-US" dirty="0">
                <a:solidFill>
                  <a:srgbClr val="008000"/>
                </a:solidFill>
              </a:rPr>
              <a:t>年國教課程目標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2538" name="AutoShape 3"/>
          <p:cNvSpPr>
            <a:spLocks noChangeArrowheads="1"/>
          </p:cNvSpPr>
          <p:nvPr/>
        </p:nvSpPr>
        <p:spPr bwMode="auto">
          <a:xfrm>
            <a:off x="159863" y="345006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0" name="AutoShape 6"/>
          <p:cNvSpPr>
            <a:spLocks noChangeArrowheads="1"/>
          </p:cNvSpPr>
          <p:nvPr/>
        </p:nvSpPr>
        <p:spPr bwMode="gray">
          <a:xfrm>
            <a:off x="1645561" y="1681658"/>
            <a:ext cx="444344" cy="518366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1" name="AutoShape 7"/>
          <p:cNvSpPr>
            <a:spLocks noChangeArrowheads="1"/>
          </p:cNvSpPr>
          <p:nvPr/>
        </p:nvSpPr>
        <p:spPr bwMode="gray">
          <a:xfrm>
            <a:off x="3574504" y="1619904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2552" name="Group 18"/>
          <p:cNvGrpSpPr>
            <a:grpSpLocks/>
          </p:cNvGrpSpPr>
          <p:nvPr/>
        </p:nvGrpSpPr>
        <p:grpSpPr bwMode="auto">
          <a:xfrm>
            <a:off x="48935" y="1216117"/>
            <a:ext cx="1431775" cy="2212883"/>
            <a:chOff x="4166" y="1706"/>
            <a:chExt cx="1252" cy="1252"/>
          </a:xfrm>
        </p:grpSpPr>
        <p:sp>
          <p:nvSpPr>
            <p:cNvPr id="2257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3" name="Oval 21"/>
            <p:cNvSpPr>
              <a:spLocks noChangeArrowheads="1"/>
            </p:cNvSpPr>
            <p:nvPr/>
          </p:nvSpPr>
          <p:spPr bwMode="gray">
            <a:xfrm>
              <a:off x="4198" y="1725"/>
              <a:ext cx="1163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8" name="Group 28"/>
          <p:cNvGrpSpPr>
            <a:grpSpLocks/>
          </p:cNvGrpSpPr>
          <p:nvPr/>
        </p:nvGrpSpPr>
        <p:grpSpPr bwMode="auto">
          <a:xfrm>
            <a:off x="2119022" y="1160463"/>
            <a:ext cx="1455482" cy="2226117"/>
            <a:chOff x="4166" y="1706"/>
            <a:chExt cx="1252" cy="1252"/>
          </a:xfrm>
        </p:grpSpPr>
        <p:sp>
          <p:nvSpPr>
            <p:cNvPr id="2256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9" name="Group 33"/>
          <p:cNvGrpSpPr>
            <a:grpSpLocks/>
          </p:cNvGrpSpPr>
          <p:nvPr/>
        </p:nvGrpSpPr>
        <p:grpSpPr bwMode="auto">
          <a:xfrm>
            <a:off x="5937368" y="1337424"/>
            <a:ext cx="1435301" cy="1966021"/>
            <a:chOff x="4166" y="1706"/>
            <a:chExt cx="1252" cy="1252"/>
          </a:xfrm>
        </p:grpSpPr>
        <p:sp>
          <p:nvSpPr>
            <p:cNvPr id="22563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4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5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6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2561" name="Text Box 39"/>
          <p:cNvSpPr txBox="1">
            <a:spLocks noChangeArrowheads="1"/>
          </p:cNvSpPr>
          <p:nvPr/>
        </p:nvSpPr>
        <p:spPr bwMode="gray">
          <a:xfrm>
            <a:off x="33358" y="1539860"/>
            <a:ext cx="12754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00FF"/>
                </a:solidFill>
                <a:latin typeface="標楷體" panose="03000509000000000000" pitchFamily="65" charset="-120"/>
              </a:rPr>
              <a:t>啟發科學探究的熱忱與潛能</a:t>
            </a:r>
            <a:endParaRPr lang="en-US" altLang="zh-TW" sz="2400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22562" name="Text Box 40"/>
          <p:cNvSpPr txBox="1">
            <a:spLocks noChangeArrowheads="1"/>
          </p:cNvSpPr>
          <p:nvPr/>
        </p:nvSpPr>
        <p:spPr bwMode="gray">
          <a:xfrm>
            <a:off x="2324038" y="1507398"/>
            <a:ext cx="8850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/>
              <a:t>建構科學素養</a:t>
            </a:r>
            <a:endParaRPr lang="en-US" altLang="zh-TW" sz="2400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116378" y="3479960"/>
            <a:ext cx="136272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使學生能對自然科學具備好奇心與想像力，發揮理性思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維，開展生命潛能。</a:t>
            </a:r>
          </a:p>
        </p:txBody>
      </p:sp>
      <p:grpSp>
        <p:nvGrpSpPr>
          <p:cNvPr id="47" name="Group 28"/>
          <p:cNvGrpSpPr>
            <a:grpSpLocks/>
          </p:cNvGrpSpPr>
          <p:nvPr/>
        </p:nvGrpSpPr>
        <p:grpSpPr bwMode="auto">
          <a:xfrm>
            <a:off x="4065591" y="1233202"/>
            <a:ext cx="1433538" cy="2110704"/>
            <a:chOff x="4166" y="1706"/>
            <a:chExt cx="1252" cy="1252"/>
          </a:xfrm>
        </p:grpSpPr>
        <p:sp>
          <p:nvSpPr>
            <p:cNvPr id="52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3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8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9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0" name="AutoShape 7"/>
          <p:cNvSpPr>
            <a:spLocks noChangeArrowheads="1"/>
          </p:cNvSpPr>
          <p:nvPr/>
        </p:nvSpPr>
        <p:spPr bwMode="gray">
          <a:xfrm>
            <a:off x="7417722" y="170126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gray">
          <a:xfrm>
            <a:off x="5462552" y="160500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7738244" y="1309159"/>
            <a:ext cx="1433538" cy="1994286"/>
            <a:chOff x="4166" y="1706"/>
            <a:chExt cx="1252" cy="1252"/>
          </a:xfrm>
        </p:grpSpPr>
        <p:sp>
          <p:nvSpPr>
            <p:cNvPr id="6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7" name="Text Box 40"/>
          <p:cNvSpPr txBox="1">
            <a:spLocks noChangeArrowheads="1"/>
          </p:cNvSpPr>
          <p:nvPr/>
        </p:nvSpPr>
        <p:spPr bwMode="gray">
          <a:xfrm>
            <a:off x="4215056" y="1309595"/>
            <a:ext cx="1252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008000"/>
                </a:solidFill>
                <a:latin typeface="標楷體" panose="03000509000000000000" pitchFamily="65" charset="-120"/>
              </a:rPr>
              <a:t>奠定持續學習與運用科技的基礎</a:t>
            </a:r>
            <a:endParaRPr lang="en-US" altLang="zh-TW" sz="2400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gray">
          <a:xfrm>
            <a:off x="6021972" y="1399371"/>
            <a:ext cx="128220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培養社會關懷和守護自然之價值觀與行動力</a:t>
            </a:r>
            <a:endParaRPr lang="en-US" altLang="zh-TW" sz="2000" dirty="0">
              <a:solidFill>
                <a:srgbClr val="7030A0"/>
              </a:solidFill>
              <a:latin typeface="標楷體" panose="03000509000000000000" pitchFamily="65" charset="-120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gray">
          <a:xfrm>
            <a:off x="7983773" y="1534573"/>
            <a:ext cx="1020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dirty="0">
                <a:solidFill>
                  <a:srgbClr val="CC00CC"/>
                </a:solidFill>
                <a:latin typeface="標楷體" panose="03000509000000000000" pitchFamily="65" charset="-120"/>
              </a:rPr>
              <a:t>為生涯發展做準備</a:t>
            </a:r>
            <a:endParaRPr lang="en-US" altLang="zh-TW" sz="2400" dirty="0">
              <a:solidFill>
                <a:srgbClr val="CC00CC"/>
              </a:solidFill>
              <a:latin typeface="標楷體" panose="03000509000000000000" pitchFamily="65" charset="-12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1783868" y="3407917"/>
            <a:ext cx="2125686" cy="3241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4132331" y="336413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5582521" y="3365531"/>
            <a:ext cx="2083200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3" name="AutoShape 3"/>
          <p:cNvSpPr>
            <a:spLocks noChangeArrowheads="1"/>
          </p:cNvSpPr>
          <p:nvPr/>
        </p:nvSpPr>
        <p:spPr bwMode="auto">
          <a:xfrm>
            <a:off x="7752645" y="3415097"/>
            <a:ext cx="1330221" cy="3038239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4" name="文字方塊 75"/>
          <p:cNvSpPr txBox="1">
            <a:spLocks noChangeArrowheads="1"/>
          </p:cNvSpPr>
          <p:nvPr/>
        </p:nvSpPr>
        <p:spPr bwMode="auto">
          <a:xfrm>
            <a:off x="1727939" y="3479255"/>
            <a:ext cx="237205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FF0066"/>
                </a:solidFill>
              </a:rPr>
              <a:t>使學生具基本的科學知識、探究與實作能力及科學態度，能有效溝通、參與公民社會議題的決策與問題解決，能理解反思媒體所報導的科學相關內容，培養求真求實的精神。</a:t>
            </a:r>
          </a:p>
        </p:txBody>
      </p:sp>
      <p:sp>
        <p:nvSpPr>
          <p:cNvPr id="75" name="文字方塊 75"/>
          <p:cNvSpPr txBox="1">
            <a:spLocks noChangeArrowheads="1"/>
          </p:cNvSpPr>
          <p:nvPr/>
        </p:nvSpPr>
        <p:spPr bwMode="auto">
          <a:xfrm>
            <a:off x="4074151" y="3374783"/>
            <a:ext cx="147603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養成對科學正向的態度與興趣，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運用科技學習與解決問題的習慣，適應科技時代生活。</a:t>
            </a:r>
          </a:p>
        </p:txBody>
      </p:sp>
      <p:sp>
        <p:nvSpPr>
          <p:cNvPr id="76" name="文字方塊 75"/>
          <p:cNvSpPr txBox="1">
            <a:spLocks noChangeArrowheads="1"/>
          </p:cNvSpPr>
          <p:nvPr/>
        </p:nvSpPr>
        <p:spPr bwMode="auto">
          <a:xfrm>
            <a:off x="5649909" y="3498233"/>
            <a:ext cx="203622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欣賞珍惜大自然之美，更深化愛護自然、珍愛生命及惜取資源的關懷心與行動力，進而致力於建構理性社會與永續環境。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7030A0"/>
                </a:solidFill>
              </a:rPr>
              <a:t>。</a:t>
            </a:r>
          </a:p>
        </p:txBody>
      </p:sp>
      <p:sp>
        <p:nvSpPr>
          <p:cNvPr id="77" name="文字方塊 75"/>
          <p:cNvSpPr txBox="1">
            <a:spLocks noChangeArrowheads="1"/>
          </p:cNvSpPr>
          <p:nvPr/>
        </p:nvSpPr>
        <p:spPr bwMode="auto">
          <a:xfrm>
            <a:off x="7849309" y="3429000"/>
            <a:ext cx="14165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CC00CC"/>
                </a:solidFill>
              </a:rPr>
              <a:t>能更進一步努力增進科學知能，經由學習，為下一階段的生涯發展做好準備。</a:t>
            </a:r>
          </a:p>
        </p:txBody>
      </p:sp>
    </p:spTree>
    <p:extLst>
      <p:ext uri="{BB962C8B-B14F-4D97-AF65-F5344CB8AC3E}">
        <p14:creationId xmlns:p14="http://schemas.microsoft.com/office/powerpoint/2010/main" val="13216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330951" y="373449"/>
            <a:ext cx="3629834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科學研究方法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grpSp>
        <p:nvGrpSpPr>
          <p:cNvPr id="22533" name="Group 41"/>
          <p:cNvGrpSpPr>
            <a:grpSpLocks/>
          </p:cNvGrpSpPr>
          <p:nvPr/>
        </p:nvGrpSpPr>
        <p:grpSpPr bwMode="auto">
          <a:xfrm>
            <a:off x="468313" y="1430338"/>
            <a:ext cx="7532686" cy="4951034"/>
            <a:chOff x="768" y="1280"/>
            <a:chExt cx="4272" cy="2703"/>
          </a:xfrm>
        </p:grpSpPr>
        <p:sp>
          <p:nvSpPr>
            <p:cNvPr id="22537" name="AutoShape 2"/>
            <p:cNvSpPr>
              <a:spLocks noChangeArrowheads="1"/>
            </p:cNvSpPr>
            <p:nvPr/>
          </p:nvSpPr>
          <p:spPr bwMode="auto">
            <a:xfrm>
              <a:off x="2124" y="2304"/>
              <a:ext cx="1617" cy="1679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8" name="AutoShape 3"/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9" name="AutoShape 4"/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0" name="AutoShape 6"/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1" name="AutoShape 7"/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gray">
            <a:xfrm>
              <a:off x="406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3919" y="1555"/>
              <a:ext cx="107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gray">
            <a:xfrm>
              <a:off x="3989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gray">
            <a:xfrm>
              <a:off x="4005" y="1562"/>
              <a:ext cx="93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46" name="Oval 12"/>
            <p:cNvSpPr>
              <a:spLocks noChangeArrowheads="1"/>
            </p:cNvSpPr>
            <p:nvPr/>
          </p:nvSpPr>
          <p:spPr bwMode="gray">
            <a:xfrm>
              <a:off x="4039" y="1555"/>
              <a:ext cx="841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gray">
            <a:xfrm>
              <a:off x="886" y="1552"/>
              <a:ext cx="933" cy="2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gray">
            <a:xfrm>
              <a:off x="887" y="1554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1" name="Oval 17"/>
            <p:cNvSpPr>
              <a:spLocks noChangeArrowheads="1"/>
            </p:cNvSpPr>
            <p:nvPr/>
          </p:nvSpPr>
          <p:spPr bwMode="gray">
            <a:xfrm>
              <a:off x="933" y="1553"/>
              <a:ext cx="840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2" name="Group 18"/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22571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2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3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4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54" name="Oval 23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5" name="Oval 24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6" name="Oval 25"/>
            <p:cNvSpPr>
              <a:spLocks noChangeArrowheads="1"/>
            </p:cNvSpPr>
            <p:nvPr/>
          </p:nvSpPr>
          <p:spPr bwMode="gray">
            <a:xfrm>
              <a:off x="2438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7" name="Oval 26"/>
            <p:cNvSpPr>
              <a:spLocks noChangeArrowheads="1"/>
            </p:cNvSpPr>
            <p:nvPr/>
          </p:nvSpPr>
          <p:spPr bwMode="gray">
            <a:xfrm>
              <a:off x="2439" y="1557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7" name="Oval 27"/>
            <p:cNvSpPr>
              <a:spLocks noChangeArrowheads="1"/>
            </p:cNvSpPr>
            <p:nvPr/>
          </p:nvSpPr>
          <p:spPr bwMode="gray">
            <a:xfrm>
              <a:off x="2484" y="1554"/>
              <a:ext cx="840" cy="2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8" name="Group 28"/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22567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8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9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0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22559" name="Group 33"/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22563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4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5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6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2560" name="Text Box 38"/>
            <p:cNvSpPr txBox="1">
              <a:spLocks noChangeArrowheads="1"/>
            </p:cNvSpPr>
            <p:nvPr/>
          </p:nvSpPr>
          <p:spPr bwMode="gray">
            <a:xfrm>
              <a:off x="954" y="1578"/>
              <a:ext cx="8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FF0066"/>
                  </a:solidFill>
                  <a:latin typeface="標楷體" panose="03000509000000000000" pitchFamily="65" charset="-120"/>
                </a:rPr>
                <a:t>找到問題</a:t>
              </a:r>
              <a:endParaRPr lang="en-US" altLang="zh-TW" sz="2400" dirty="0">
                <a:solidFill>
                  <a:srgbClr val="FF0066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1" name="Text Box 39"/>
            <p:cNvSpPr txBox="1">
              <a:spLocks noChangeArrowheads="1"/>
            </p:cNvSpPr>
            <p:nvPr/>
          </p:nvSpPr>
          <p:spPr bwMode="gray">
            <a:xfrm>
              <a:off x="2658" y="1377"/>
              <a:ext cx="454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規劃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與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執行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2" name="Text Box 40"/>
            <p:cNvSpPr txBox="1">
              <a:spLocks noChangeArrowheads="1"/>
            </p:cNvSpPr>
            <p:nvPr/>
          </p:nvSpPr>
          <p:spPr bwMode="gray">
            <a:xfrm>
              <a:off x="4071" y="1350"/>
              <a:ext cx="803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呈現研究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結果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(</a:t>
              </a:r>
              <a:r>
                <a:rPr lang="zh-TW" altLang="en-US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傳達</a:t>
              </a: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)</a:t>
              </a:r>
            </a:p>
          </p:txBody>
        </p:sp>
      </p:grp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490105" y="3305979"/>
            <a:ext cx="19971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</a:rPr>
              <a:t>1.</a:t>
            </a:r>
            <a:r>
              <a:rPr lang="zh-TW" altLang="en-US" sz="2400" b="0" dirty="0">
                <a:solidFill>
                  <a:srgbClr val="FF0066"/>
                </a:solidFill>
              </a:rPr>
              <a:t>覺察生活情境中的現象或內容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提出問題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  <a:endParaRPr lang="en-US" altLang="zh-TW" sz="2400" b="0" dirty="0">
              <a:solidFill>
                <a:srgbClr val="FF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 b="0" dirty="0">
              <a:solidFill>
                <a:srgbClr val="FF0066"/>
              </a:solidFill>
            </a:endParaRPr>
          </a:p>
        </p:txBody>
      </p:sp>
      <p:sp>
        <p:nvSpPr>
          <p:cNvPr id="22535" name="文字方塊 76"/>
          <p:cNvSpPr txBox="1">
            <a:spLocks noChangeArrowheads="1"/>
          </p:cNvSpPr>
          <p:nvPr/>
        </p:nvSpPr>
        <p:spPr bwMode="auto">
          <a:xfrm>
            <a:off x="3029714" y="3387653"/>
            <a:ext cx="285271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1.</a:t>
            </a:r>
            <a:r>
              <a:rPr lang="zh-TW" altLang="en-US" sz="2400" b="0" dirty="0">
                <a:solidFill>
                  <a:srgbClr val="0000FF"/>
                </a:solidFill>
              </a:rPr>
              <a:t>推測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2</a:t>
            </a:r>
            <a:r>
              <a:rPr lang="zh-TW" altLang="en-US" sz="2400" b="0" dirty="0">
                <a:solidFill>
                  <a:srgbClr val="0000FF"/>
                </a:solidFill>
              </a:rPr>
              <a:t>計畫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3.</a:t>
            </a:r>
            <a:r>
              <a:rPr lang="zh-TW" altLang="en-US" sz="2400" b="0" dirty="0">
                <a:solidFill>
                  <a:srgbClr val="0000FF"/>
                </a:solidFill>
              </a:rPr>
              <a:t>觀察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4.</a:t>
            </a:r>
            <a:r>
              <a:rPr lang="zh-TW" altLang="en-US" sz="2400" b="0" dirty="0">
                <a:solidFill>
                  <a:srgbClr val="0000FF"/>
                </a:solidFill>
              </a:rPr>
              <a:t>實驗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5.</a:t>
            </a:r>
            <a:r>
              <a:rPr lang="zh-TW" altLang="en-US" sz="2400" b="0" dirty="0">
                <a:solidFill>
                  <a:srgbClr val="0000FF"/>
                </a:solidFill>
              </a:rPr>
              <a:t>結果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與推測不同時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(2)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符合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製作紀錄</a:t>
            </a: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、</a:t>
            </a:r>
            <a:endParaRPr lang="en-US" altLang="zh-TW" sz="2000" b="0" dirty="0">
              <a:solidFill>
                <a:srgbClr val="0000FF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         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圖表</a:t>
            </a:r>
          </a:p>
        </p:txBody>
      </p:sp>
      <p:sp>
        <p:nvSpPr>
          <p:cNvPr id="22536" name="文字方塊 77"/>
          <p:cNvSpPr txBox="1">
            <a:spLocks noChangeArrowheads="1"/>
          </p:cNvSpPr>
          <p:nvPr/>
        </p:nvSpPr>
        <p:spPr bwMode="auto">
          <a:xfrm>
            <a:off x="6156324" y="3284538"/>
            <a:ext cx="1760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1.</a:t>
            </a:r>
            <a:r>
              <a:rPr lang="zh-TW" altLang="en-US" sz="2400" b="0" dirty="0">
                <a:solidFill>
                  <a:srgbClr val="008000"/>
                </a:solidFill>
              </a:rPr>
              <a:t>根據結果行分析討論</a:t>
            </a:r>
            <a:endParaRPr lang="en-US" altLang="zh-TW" sz="2400" b="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2.</a:t>
            </a:r>
            <a:r>
              <a:rPr lang="zh-TW" altLang="en-US" sz="2400" b="0" dirty="0">
                <a:solidFill>
                  <a:srgbClr val="008000"/>
                </a:solidFill>
              </a:rPr>
              <a:t>呈現研究結果</a:t>
            </a:r>
            <a:r>
              <a:rPr lang="en-US" altLang="zh-TW" sz="2400" b="0" dirty="0">
                <a:solidFill>
                  <a:srgbClr val="008000"/>
                </a:solidFill>
              </a:rPr>
              <a:t>(</a:t>
            </a:r>
            <a:r>
              <a:rPr lang="zh-TW" altLang="en-US" sz="2400" b="0" dirty="0">
                <a:solidFill>
                  <a:srgbClr val="008000"/>
                </a:solidFill>
              </a:rPr>
              <a:t>書面化</a:t>
            </a:r>
            <a:r>
              <a:rPr lang="en-US" altLang="zh-TW" sz="2400" b="0" dirty="0">
                <a:solidFill>
                  <a:srgbClr val="008000"/>
                </a:solidFill>
              </a:rPr>
              <a:t>)</a:t>
            </a:r>
            <a:endParaRPr lang="zh-TW" altLang="en-US" sz="2400" b="0" dirty="0">
              <a:solidFill>
                <a:srgbClr val="008000"/>
              </a:solidFill>
            </a:endParaRPr>
          </a:p>
        </p:txBody>
      </p:sp>
      <p:sp>
        <p:nvSpPr>
          <p:cNvPr id="5" name="上彎箭號 4"/>
          <p:cNvSpPr/>
          <p:nvPr/>
        </p:nvSpPr>
        <p:spPr bwMode="auto">
          <a:xfrm>
            <a:off x="5103556" y="3573016"/>
            <a:ext cx="245486" cy="1872208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向左箭號 5"/>
          <p:cNvSpPr/>
          <p:nvPr/>
        </p:nvSpPr>
        <p:spPr bwMode="auto">
          <a:xfrm>
            <a:off x="3960785" y="3573016"/>
            <a:ext cx="1259287" cy="121279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9C82DD9-5BF3-4E72-87F0-BCE5A32A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/>
              <a:t>四大單元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D817A-5B48-4916-A59F-E083B5B481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756150" y="260350"/>
            <a:ext cx="2562225" cy="24447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4DFE62-1645-43BD-88EA-6B0B9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7100" y="188913"/>
            <a:ext cx="1752600" cy="3571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D6A35"/>
                </a:solidFill>
                <a:latin typeface="文鼎中特毛楷" pitchFamily="49" charset="-120"/>
              </a:rPr>
              <a:t>臺北市大同國小</a:t>
            </a:r>
            <a:endParaRPr lang="en-US" altLang="zh-TW">
              <a:solidFill>
                <a:srgbClr val="3D6A35"/>
              </a:solidFill>
              <a:latin typeface="文鼎中特毛楷" pitchFamily="49" charset="-120"/>
            </a:endParaRPr>
          </a:p>
        </p:txBody>
      </p:sp>
      <p:sp>
        <p:nvSpPr>
          <p:cNvPr id="14342" name="AutoShape 3">
            <a:extLst>
              <a:ext uri="{FF2B5EF4-FFF2-40B4-BE49-F238E27FC236}">
                <a16:creationId xmlns:a16="http://schemas.microsoft.com/office/drawing/2014/main" id="{6AE27883-5C99-41DC-AB4D-FC1B309E8A3A}"/>
              </a:ext>
            </a:extLst>
          </p:cNvPr>
          <p:cNvSpPr>
            <a:spLocks noChangeArrowheads="1"/>
          </p:cNvSpPr>
          <p:nvPr/>
        </p:nvSpPr>
        <p:spPr bwMode="gray">
          <a:xfrm rot="-2796335">
            <a:off x="4872832" y="2213769"/>
            <a:ext cx="868362" cy="292100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3" name="AutoShape 4">
            <a:extLst>
              <a:ext uri="{FF2B5EF4-FFF2-40B4-BE49-F238E27FC236}">
                <a16:creationId xmlns:a16="http://schemas.microsoft.com/office/drawing/2014/main" id="{AED36871-46AE-499F-83D5-9066CA63DBF6}"/>
              </a:ext>
            </a:extLst>
          </p:cNvPr>
          <p:cNvSpPr>
            <a:spLocks noChangeArrowheads="1"/>
          </p:cNvSpPr>
          <p:nvPr/>
        </p:nvSpPr>
        <p:spPr bwMode="gray">
          <a:xfrm rot="1966154">
            <a:off x="4686104" y="3835472"/>
            <a:ext cx="1019853" cy="306339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4" name="AutoShape 5">
            <a:extLst>
              <a:ext uri="{FF2B5EF4-FFF2-40B4-BE49-F238E27FC236}">
                <a16:creationId xmlns:a16="http://schemas.microsoft.com/office/drawing/2014/main" id="{7E717D34-42C5-49C4-9993-A047A2B96935}"/>
              </a:ext>
            </a:extLst>
          </p:cNvPr>
          <p:cNvSpPr>
            <a:spLocks noChangeArrowheads="1"/>
          </p:cNvSpPr>
          <p:nvPr/>
        </p:nvSpPr>
        <p:spPr bwMode="gray">
          <a:xfrm rot="-8490549">
            <a:off x="3168650" y="2278063"/>
            <a:ext cx="869950" cy="292100"/>
          </a:xfrm>
          <a:prstGeom prst="rightArrow">
            <a:avLst>
              <a:gd name="adj1" fmla="val 35167"/>
              <a:gd name="adj2" fmla="val 12060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5" name="AutoShape 6">
            <a:extLst>
              <a:ext uri="{FF2B5EF4-FFF2-40B4-BE49-F238E27FC236}">
                <a16:creationId xmlns:a16="http://schemas.microsoft.com/office/drawing/2014/main" id="{5C1D42D1-D829-4513-83AE-B00D1039BDD8}"/>
              </a:ext>
            </a:extLst>
          </p:cNvPr>
          <p:cNvSpPr>
            <a:spLocks noChangeArrowheads="1"/>
          </p:cNvSpPr>
          <p:nvPr/>
        </p:nvSpPr>
        <p:spPr bwMode="gray">
          <a:xfrm rot="8304004">
            <a:off x="3192707" y="3800168"/>
            <a:ext cx="868362" cy="290512"/>
          </a:xfrm>
          <a:prstGeom prst="rightArrow">
            <a:avLst>
              <a:gd name="adj1" fmla="val 35167"/>
              <a:gd name="adj2" fmla="val 121044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9" name="Text Box 10">
            <a:extLst>
              <a:ext uri="{FF2B5EF4-FFF2-40B4-BE49-F238E27FC236}">
                <a16:creationId xmlns:a16="http://schemas.microsoft.com/office/drawing/2014/main" id="{C764C170-18DA-492F-9E98-0714C98C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484313"/>
            <a:ext cx="29682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800" b="1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、溫度變化對物質的影響</a:t>
            </a:r>
            <a:endParaRPr lang="zh-TW" altLang="en-US" sz="2800" b="1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50" name="Text Box 11">
            <a:extLst>
              <a:ext uri="{FF2B5EF4-FFF2-40B4-BE49-F238E27FC236}">
                <a16:creationId xmlns:a16="http://schemas.microsoft.com/office/drawing/2014/main" id="{C0E2AEAB-A874-45C0-A991-D55E08A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7754" y="1509674"/>
            <a:ext cx="2099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2800" b="1" dirty="0" smtClean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、田園樂</a:t>
            </a:r>
            <a:r>
              <a:rPr lang="zh-TW" altLang="en-US" dirty="0" smtClean="0">
                <a:ea typeface="新細明體" panose="02020500000000000000" pitchFamily="18" charset="-120"/>
              </a:rPr>
              <a:t> </a:t>
            </a: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14352" name="Text Box 13">
            <a:extLst>
              <a:ext uri="{FF2B5EF4-FFF2-40B4-BE49-F238E27FC236}">
                <a16:creationId xmlns:a16="http://schemas.microsoft.com/office/drawing/2014/main" id="{FA8C3721-F40E-4436-BEC7-E8194F86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4844" y="4101245"/>
            <a:ext cx="3139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28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、天氣變變變</a:t>
            </a:r>
            <a:endParaRPr lang="zh-TW" altLang="en-US" sz="28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9B864F4A-B87B-4951-ABEF-D74C46E9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7377" y="4101245"/>
            <a:ext cx="3422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2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、我是動物解說員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Oval 17">
            <a:extLst>
              <a:ext uri="{FF2B5EF4-FFF2-40B4-BE49-F238E27FC236}">
                <a16:creationId xmlns:a16="http://schemas.microsoft.com/office/drawing/2014/main" id="{99341894-DBC3-45F1-BE8B-9B78A9E962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5138" y="18446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A5862626-5C36-417C-B4B0-286282F9348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08625" y="16287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76ED6CF1-CCAF-4D1E-8205-48303E6C1A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6726" y="4097392"/>
            <a:ext cx="306387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4" name="Oval 20">
            <a:extLst>
              <a:ext uri="{FF2B5EF4-FFF2-40B4-BE49-F238E27FC236}">
                <a16:creationId xmlns:a16="http://schemas.microsoft.com/office/drawing/2014/main" id="{819648F4-DAEF-4D43-8F62-A1F2F87788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05462" y="4094945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CC6000D8-9798-44FB-8BE5-B20E160160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319F290C-A0F5-4462-A535-09BB32D1EF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35D74E91-57D7-405F-8214-CE2F1C01BF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8191" y="3327487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3C3DC9D-389D-4E1F-A239-FAB4DCD85E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48966" y="3336363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4365" name="Oval 26">
            <a:extLst>
              <a:ext uri="{FF2B5EF4-FFF2-40B4-BE49-F238E27FC236}">
                <a16:creationId xmlns:a16="http://schemas.microsoft.com/office/drawing/2014/main" id="{B1E8B746-F228-4360-A925-D81140DC24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4045017" y="3360317"/>
            <a:ext cx="1343025" cy="4810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grpSp>
        <p:nvGrpSpPr>
          <p:cNvPr id="14366" name="Group 27">
            <a:extLst>
              <a:ext uri="{FF2B5EF4-FFF2-40B4-BE49-F238E27FC236}">
                <a16:creationId xmlns:a16="http://schemas.microsoft.com/office/drawing/2014/main" id="{8B20102E-DBD6-4777-AC11-D5F41CF6F9A5}"/>
              </a:ext>
            </a:extLst>
          </p:cNvPr>
          <p:cNvGrpSpPr>
            <a:grpSpLocks/>
          </p:cNvGrpSpPr>
          <p:nvPr/>
        </p:nvGrpSpPr>
        <p:grpSpPr bwMode="auto">
          <a:xfrm>
            <a:off x="3838075" y="2300478"/>
            <a:ext cx="1300162" cy="1401762"/>
            <a:chOff x="4166" y="1706"/>
            <a:chExt cx="1252" cy="1252"/>
          </a:xfrm>
        </p:grpSpPr>
        <p:sp>
          <p:nvSpPr>
            <p:cNvPr id="14368" name="Oval 28">
              <a:extLst>
                <a:ext uri="{FF2B5EF4-FFF2-40B4-BE49-F238E27FC236}">
                  <a16:creationId xmlns:a16="http://schemas.microsoft.com/office/drawing/2014/main" id="{1CBB376C-57EA-418C-A4FF-6B1D33E836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69" name="Oval 29">
              <a:extLst>
                <a:ext uri="{FF2B5EF4-FFF2-40B4-BE49-F238E27FC236}">
                  <a16:creationId xmlns:a16="http://schemas.microsoft.com/office/drawing/2014/main" id="{30FE90AC-B54F-4ED3-8F1F-B79BFD6199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0" name="Oval 30">
              <a:extLst>
                <a:ext uri="{FF2B5EF4-FFF2-40B4-BE49-F238E27FC236}">
                  <a16:creationId xmlns:a16="http://schemas.microsoft.com/office/drawing/2014/main" id="{7E989412-BE91-441B-9CEC-3BFF532B4C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1" name="Oval 31">
              <a:extLst>
                <a:ext uri="{FF2B5EF4-FFF2-40B4-BE49-F238E27FC236}">
                  <a16:creationId xmlns:a16="http://schemas.microsoft.com/office/drawing/2014/main" id="{BF0E1269-E689-4B0D-82DE-017CE24F70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sp>
        <p:nvSpPr>
          <p:cNvPr id="14367" name="Text Box 32">
            <a:extLst>
              <a:ext uri="{FF2B5EF4-FFF2-40B4-BE49-F238E27FC236}">
                <a16:creationId xmlns:a16="http://schemas.microsoft.com/office/drawing/2014/main" id="{F3D00136-7EB6-40E7-8DE5-05F55E48E9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069519" y="2611988"/>
            <a:ext cx="80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2400" b="1" dirty="0" smtClean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三下自然</a:t>
            </a:r>
            <a:endParaRPr lang="zh-TW" altLang="en-US" sz="2400" b="1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93DA8E-2ACC-401A-8E3A-A9CD9FFC767C}"/>
              </a:ext>
            </a:extLst>
          </p:cNvPr>
          <p:cNvSpPr txBox="1"/>
          <p:nvPr/>
        </p:nvSpPr>
        <p:spPr>
          <a:xfrm>
            <a:off x="27125" y="2228633"/>
            <a:ext cx="296823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蔬菜是從哪裡來的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那些因素會影響蔬菜生長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蔬菜生長會經歷那些變化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62E531-D083-44CF-B229-E20B7CEB2BA6}"/>
              </a:ext>
            </a:extLst>
          </p:cNvPr>
          <p:cNvSpPr txBox="1"/>
          <p:nvPr/>
        </p:nvSpPr>
        <p:spPr>
          <a:xfrm>
            <a:off x="5549938" y="2420938"/>
            <a:ext cx="347976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什麼因素會影響物質變化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溫度改變對水有那些變化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溫度改變對其他物質有什麼影響</a:t>
            </a:r>
            <a:r>
              <a:rPr lang="en-US" altLang="zh-TW" sz="20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dirty="0">
              <a:solidFill>
                <a:srgbClr val="CC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18026854-7BBB-4D92-892A-870CB02C976E}"/>
              </a:ext>
            </a:extLst>
          </p:cNvPr>
          <p:cNvSpPr txBox="1"/>
          <p:nvPr/>
        </p:nvSpPr>
        <p:spPr>
          <a:xfrm>
            <a:off x="271561" y="4675086"/>
            <a:ext cx="296823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動物身體構造和功能有關嗎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動物身體構造和適應環境有關嗎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動物有什麼生存法寶</a:t>
            </a:r>
            <a:r>
              <a:rPr lang="en-US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253B2B8-FEF2-461C-B19E-044AE40AC255}"/>
              </a:ext>
            </a:extLst>
          </p:cNvPr>
          <p:cNvSpPr txBox="1"/>
          <p:nvPr/>
        </p:nvSpPr>
        <p:spPr>
          <a:xfrm>
            <a:off x="5605462" y="4650490"/>
            <a:ext cx="3122225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天氣對生活有何影響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如何觀測天氣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如何應用氣象資訊</a:t>
            </a:r>
            <a:r>
              <a:rPr lang="en-US" altLang="zh-TW" sz="2000" b="1" dirty="0" smtClean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2000" b="1" dirty="0">
              <a:solidFill>
                <a:srgbClr val="FF0066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5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70726" y="332656"/>
            <a:ext cx="4102224" cy="587375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三下自然課程內容</a:t>
            </a:r>
          </a:p>
        </p:txBody>
      </p:sp>
      <p:sp>
        <p:nvSpPr>
          <p:cNvPr id="6147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8C74C7E-2F32-4E9C-96E6-4088F6D86ADE}" type="slidenum">
              <a:rPr lang="en-US" altLang="zh-TW" sz="1400" smtClean="0">
                <a:solidFill>
                  <a:schemeClr val="tx2"/>
                </a:solidFill>
              </a:rPr>
              <a:pPr/>
              <a:t>6</a:t>
            </a:fld>
            <a:endParaRPr lang="en-US" altLang="zh-TW" sz="1400" smtClean="0">
              <a:solidFill>
                <a:schemeClr val="tx2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685800" y="1412875"/>
            <a:ext cx="7772400" cy="5184775"/>
          </a:xfrm>
        </p:spPr>
        <p:txBody>
          <a:bodyPr/>
          <a:lstStyle/>
          <a:p>
            <a:pPr>
              <a:defRPr/>
            </a:pPr>
            <a:r>
              <a:rPr lang="zh-TW" altLang="en-US" sz="3600" b="1" dirty="0" smtClean="0">
                <a:latin typeface="+mn-ea"/>
              </a:rPr>
              <a:t>第一單元</a:t>
            </a:r>
            <a:r>
              <a:rPr lang="zh-TW" altLang="en-US" sz="3600" b="1" dirty="0" smtClean="0">
                <a:latin typeface="+mn-ea"/>
              </a:rPr>
              <a:t>：田園樂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FontTx/>
              <a:buNone/>
              <a:defRPr/>
            </a:pPr>
            <a:r>
              <a:rPr lang="en-US" altLang="zh-TW" sz="3600" dirty="0" smtClean="0">
                <a:latin typeface="+mn-ea"/>
              </a:rPr>
              <a:t>    </a:t>
            </a:r>
            <a:r>
              <a:rPr lang="en-US" altLang="zh-TW" sz="2800" dirty="0" smtClean="0">
                <a:latin typeface="+mn-ea"/>
              </a:rPr>
              <a:t>--</a:t>
            </a:r>
            <a:r>
              <a:rPr lang="zh-TW" altLang="en-US" sz="2800" dirty="0" smtClean="0">
                <a:latin typeface="+mn-ea"/>
              </a:rPr>
              <a:t>蔬菜大觀園</a:t>
            </a:r>
            <a:r>
              <a:rPr lang="en-US" altLang="zh-TW" sz="2800" dirty="0" smtClean="0">
                <a:latin typeface="+mn-ea"/>
              </a:rPr>
              <a:t>+</a:t>
            </a:r>
            <a:r>
              <a:rPr lang="zh-TW" altLang="en-US" sz="2800" dirty="0" smtClean="0">
                <a:latin typeface="+mn-ea"/>
              </a:rPr>
              <a:t>小田園種菜</a:t>
            </a:r>
            <a:r>
              <a:rPr lang="en-US" altLang="zh-TW" sz="2800" dirty="0" smtClean="0">
                <a:latin typeface="+mn-ea"/>
              </a:rPr>
              <a:t>+</a:t>
            </a:r>
            <a:r>
              <a:rPr lang="zh-TW" altLang="en-US" sz="2800" dirty="0" smtClean="0">
                <a:latin typeface="+mn-ea"/>
              </a:rPr>
              <a:t>蔬菜成長日記</a:t>
            </a:r>
            <a:endParaRPr lang="en-US" altLang="zh-TW" sz="2800" dirty="0" smtClean="0">
              <a:latin typeface="+mn-ea"/>
            </a:endParaRPr>
          </a:p>
          <a:p>
            <a:pPr>
              <a:defRPr/>
            </a:pPr>
            <a:r>
              <a:rPr lang="zh-TW" altLang="en-US" sz="3600" b="1" dirty="0" smtClean="0">
                <a:latin typeface="+mn-ea"/>
              </a:rPr>
              <a:t>第二單元</a:t>
            </a:r>
            <a:r>
              <a:rPr lang="zh-TW" altLang="en-US" sz="3600" dirty="0">
                <a:latin typeface="+mn-ea"/>
              </a:rPr>
              <a:t>：溫度變化對物質的</a:t>
            </a:r>
            <a:r>
              <a:rPr lang="zh-TW" altLang="en-US" sz="3600" dirty="0" smtClean="0">
                <a:latin typeface="+mn-ea"/>
              </a:rPr>
              <a:t>影響</a:t>
            </a:r>
            <a:endParaRPr lang="en-US" altLang="zh-TW" sz="3600" b="1" dirty="0" smtClean="0">
              <a:latin typeface="+mn-ea"/>
            </a:endParaRPr>
          </a:p>
          <a:p>
            <a:pPr marL="0" indent="0">
              <a:buNone/>
              <a:defRPr/>
            </a:pPr>
            <a:r>
              <a:rPr lang="zh-TW" altLang="en-US" sz="2800" dirty="0" smtClean="0">
                <a:latin typeface="+mn-ea"/>
              </a:rPr>
              <a:t>   </a:t>
            </a:r>
            <a:r>
              <a:rPr lang="en-US" altLang="zh-TW" sz="2800" dirty="0" smtClean="0">
                <a:latin typeface="+mn-ea"/>
              </a:rPr>
              <a:t> </a:t>
            </a:r>
            <a:r>
              <a:rPr lang="en-US" altLang="zh-TW" sz="2800" dirty="0" smtClean="0">
                <a:latin typeface="+mn-ea"/>
              </a:rPr>
              <a:t>--</a:t>
            </a:r>
            <a:r>
              <a:rPr lang="zh-TW" altLang="en-US" sz="2800" dirty="0" smtClean="0">
                <a:latin typeface="+mn-ea"/>
              </a:rPr>
              <a:t>水的三態變化與溫度的關係</a:t>
            </a:r>
            <a:r>
              <a:rPr lang="en-US" altLang="zh-TW" sz="2800" dirty="0" smtClean="0">
                <a:latin typeface="+mn-ea"/>
              </a:rPr>
              <a:t>+</a:t>
            </a:r>
            <a:r>
              <a:rPr lang="zh-TW" altLang="en-US" sz="2800" dirty="0" smtClean="0">
                <a:latin typeface="+mn-ea"/>
              </a:rPr>
              <a:t>水←→冰變化</a:t>
            </a:r>
            <a:endParaRPr lang="en-US" altLang="zh-TW" sz="2800" dirty="0" smtClean="0">
              <a:latin typeface="+mn-ea"/>
            </a:endParaRPr>
          </a:p>
          <a:p>
            <a:pPr>
              <a:defRPr/>
            </a:pPr>
            <a:r>
              <a:rPr lang="zh-TW" altLang="en-US" sz="3600" b="1" dirty="0" smtClean="0">
                <a:latin typeface="+mn-ea"/>
              </a:rPr>
              <a:t>第三單元</a:t>
            </a:r>
            <a:r>
              <a:rPr lang="zh-TW" altLang="en-US" sz="3600" b="1" dirty="0" smtClean="0">
                <a:latin typeface="+mn-ea"/>
              </a:rPr>
              <a:t>：</a:t>
            </a:r>
            <a:r>
              <a:rPr lang="zh-TW" altLang="en-US" sz="3600" dirty="0">
                <a:latin typeface="+mn-ea"/>
              </a:rPr>
              <a:t>我是動物解說</a:t>
            </a:r>
            <a:r>
              <a:rPr lang="zh-TW" altLang="en-US" sz="3600" dirty="0" smtClean="0">
                <a:latin typeface="+mn-ea"/>
              </a:rPr>
              <a:t>員</a:t>
            </a:r>
            <a:endParaRPr lang="en-US" altLang="zh-TW" sz="3600" dirty="0" smtClean="0">
              <a:latin typeface="+mn-ea"/>
            </a:endParaRPr>
          </a:p>
          <a:p>
            <a:pPr marL="0" indent="0">
              <a:buNone/>
              <a:defRPr/>
            </a:pPr>
            <a:r>
              <a:rPr lang="zh-TW" altLang="en-US" sz="3600" dirty="0" smtClean="0">
                <a:latin typeface="+mn-ea"/>
              </a:rPr>
              <a:t>   </a:t>
            </a:r>
            <a:r>
              <a:rPr lang="en-US" altLang="zh-TW" dirty="0" smtClean="0">
                <a:latin typeface="+mn-ea"/>
              </a:rPr>
              <a:t>--</a:t>
            </a:r>
            <a:r>
              <a:rPr lang="zh-TW" altLang="en-US" dirty="0" smtClean="0">
                <a:latin typeface="+mn-ea"/>
              </a:rPr>
              <a:t>動物身體構造</a:t>
            </a:r>
            <a:r>
              <a:rPr lang="en-US" altLang="zh-TW" dirty="0" smtClean="0">
                <a:latin typeface="+mn-ea"/>
              </a:rPr>
              <a:t>+</a:t>
            </a:r>
            <a:r>
              <a:rPr lang="zh-TW" altLang="en-US" dirty="0" smtClean="0">
                <a:latin typeface="+mn-ea"/>
              </a:rPr>
              <a:t>因應功能</a:t>
            </a:r>
            <a:r>
              <a:rPr lang="en-US" altLang="zh-TW" dirty="0" smtClean="0">
                <a:latin typeface="+mn-ea"/>
              </a:rPr>
              <a:t>+</a:t>
            </a:r>
            <a:r>
              <a:rPr lang="zh-TW" altLang="en-US" dirty="0" smtClean="0">
                <a:latin typeface="+mn-ea"/>
              </a:rPr>
              <a:t>適應環境（演化）</a:t>
            </a:r>
            <a:endParaRPr lang="en-US" altLang="zh-TW" sz="3600" dirty="0" smtClean="0">
              <a:latin typeface="+mn-ea"/>
            </a:endParaRPr>
          </a:p>
          <a:p>
            <a:pPr>
              <a:defRPr/>
            </a:pPr>
            <a:r>
              <a:rPr lang="zh-TW" altLang="en-US" sz="3600" b="1" dirty="0" smtClean="0">
                <a:latin typeface="+mn-ea"/>
              </a:rPr>
              <a:t>第四</a:t>
            </a:r>
            <a:r>
              <a:rPr lang="zh-TW" altLang="en-US" sz="3600" b="1" dirty="0" smtClean="0">
                <a:latin typeface="+mn-ea"/>
              </a:rPr>
              <a:t>單元</a:t>
            </a:r>
            <a:r>
              <a:rPr lang="zh-TW" altLang="en-US" sz="3600" b="1" dirty="0" smtClean="0">
                <a:latin typeface="+mn-ea"/>
              </a:rPr>
              <a:t>：</a:t>
            </a:r>
            <a:r>
              <a:rPr lang="zh-TW" altLang="en-US" sz="4400" dirty="0">
                <a:latin typeface="+mn-ea"/>
              </a:rPr>
              <a:t>認識天氣</a:t>
            </a:r>
            <a:endParaRPr lang="en-US" altLang="zh-TW" sz="4400" dirty="0">
              <a:latin typeface="+mn-ea"/>
            </a:endParaRPr>
          </a:p>
          <a:p>
            <a:pPr marL="0" indent="0">
              <a:buNone/>
              <a:defRPr/>
            </a:pPr>
            <a:r>
              <a:rPr lang="zh-TW" altLang="en-US" dirty="0" smtClean="0">
                <a:latin typeface="+mn-ea"/>
              </a:rPr>
              <a:t>     </a:t>
            </a:r>
            <a:r>
              <a:rPr lang="en-US" altLang="zh-TW" dirty="0" smtClean="0">
                <a:latin typeface="+mn-ea"/>
              </a:rPr>
              <a:t>--</a:t>
            </a:r>
            <a:r>
              <a:rPr lang="zh-TW" altLang="en-US" dirty="0" smtClean="0">
                <a:latin typeface="+mn-ea"/>
              </a:rPr>
              <a:t>天氣與生活</a:t>
            </a:r>
            <a:r>
              <a:rPr lang="en-US" altLang="zh-TW" dirty="0" smtClean="0">
                <a:latin typeface="+mn-ea"/>
              </a:rPr>
              <a:t>+</a:t>
            </a:r>
            <a:r>
              <a:rPr lang="zh-TW" altLang="en-US" dirty="0" smtClean="0">
                <a:latin typeface="+mn-ea"/>
              </a:rPr>
              <a:t>觀測天氣</a:t>
            </a:r>
            <a:r>
              <a:rPr lang="en-US" altLang="zh-TW" dirty="0" smtClean="0">
                <a:latin typeface="+mn-ea"/>
              </a:rPr>
              <a:t>+</a:t>
            </a:r>
            <a:r>
              <a:rPr lang="zh-TW" altLang="en-US" dirty="0" smtClean="0">
                <a:latin typeface="+mn-ea"/>
              </a:rPr>
              <a:t>氣象網路資源</a:t>
            </a:r>
            <a:endParaRPr lang="en-US" altLang="zh-TW" dirty="0">
              <a:latin typeface="+mn-ea"/>
            </a:endParaRPr>
          </a:p>
          <a:p>
            <a:pPr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353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accent2"/>
                </a:solidFill>
              </a:rPr>
              <a:t>評分方式</a:t>
            </a:r>
          </a:p>
        </p:txBody>
      </p:sp>
      <p:sp>
        <p:nvSpPr>
          <p:cNvPr id="18444" name="內容版面配置區 2"/>
          <p:cNvSpPr>
            <a:spLocks noGrp="1"/>
          </p:cNvSpPr>
          <p:nvPr>
            <p:ph idx="1"/>
          </p:nvPr>
        </p:nvSpPr>
        <p:spPr>
          <a:xfrm>
            <a:off x="6264275" y="1601788"/>
            <a:ext cx="2951163" cy="2322136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200" dirty="0" smtClean="0">
                <a:latin typeface="標楷體" pitchFamily="65" charset="-120"/>
              </a:rPr>
              <a:t>小組合作解決問題、實驗行動表現</a:t>
            </a:r>
            <a:endParaRPr lang="en-US" altLang="zh-TW" sz="2200" dirty="0" smtClean="0">
              <a:latin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2200" dirty="0" smtClean="0">
                <a:latin typeface="標楷體" pitchFamily="65" charset="-120"/>
              </a:rPr>
              <a:t>資訊科技</a:t>
            </a:r>
            <a:r>
              <a:rPr lang="zh-TW" altLang="en-US" sz="2200" dirty="0">
                <a:latin typeface="標楷體" pitchFamily="65" charset="-120"/>
              </a:rPr>
              <a:t>應用</a:t>
            </a:r>
            <a:r>
              <a:rPr lang="zh-TW" altLang="en-US" sz="2200" dirty="0" smtClean="0">
                <a:latin typeface="標楷體" pitchFamily="65" charset="-120"/>
              </a:rPr>
              <a:t>能力</a:t>
            </a:r>
            <a:endParaRPr lang="en-US" altLang="zh-TW" sz="2200" dirty="0" smtClean="0">
              <a:latin typeface="標楷體" pitchFamily="65" charset="-120"/>
            </a:endParaRP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形成性</a:t>
            </a:r>
            <a:r>
              <a:rPr lang="zh-TW" altLang="en-US" sz="2200" dirty="0" smtClean="0">
                <a:latin typeface="標楷體" pitchFamily="65" charset="-120"/>
              </a:rPr>
              <a:t>評量</a:t>
            </a:r>
            <a:r>
              <a:rPr lang="en-US" altLang="zh-TW" sz="2200" dirty="0" smtClean="0">
                <a:latin typeface="標楷體" pitchFamily="65" charset="-120"/>
              </a:rPr>
              <a:t>--</a:t>
            </a:r>
            <a:r>
              <a:rPr lang="zh-TW" altLang="en-US" sz="2200" dirty="0" smtClean="0">
                <a:latin typeface="標楷體" pitchFamily="65" charset="-120"/>
              </a:rPr>
              <a:t>即問即答表現</a:t>
            </a:r>
            <a:r>
              <a:rPr lang="zh-TW" altLang="en-US" sz="2200" dirty="0" smtClean="0">
                <a:latin typeface="標楷體" pitchFamily="65" charset="-120"/>
              </a:rPr>
              <a:t>   </a:t>
            </a:r>
            <a:endParaRPr lang="en-US" altLang="zh-TW" sz="2200" dirty="0" smtClean="0">
              <a:latin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200" dirty="0" smtClean="0">
                <a:latin typeface="標楷體" pitchFamily="65" charset="-120"/>
              </a:rPr>
              <a:t>   </a:t>
            </a:r>
            <a:r>
              <a:rPr lang="en-US" altLang="zh-TW" sz="2200" dirty="0" smtClean="0">
                <a:latin typeface="標楷體" pitchFamily="65" charset="-120"/>
              </a:rPr>
              <a:t>20</a:t>
            </a:r>
            <a:r>
              <a:rPr lang="zh-TW" altLang="en-US" sz="2200" dirty="0">
                <a:latin typeface="標楷體" pitchFamily="65" charset="-120"/>
              </a:rPr>
              <a:t>％</a:t>
            </a:r>
            <a:endParaRPr lang="zh-TW" altLang="en-US" dirty="0"/>
          </a:p>
        </p:txBody>
      </p:sp>
      <p:sp>
        <p:nvSpPr>
          <p:cNvPr id="24579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867400" y="6308725"/>
            <a:ext cx="30670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 School</a:t>
            </a:r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092950" y="5949950"/>
            <a:ext cx="1752600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 rot="-7829975">
            <a:off x="4783138" y="4114800"/>
            <a:ext cx="1016000" cy="19685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 rot="-743917">
            <a:off x="2755900" y="3632200"/>
            <a:ext cx="1036638" cy="18256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gray">
          <a:xfrm rot="-3205350">
            <a:off x="4918075" y="2476500"/>
            <a:ext cx="631825" cy="13652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4584" name="Group 7"/>
          <p:cNvGrpSpPr>
            <a:grpSpLocks/>
          </p:cNvGrpSpPr>
          <p:nvPr/>
        </p:nvGrpSpPr>
        <p:grpSpPr bwMode="auto">
          <a:xfrm>
            <a:off x="3719513" y="2509838"/>
            <a:ext cx="1652587" cy="1684337"/>
            <a:chOff x="2400" y="1488"/>
            <a:chExt cx="1152" cy="1152"/>
          </a:xfrm>
        </p:grpSpPr>
        <p:grpSp>
          <p:nvGrpSpPr>
            <p:cNvPr id="24603" name="Group 8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618" y="1665"/>
              <a:ext cx="772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多元</a:t>
              </a:r>
              <a:endParaRPr lang="en-US" altLang="zh-TW" sz="36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素養</a:t>
              </a:r>
            </a:p>
          </p:txBody>
        </p:sp>
      </p:grp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5076826" y="1412875"/>
            <a:ext cx="1350963" cy="1243013"/>
            <a:chOff x="3602" y="961"/>
            <a:chExt cx="624" cy="624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3602" y="961"/>
              <a:ext cx="624" cy="624"/>
              <a:chOff x="2026" y="1923"/>
              <a:chExt cx="1682" cy="1680"/>
            </a:xfrm>
          </p:grpSpPr>
          <p:sp>
            <p:nvSpPr>
              <p:cNvPr id="24" name="Oval 14"/>
              <p:cNvSpPr>
                <a:spLocks noChangeArrowheads="1"/>
              </p:cNvSpPr>
              <p:nvPr/>
            </p:nvSpPr>
            <p:spPr bwMode="gray">
              <a:xfrm>
                <a:off x="2026" y="1923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2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3651" y="1201"/>
              <a:ext cx="559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科學技能</a:t>
              </a:r>
              <a:endParaRPr lang="en-US" altLang="zh-TW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987723" y="2837231"/>
            <a:ext cx="2266950" cy="1895475"/>
            <a:chOff x="624" y="1584"/>
            <a:chExt cx="1248" cy="1296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598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767" y="1875"/>
              <a:ext cx="892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認知與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規畫執行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7" name="Group 22"/>
          <p:cNvGrpSpPr>
            <a:grpSpLocks/>
          </p:cNvGrpSpPr>
          <p:nvPr/>
        </p:nvGrpSpPr>
        <p:grpSpPr bwMode="auto">
          <a:xfrm>
            <a:off x="5004839" y="4365625"/>
            <a:ext cx="1979568" cy="1787525"/>
            <a:chOff x="3304" y="2688"/>
            <a:chExt cx="1540" cy="1440"/>
          </a:xfrm>
        </p:grpSpPr>
        <p:grpSp>
          <p:nvGrpSpPr>
            <p:cNvPr id="24591" name="Group 23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16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3304" y="3172"/>
              <a:ext cx="1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自主與合作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589" name="內容版面配置區 2"/>
          <p:cNvSpPr txBox="1">
            <a:spLocks/>
          </p:cNvSpPr>
          <p:nvPr/>
        </p:nvSpPr>
        <p:spPr bwMode="gray">
          <a:xfrm>
            <a:off x="2511829" y="4543702"/>
            <a:ext cx="258593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主動發現問題與提問平時測驗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作業按時書寫、積極訂正</a:t>
            </a: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   </a:t>
            </a:r>
            <a:r>
              <a:rPr lang="en-US" altLang="zh-TW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％</a:t>
            </a:r>
          </a:p>
          <a:p>
            <a:pPr eaLnBrk="1" hangingPunct="1">
              <a:buClr>
                <a:srgbClr val="844B91"/>
              </a:buClr>
            </a:pP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24590" name="內容版面配置區 2"/>
          <p:cNvSpPr txBox="1">
            <a:spLocks/>
          </p:cNvSpPr>
          <p:nvPr/>
        </p:nvSpPr>
        <p:spPr bwMode="gray">
          <a:xfrm>
            <a:off x="324524" y="1490225"/>
            <a:ext cx="3994597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期中、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期末紙筆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測驗（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40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多元評量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—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報告製作（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請家長協助事項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</a:t>
            </a:r>
            <a:r>
              <a:rPr lang="zh-TW" altLang="en-US" dirty="0" smtClean="0">
                <a:ea typeface="新細明體" panose="02020500000000000000" pitchFamily="18" charset="-120"/>
              </a:rPr>
              <a:t>您協助叮嚀孩子：就寢</a:t>
            </a:r>
            <a:r>
              <a:rPr lang="zh-TW" altLang="en-US" dirty="0">
                <a:ea typeface="新細明體" panose="02020500000000000000" pitchFamily="18" charset="-120"/>
              </a:rPr>
              <a:t>前依照課表及聯絡本，帶齊自然課須帶的物品及簿本。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鼓勵孩子認真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完成作業與錯誤之訂正（有分數代表已經訂正完成）</a:t>
            </a:r>
            <a:r>
              <a:rPr lang="zh-TW" altLang="en-US" dirty="0">
                <a:ea typeface="新細明體" panose="02020500000000000000" pitchFamily="18" charset="-120"/>
              </a:rPr>
              <a:t>，若孩子有學習困難時，您若能鼓勵他向老師請教發問，他會學得更好、更多，也有助親子的感情互動喔</a:t>
            </a:r>
            <a:r>
              <a:rPr lang="en-US" altLang="zh-TW" dirty="0">
                <a:ea typeface="新細明體" panose="02020500000000000000" pitchFamily="18" charset="-120"/>
              </a:rPr>
              <a:t>!</a:t>
            </a:r>
            <a:endParaRPr lang="zh-TW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有相關自然課業問題請聯繫葉香螢老師（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2596-5407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轉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362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輔導室或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                   分機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 827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二樓自然教室</a:t>
            </a:r>
            <a:r>
              <a:rPr lang="zh-TW" altLang="en-US" dirty="0">
                <a:ea typeface="新細明體" panose="02020500000000000000" pitchFamily="18" charset="-120"/>
              </a:rPr>
              <a:t>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zh-TW" altLang="en-US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新細明體" panose="02020500000000000000" pitchFamily="18" charset="-120"/>
              </a:rPr>
              <a:t>教學活動報告</a:t>
            </a:r>
            <a:r>
              <a:rPr lang="en-US" altLang="zh-TW">
                <a:ea typeface="新細明體" panose="02020500000000000000" pitchFamily="18" charset="-120"/>
              </a:rPr>
              <a:t>~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實驗完當天書寫自然習作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月考</a:t>
            </a:r>
            <a:r>
              <a:rPr lang="zh-TW" altLang="en-US">
                <a:solidFill>
                  <a:srgbClr val="7030A0"/>
                </a:solidFill>
                <a:ea typeface="新細明體" panose="02020500000000000000" pitchFamily="18" charset="-120"/>
              </a:rPr>
              <a:t>前</a:t>
            </a:r>
            <a:r>
              <a:rPr lang="zh-TW" altLang="en-US" smtClean="0">
                <a:solidFill>
                  <a:srgbClr val="7030A0"/>
                </a:solidFill>
                <a:ea typeface="新細明體" panose="02020500000000000000" pitchFamily="18" charset="-120"/>
              </a:rPr>
              <a:t>書寫各單元練習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卷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購買自然練習本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每生一本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定期考試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、期中考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---4/21(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4/22</a:t>
            </a:r>
            <a:endParaRPr lang="en-US" altLang="zh-TW" sz="28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、期末考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---6/22(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6/23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rgbClr val="0000FF"/>
                </a:solidFill>
                <a:ea typeface="新細明體" panose="02020500000000000000" pitchFamily="18" charset="-120"/>
              </a:rPr>
              <a:t>  </a:t>
            </a:r>
            <a:endParaRPr lang="en-US" altLang="zh-TW" sz="2400" dirty="0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3tgp_edu_light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3TGp_edu_light_v2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</Template>
  <TotalTime>1405</TotalTime>
  <Words>857</Words>
  <Application>Microsoft Office PowerPoint</Application>
  <PresentationFormat>如螢幕大小 (4:3)</PresentationFormat>
  <Paragraphs>134</Paragraphs>
  <Slides>11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11</vt:i4>
      </vt:variant>
    </vt:vector>
  </HeadingPairs>
  <TitlesOfParts>
    <vt:vector size="22" baseType="lpstr">
      <vt:lpstr>文鼎中特毛楷</vt:lpstr>
      <vt:lpstr>微軟正黑體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223tgp_edu_light</vt:lpstr>
      <vt:lpstr>223TGp_edu_light_v2</vt:lpstr>
      <vt:lpstr>北市大同國小 110學年第2學期</vt:lpstr>
      <vt:lpstr>個人履歷</vt:lpstr>
      <vt:lpstr>  12年國教課程目標</vt:lpstr>
      <vt:lpstr>科學研究方法</vt:lpstr>
      <vt:lpstr>四大單元</vt:lpstr>
      <vt:lpstr>三下自然課程內容</vt:lpstr>
      <vt:lpstr>評分方式</vt:lpstr>
      <vt:lpstr>請家長協助事項</vt:lpstr>
      <vt:lpstr>教學活動報告~</vt:lpstr>
      <vt:lpstr>感謝您一同關心我們的寶貝！ 請您積極參與孩子的成長。  </vt:lpstr>
      <vt:lpstr>mumuying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160</cp:revision>
  <dcterms:created xsi:type="dcterms:W3CDTF">2017-09-08T08:19:35Z</dcterms:created>
  <dcterms:modified xsi:type="dcterms:W3CDTF">2022-01-26T07:37:02Z</dcterms:modified>
</cp:coreProperties>
</file>