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7" r:id="rId3"/>
    <p:sldId id="296" r:id="rId4"/>
    <p:sldId id="298" r:id="rId5"/>
    <p:sldId id="300" r:id="rId6"/>
    <p:sldId id="302" r:id="rId7"/>
    <p:sldId id="299" r:id="rId8"/>
    <p:sldId id="30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  <a:srgbClr val="800080"/>
    <a:srgbClr val="0000FF"/>
    <a:srgbClr val="CC9900"/>
    <a:srgbClr val="FFFF00"/>
    <a:srgbClr val="FF339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11" autoAdjust="0"/>
  </p:normalViewPr>
  <p:slideViewPr>
    <p:cSldViewPr>
      <p:cViewPr>
        <p:scale>
          <a:sx n="75" d="100"/>
          <a:sy n="75" d="100"/>
        </p:scale>
        <p:origin x="-9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2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DBFC30-388C-44E4-BC6C-72595C6C2E44}" type="datetimeFigureOut">
              <a:rPr lang="zh-TW" altLang="en-US"/>
              <a:pPr>
                <a:defRPr/>
              </a:pPr>
              <a:t>2016/8/30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AE4B08-7DF9-4D96-B507-D44E3614E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81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gray">
          <a:xfrm>
            <a:off x="6715125" y="571500"/>
            <a:ext cx="191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zh-TW" altLang="en-US" sz="1600" b="1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 b="1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gray">
          <a:xfrm>
            <a:off x="6286500" y="857250"/>
            <a:ext cx="2562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dirty="0" err="1" smtClean="0"/>
              <a:t>Da</a:t>
            </a:r>
            <a:r>
              <a:rPr lang="en-US" altLang="zh-TW" dirty="0" smtClean="0"/>
              <a:t> Tang Elementary School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042785D-14BD-4EA3-89BE-98D46036D4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850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30A3-8978-45E6-8CB7-1B851BC586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5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428625"/>
            <a:ext cx="2133600" cy="58197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" y="428625"/>
            <a:ext cx="6248400" cy="58197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9D9F-BEB9-401A-8A78-C7FDF6B883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178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428625"/>
            <a:ext cx="76962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531938"/>
            <a:ext cx="8229600" cy="47164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715000" y="6429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19800" y="6294438"/>
            <a:ext cx="2895600" cy="244475"/>
          </a:xfrm>
        </p:spPr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6D88-B18C-4C8F-A30E-05DA8EDFD5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388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Da Tang Elementary School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台北市大同國小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EFC6-CA83-423D-829D-69770E6A91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474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Da Tang Elementary School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台北市大同國小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BA78-7838-41E6-A06A-8CB68A5BC6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636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F63D-2721-445B-BE7B-E6C54F2AFE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90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319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5319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80E9-EAAD-4D77-9E47-D1A29D0BAE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527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56D6-BC7A-460D-BE0C-7B88BC70DF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95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7B69-A1C6-4D4D-B201-9793D61681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22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79965-B654-4C05-8624-8726A78F4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22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9C7F-32E0-491F-A66A-B35060E9D6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384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3A45-EF18-47D6-B5C9-CA7302A377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194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31938"/>
            <a:ext cx="82296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429375" y="6500813"/>
            <a:ext cx="2562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Da Tang Elementary School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72313" y="6215063"/>
            <a:ext cx="1752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 i="0">
                <a:solidFill>
                  <a:schemeClr val="accent2">
                    <a:lumMod val="75000"/>
                  </a:schemeClr>
                </a:solidFill>
                <a:latin typeface="文鼎中特毛楷" pitchFamily="49" charset="-120"/>
                <a:ea typeface="文鼎中特毛楷" pitchFamily="49" charset="-120"/>
              </a:defRPr>
            </a:lvl1pPr>
          </a:lstStyle>
          <a:p>
            <a:pPr>
              <a:defRPr/>
            </a:pPr>
            <a:r>
              <a:rPr lang="zh-TW" altLang="en-US"/>
              <a:t>台北市大同國小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4611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84C5151C-86B0-4E84-8A03-D796EE494A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2400" y="42862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2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793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lass.ttps.tp.edu.tw/happy/00072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1614487" cy="596900"/>
          </a:xfrm>
        </p:spPr>
        <p:txBody>
          <a:bodyPr/>
          <a:lstStyle/>
          <a:p>
            <a:pPr eaLnBrk="1" hangingPunct="1"/>
            <a:r>
              <a:rPr lang="zh-TW" altLang="en-US" smtClean="0"/>
              <a:t>葉香螢</a:t>
            </a:r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323850" y="2205038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7" name="文字方塊 8"/>
          <p:cNvSpPr txBox="1">
            <a:spLocks noChangeArrowheads="1"/>
          </p:cNvSpPr>
          <p:nvPr/>
        </p:nvSpPr>
        <p:spPr bwMode="auto">
          <a:xfrm>
            <a:off x="2051050" y="692150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600" dirty="0" smtClean="0">
                <a:solidFill>
                  <a:srgbClr val="3D2419"/>
                </a:solidFill>
                <a:latin typeface="標楷體" pitchFamily="65" charset="-120"/>
              </a:rPr>
              <a:t>105</a:t>
            </a:r>
            <a:r>
              <a:rPr lang="zh-TW" altLang="en-US" sz="3600" dirty="0" smtClean="0">
                <a:solidFill>
                  <a:srgbClr val="3D2419"/>
                </a:solidFill>
                <a:latin typeface="標楷體" pitchFamily="65" charset="-120"/>
              </a:rPr>
              <a:t>學年</a:t>
            </a:r>
            <a:r>
              <a:rPr lang="zh-TW" altLang="en-US" sz="3600" dirty="0">
                <a:solidFill>
                  <a:srgbClr val="3D2419"/>
                </a:solidFill>
                <a:latin typeface="標楷體" pitchFamily="65" charset="-120"/>
              </a:rPr>
              <a:t>五上社會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gray">
          <a:xfrm>
            <a:off x="4284663" y="1341438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Society</a:t>
            </a:r>
            <a:endParaRPr lang="en-US" altLang="zh-TW" sz="2000" b="0">
              <a:solidFill>
                <a:srgbClr val="3D2419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319" name="內容版面配置區 2"/>
          <p:cNvSpPr txBox="1">
            <a:spLocks/>
          </p:cNvSpPr>
          <p:nvPr/>
        </p:nvSpPr>
        <p:spPr bwMode="auto">
          <a:xfrm>
            <a:off x="539750" y="2420938"/>
            <a:ext cx="518437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/>
            <a:r>
              <a:rPr lang="zh-TW" altLang="en-US" sz="2200" dirty="0">
                <a:latin typeface="標楷體" pitchFamily="65" charset="-120"/>
              </a:rPr>
              <a:t>國北師社會區域</a:t>
            </a:r>
            <a:r>
              <a:rPr lang="zh-TW" altLang="en-US" sz="2200" dirty="0" smtClean="0">
                <a:latin typeface="標楷體" pitchFamily="65" charset="-120"/>
              </a:rPr>
              <a:t>發展多元教育研究所</a:t>
            </a:r>
            <a:endParaRPr lang="zh-TW" altLang="en-US" sz="2200" dirty="0">
              <a:latin typeface="標楷體" pitchFamily="65" charset="-120"/>
            </a:endParaRPr>
          </a:p>
          <a:p>
            <a:pPr eaLnBrk="1" hangingPunct="1"/>
            <a:r>
              <a:rPr lang="zh-TW" altLang="en-US" sz="2200" dirty="0">
                <a:latin typeface="標楷體" pitchFamily="65" charset="-120"/>
              </a:rPr>
              <a:t>屏東師院國小師資班</a:t>
            </a:r>
          </a:p>
          <a:p>
            <a:pPr eaLnBrk="1" hangingPunct="1"/>
            <a:r>
              <a:rPr lang="zh-TW" altLang="en-US" sz="2200" dirty="0">
                <a:latin typeface="標楷體" pitchFamily="65" charset="-120"/>
              </a:rPr>
              <a:t>淡</a:t>
            </a:r>
            <a:r>
              <a:rPr lang="zh-TW" altLang="en-US" sz="2200" dirty="0" smtClean="0">
                <a:latin typeface="標楷體" pitchFamily="65" charset="-120"/>
              </a:rPr>
              <a:t>江財</a:t>
            </a:r>
            <a:r>
              <a:rPr lang="zh-TW" altLang="en-US" sz="2200" dirty="0">
                <a:latin typeface="標楷體" pitchFamily="65" charset="-120"/>
              </a:rPr>
              <a:t>務</a:t>
            </a:r>
            <a:r>
              <a:rPr lang="zh-TW" altLang="en-US" sz="2200" dirty="0" smtClean="0">
                <a:latin typeface="標楷體" pitchFamily="65" charset="-120"/>
              </a:rPr>
              <a:t>金融系畢</a:t>
            </a:r>
            <a:endParaRPr lang="zh-TW" altLang="en-US" dirty="0"/>
          </a:p>
        </p:txBody>
      </p:sp>
      <p:sp>
        <p:nvSpPr>
          <p:cNvPr id="13322" name="文字方塊 8"/>
          <p:cNvSpPr txBox="1">
            <a:spLocks noChangeArrowheads="1"/>
          </p:cNvSpPr>
          <p:nvPr/>
        </p:nvSpPr>
        <p:spPr bwMode="auto">
          <a:xfrm>
            <a:off x="611188" y="1484313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3399"/>
                </a:solidFill>
                <a:latin typeface="標楷體" pitchFamily="65" charset="-120"/>
              </a:rPr>
              <a:t>現任學務處衛生組長</a:t>
            </a: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968044" y="1880833"/>
            <a:ext cx="46085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2435225" cy="563563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8000"/>
                </a:solidFill>
              </a:rPr>
              <a:t>六大單元</a:t>
            </a:r>
          </a:p>
        </p:txBody>
      </p:sp>
      <p:sp>
        <p:nvSpPr>
          <p:cNvPr id="14339" name="日期版面配置區 3"/>
          <p:cNvSpPr txBox="1">
            <a:spLocks noGrp="1"/>
          </p:cNvSpPr>
          <p:nvPr/>
        </p:nvSpPr>
        <p:spPr bwMode="gray">
          <a:xfrm>
            <a:off x="4756150" y="260350"/>
            <a:ext cx="2562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 School</a:t>
            </a:r>
          </a:p>
        </p:txBody>
      </p:sp>
      <p:sp>
        <p:nvSpPr>
          <p:cNvPr id="14340" name="頁尾版面配置區 4"/>
          <p:cNvSpPr txBox="1">
            <a:spLocks noGrp="1"/>
          </p:cNvSpPr>
          <p:nvPr/>
        </p:nvSpPr>
        <p:spPr bwMode="gray">
          <a:xfrm>
            <a:off x="7277100" y="188913"/>
            <a:ext cx="1752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14341" name="AutoShape 3"/>
          <p:cNvSpPr>
            <a:spLocks noChangeArrowheads="1"/>
          </p:cNvSpPr>
          <p:nvPr/>
        </p:nvSpPr>
        <p:spPr bwMode="gray">
          <a:xfrm rot="-2796335">
            <a:off x="4839494" y="2480469"/>
            <a:ext cx="652462" cy="292100"/>
          </a:xfrm>
          <a:prstGeom prst="rightArrow">
            <a:avLst>
              <a:gd name="adj1" fmla="val 35167"/>
              <a:gd name="adj2" fmla="val 90454"/>
            </a:avLst>
          </a:prstGeom>
          <a:solidFill>
            <a:srgbClr val="FF00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gray">
          <a:xfrm rot="3695328">
            <a:off x="4700588" y="3835400"/>
            <a:ext cx="647700" cy="292100"/>
          </a:xfrm>
          <a:prstGeom prst="rightArrow">
            <a:avLst>
              <a:gd name="adj1" fmla="val 35167"/>
              <a:gd name="adj2" fmla="val 89794"/>
            </a:avLst>
          </a:prstGeom>
          <a:solidFill>
            <a:srgbClr val="0000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343" name="AutoShape 5"/>
          <p:cNvSpPr>
            <a:spLocks noChangeArrowheads="1"/>
          </p:cNvSpPr>
          <p:nvPr/>
        </p:nvSpPr>
        <p:spPr bwMode="gray">
          <a:xfrm rot="-8520086">
            <a:off x="3406775" y="2581275"/>
            <a:ext cx="654050" cy="292100"/>
          </a:xfrm>
          <a:prstGeom prst="rightArrow">
            <a:avLst>
              <a:gd name="adj1" fmla="val 50000"/>
              <a:gd name="adj2" fmla="val 55978"/>
            </a:avLst>
          </a:prstGeom>
          <a:solidFill>
            <a:srgbClr val="FF000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344" name="AutoShape 6"/>
          <p:cNvSpPr>
            <a:spLocks noChangeArrowheads="1"/>
          </p:cNvSpPr>
          <p:nvPr/>
        </p:nvSpPr>
        <p:spPr bwMode="gray">
          <a:xfrm rot="8304004">
            <a:off x="3419475" y="4149725"/>
            <a:ext cx="822325" cy="290513"/>
          </a:xfrm>
          <a:prstGeom prst="rightArrow">
            <a:avLst>
              <a:gd name="adj1" fmla="val 35167"/>
              <a:gd name="adj2" fmla="val 114626"/>
            </a:avLst>
          </a:prstGeom>
          <a:solidFill>
            <a:srgbClr val="FFFF00">
              <a:alpha val="89803"/>
            </a:srgbClr>
          </a:solidFill>
          <a:ln w="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2916238" y="1484313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一、台灣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在哪裡</a:t>
            </a:r>
            <a:r>
              <a: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 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4716463" y="5084763"/>
            <a:ext cx="1470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六、世界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發現臺灣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5414963" y="2908300"/>
            <a:ext cx="340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CC9900"/>
                </a:solidFill>
                <a:latin typeface="標楷體" pitchFamily="65" charset="-120"/>
              </a:rPr>
              <a:t>四、人民的權利與義務</a:t>
            </a:r>
            <a:endParaRPr lang="en-US" altLang="zh-TW" sz="2400">
              <a:solidFill>
                <a:schemeClr val="tx1"/>
              </a:solidFill>
              <a:latin typeface="標楷體" pitchFamily="65" charset="-120"/>
              <a:ea typeface="新細明體" pitchFamily="18" charset="-120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gray">
          <a:xfrm>
            <a:off x="3217863" y="2303463"/>
            <a:ext cx="307975" cy="33496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gray">
          <a:xfrm>
            <a:off x="5307013" y="2073275"/>
            <a:ext cx="307975" cy="33496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gray">
          <a:xfrm>
            <a:off x="3276600" y="4724400"/>
            <a:ext cx="306388" cy="3333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gray">
          <a:xfrm>
            <a:off x="5076825" y="4292600"/>
            <a:ext cx="307975" cy="3333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gray">
          <a:xfrm>
            <a:off x="3983038" y="3041650"/>
            <a:ext cx="185737" cy="47942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gray">
          <a:xfrm>
            <a:off x="3987800" y="3036888"/>
            <a:ext cx="185738" cy="4810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gray">
          <a:xfrm>
            <a:off x="3462338" y="3184525"/>
            <a:ext cx="1922462" cy="481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grpSp>
        <p:nvGrpSpPr>
          <p:cNvPr id="14355" name="Group 27"/>
          <p:cNvGrpSpPr>
            <a:grpSpLocks/>
          </p:cNvGrpSpPr>
          <p:nvPr/>
        </p:nvGrpSpPr>
        <p:grpSpPr bwMode="auto">
          <a:xfrm>
            <a:off x="3657600" y="2817813"/>
            <a:ext cx="1508125" cy="1298575"/>
            <a:chOff x="4166" y="1706"/>
            <a:chExt cx="1252" cy="1252"/>
          </a:xfrm>
        </p:grpSpPr>
        <p:sp>
          <p:nvSpPr>
            <p:cNvPr id="14368" name="Oval 28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369" name="Oval 29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370" name="Oval 30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371" name="Oval 31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14356" name="Text Box 32"/>
          <p:cNvSpPr txBox="1">
            <a:spLocks noChangeArrowheads="1"/>
          </p:cNvSpPr>
          <p:nvPr/>
        </p:nvSpPr>
        <p:spPr bwMode="gray">
          <a:xfrm>
            <a:off x="4021138" y="3049588"/>
            <a:ext cx="800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</a:rPr>
              <a:t>五上社會</a:t>
            </a:r>
          </a:p>
        </p:txBody>
      </p:sp>
      <p:sp>
        <p:nvSpPr>
          <p:cNvPr id="2" name="Oval 19"/>
          <p:cNvSpPr>
            <a:spLocks noChangeArrowheads="1"/>
          </p:cNvSpPr>
          <p:nvPr/>
        </p:nvSpPr>
        <p:spPr bwMode="gray">
          <a:xfrm>
            <a:off x="3119438" y="3300413"/>
            <a:ext cx="306387" cy="3333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Oval 20"/>
          <p:cNvSpPr>
            <a:spLocks noChangeArrowheads="1"/>
          </p:cNvSpPr>
          <p:nvPr/>
        </p:nvSpPr>
        <p:spPr bwMode="gray">
          <a:xfrm>
            <a:off x="5461000" y="3330575"/>
            <a:ext cx="307975" cy="3333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14359" name="Text Box 11"/>
          <p:cNvSpPr txBox="1">
            <a:spLocks noChangeArrowheads="1"/>
          </p:cNvSpPr>
          <p:nvPr/>
        </p:nvSpPr>
        <p:spPr bwMode="auto">
          <a:xfrm>
            <a:off x="4787900" y="1412875"/>
            <a:ext cx="1527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二、自然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環境</a:t>
            </a:r>
            <a:r>
              <a: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 </a:t>
            </a:r>
          </a:p>
        </p:txBody>
      </p:sp>
      <p:sp>
        <p:nvSpPr>
          <p:cNvPr id="14360" name="Text Box 13"/>
          <p:cNvSpPr txBox="1">
            <a:spLocks noChangeArrowheads="1"/>
          </p:cNvSpPr>
          <p:nvPr/>
        </p:nvSpPr>
        <p:spPr bwMode="auto">
          <a:xfrm>
            <a:off x="3276600" y="5157788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五、臺灣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  的先民</a:t>
            </a:r>
          </a:p>
        </p:txBody>
      </p:sp>
      <p:sp>
        <p:nvSpPr>
          <p:cNvPr id="14361" name="Text Box 13"/>
          <p:cNvSpPr txBox="1">
            <a:spLocks noChangeArrowheads="1"/>
          </p:cNvSpPr>
          <p:nvPr/>
        </p:nvSpPr>
        <p:spPr bwMode="auto">
          <a:xfrm>
            <a:off x="179388" y="2708275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66"/>
                </a:solidFill>
                <a:latin typeface="標楷體" pitchFamily="65" charset="-120"/>
              </a:rPr>
              <a:t>三、生活中的規範</a:t>
            </a:r>
          </a:p>
        </p:txBody>
      </p:sp>
      <p:pic>
        <p:nvPicPr>
          <p:cNvPr id="14373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940" y="981075"/>
            <a:ext cx="2593182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804" y="1268413"/>
            <a:ext cx="259318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3141663"/>
            <a:ext cx="264596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6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4706" y="3284538"/>
            <a:ext cx="277175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7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38" y="5013325"/>
            <a:ext cx="2767012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8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119" y="5084762"/>
            <a:ext cx="2735361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7696200" cy="563562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8000"/>
                </a:solidFill>
              </a:rPr>
              <a:t>教學理念</a:t>
            </a:r>
          </a:p>
        </p:txBody>
      </p:sp>
      <p:sp>
        <p:nvSpPr>
          <p:cNvPr id="15363" name="日期版面配置區 3"/>
          <p:cNvSpPr txBox="1">
            <a:spLocks noGrp="1"/>
          </p:cNvSpPr>
          <p:nvPr/>
        </p:nvSpPr>
        <p:spPr bwMode="gray">
          <a:xfrm>
            <a:off x="4067175" y="260350"/>
            <a:ext cx="280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 School</a:t>
            </a:r>
          </a:p>
        </p:txBody>
      </p:sp>
      <p:sp>
        <p:nvSpPr>
          <p:cNvPr id="15364" name="頁尾版面配置區 4"/>
          <p:cNvSpPr txBox="1">
            <a:spLocks noGrp="1"/>
          </p:cNvSpPr>
          <p:nvPr/>
        </p:nvSpPr>
        <p:spPr bwMode="gray">
          <a:xfrm>
            <a:off x="6948488" y="260350"/>
            <a:ext cx="1944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15365" name="AutoShape 3"/>
          <p:cNvSpPr>
            <a:spLocks noChangeArrowheads="1"/>
          </p:cNvSpPr>
          <p:nvPr/>
        </p:nvSpPr>
        <p:spPr bwMode="gray">
          <a:xfrm rot="-3626814">
            <a:off x="4416425" y="2432050"/>
            <a:ext cx="1031875" cy="288925"/>
          </a:xfrm>
          <a:prstGeom prst="rightArrow">
            <a:avLst>
              <a:gd name="adj1" fmla="val 35167"/>
              <a:gd name="adj2" fmla="val 144626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gray">
          <a:xfrm rot="2891782">
            <a:off x="4487863" y="4592638"/>
            <a:ext cx="1031875" cy="288925"/>
          </a:xfrm>
          <a:prstGeom prst="rightArrow">
            <a:avLst>
              <a:gd name="adj1" fmla="val 35167"/>
              <a:gd name="adj2" fmla="val 144626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67" name="AutoShape 5"/>
          <p:cNvSpPr>
            <a:spLocks noChangeArrowheads="1"/>
          </p:cNvSpPr>
          <p:nvPr/>
        </p:nvSpPr>
        <p:spPr bwMode="gray">
          <a:xfrm rot="-7230978">
            <a:off x="3048000" y="2505075"/>
            <a:ext cx="1031875" cy="288925"/>
          </a:xfrm>
          <a:prstGeom prst="rightArrow">
            <a:avLst>
              <a:gd name="adj1" fmla="val 35167"/>
              <a:gd name="adj2" fmla="val 144626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68" name="AutoShape 6"/>
          <p:cNvSpPr>
            <a:spLocks noChangeArrowheads="1"/>
          </p:cNvSpPr>
          <p:nvPr/>
        </p:nvSpPr>
        <p:spPr bwMode="gray">
          <a:xfrm rot="8775218">
            <a:off x="3121025" y="4664075"/>
            <a:ext cx="1030288" cy="288925"/>
          </a:xfrm>
          <a:prstGeom prst="rightArrow">
            <a:avLst>
              <a:gd name="adj1" fmla="val 35167"/>
              <a:gd name="adj2" fmla="val 144404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69" name="AutoShape 7"/>
          <p:cNvSpPr>
            <a:spLocks noChangeArrowheads="1"/>
          </p:cNvSpPr>
          <p:nvPr/>
        </p:nvSpPr>
        <p:spPr bwMode="gray">
          <a:xfrm>
            <a:off x="5049838" y="3589338"/>
            <a:ext cx="792162" cy="376237"/>
          </a:xfrm>
          <a:prstGeom prst="rightArrow">
            <a:avLst>
              <a:gd name="adj1" fmla="val 35167"/>
              <a:gd name="adj2" fmla="val 85262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70" name="AutoShape 8"/>
          <p:cNvSpPr>
            <a:spLocks noChangeArrowheads="1"/>
          </p:cNvSpPr>
          <p:nvPr/>
        </p:nvSpPr>
        <p:spPr bwMode="gray">
          <a:xfrm rot="10800000">
            <a:off x="2640013" y="3581400"/>
            <a:ext cx="863600" cy="376238"/>
          </a:xfrm>
          <a:prstGeom prst="rightArrow">
            <a:avLst>
              <a:gd name="adj1" fmla="val 35167"/>
              <a:gd name="adj2" fmla="val 92951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71" name="Oval 9"/>
          <p:cNvSpPr>
            <a:spLocks noChangeArrowheads="1"/>
          </p:cNvSpPr>
          <p:nvPr/>
        </p:nvSpPr>
        <p:spPr bwMode="auto">
          <a:xfrm>
            <a:off x="2360613" y="3479800"/>
            <a:ext cx="3741737" cy="5207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5408613" y="1268413"/>
            <a:ext cx="3232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連結生活脈動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自我深入探究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價值澄清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省思事件的多角度思維</a:t>
            </a: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1331913" y="1196975"/>
            <a:ext cx="2012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螺旋式擴展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融入生活議題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精熟學習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引發興趣</a:t>
            </a:r>
            <a:endParaRPr lang="en-US" altLang="zh-TW" sz="240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5374" name="Text Box 12"/>
          <p:cNvSpPr txBox="1">
            <a:spLocks noChangeArrowheads="1"/>
          </p:cNvSpPr>
          <p:nvPr/>
        </p:nvSpPr>
        <p:spPr bwMode="auto">
          <a:xfrm>
            <a:off x="6300788" y="3284538"/>
            <a:ext cx="30972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以關懷為出發點的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社會事件分析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自我與社會的關連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權利與義務</a:t>
            </a:r>
          </a:p>
        </p:txBody>
      </p:sp>
      <p:sp>
        <p:nvSpPr>
          <p:cNvPr id="15375" name="Text Box 13"/>
          <p:cNvSpPr txBox="1">
            <a:spLocks noChangeArrowheads="1"/>
          </p:cNvSpPr>
          <p:nvPr/>
        </p:nvSpPr>
        <p:spPr bwMode="auto">
          <a:xfrm>
            <a:off x="5435600" y="5084763"/>
            <a:ext cx="3079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融入六大議題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學校本位</a:t>
            </a:r>
            <a:r>
              <a:rPr lang="en-US" altLang="zh-TW" sz="2400">
                <a:solidFill>
                  <a:srgbClr val="008000"/>
                </a:solidFill>
                <a:latin typeface="標楷體" pitchFamily="65" charset="-120"/>
              </a:rPr>
              <a:t>—</a:t>
            </a: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閱讀</a:t>
            </a:r>
            <a:r>
              <a:rPr lang="en-US" altLang="zh-TW" sz="2400">
                <a:solidFill>
                  <a:srgbClr val="008000"/>
                </a:solidFill>
                <a:latin typeface="標楷體" pitchFamily="65" charset="-120"/>
              </a:rPr>
              <a:t>+</a:t>
            </a: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資訊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培養國際世界觀</a:t>
            </a:r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323850" y="3068638"/>
            <a:ext cx="2016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班群合作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學習共同體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學年活動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參訪解說</a:t>
            </a:r>
            <a:endParaRPr lang="zh-TW" altLang="en-US" sz="240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5377" name="Text Box 15"/>
          <p:cNvSpPr txBox="1">
            <a:spLocks noChangeArrowheads="1"/>
          </p:cNvSpPr>
          <p:nvPr/>
        </p:nvSpPr>
        <p:spPr bwMode="auto">
          <a:xfrm>
            <a:off x="323850" y="4797425"/>
            <a:ext cx="25193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CC9900"/>
                </a:solidFill>
                <a:latin typeface="標楷體" pitchFamily="65" charset="-120"/>
              </a:rPr>
              <a:t>影音</a:t>
            </a:r>
            <a:r>
              <a:rPr lang="en-US" altLang="zh-TW" sz="2400">
                <a:solidFill>
                  <a:srgbClr val="CC9900"/>
                </a:solidFill>
                <a:latin typeface="標楷體" pitchFamily="65" charset="-120"/>
              </a:rPr>
              <a:t>+</a:t>
            </a:r>
            <a:r>
              <a:rPr lang="zh-TW" altLang="en-US" sz="2400">
                <a:solidFill>
                  <a:srgbClr val="CC9900"/>
                </a:solidFill>
                <a:latin typeface="標楷體" pitchFamily="65" charset="-120"/>
              </a:rPr>
              <a:t>互動式教學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9900"/>
                </a:solidFill>
                <a:latin typeface="標楷體" pitchFamily="65" charset="-120"/>
              </a:rPr>
              <a:t>時勢、新聞事件、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9900"/>
                </a:solidFill>
                <a:latin typeface="標楷體" pitchFamily="65" charset="-120"/>
              </a:rPr>
              <a:t>影片、網站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CC9900"/>
                </a:solidFill>
                <a:latin typeface="標楷體" pitchFamily="65" charset="-120"/>
              </a:rPr>
              <a:t>討論與發表</a:t>
            </a: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gray">
          <a:xfrm>
            <a:off x="2217738" y="3616325"/>
            <a:ext cx="304800" cy="396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gray">
          <a:xfrm>
            <a:off x="2916238" y="1844675"/>
            <a:ext cx="304800" cy="396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gray">
          <a:xfrm>
            <a:off x="5076825" y="1700213"/>
            <a:ext cx="304800" cy="396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gray">
          <a:xfrm>
            <a:off x="2916238" y="4941888"/>
            <a:ext cx="304800" cy="39528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gray">
          <a:xfrm>
            <a:off x="5508625" y="4652963"/>
            <a:ext cx="304800" cy="39528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gray">
          <a:xfrm>
            <a:off x="5951538" y="3598863"/>
            <a:ext cx="304800" cy="396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gray">
          <a:xfrm>
            <a:off x="3622675" y="3500438"/>
            <a:ext cx="184150" cy="481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gray">
          <a:xfrm>
            <a:off x="3627438" y="3498850"/>
            <a:ext cx="184150" cy="481013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gray">
          <a:xfrm>
            <a:off x="3511550" y="3498850"/>
            <a:ext cx="1481138" cy="481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gray">
          <a:xfrm>
            <a:off x="3508375" y="3505200"/>
            <a:ext cx="1481138" cy="481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15388" name="Oval 26"/>
          <p:cNvSpPr>
            <a:spLocks noChangeArrowheads="1"/>
          </p:cNvSpPr>
          <p:nvPr/>
        </p:nvSpPr>
        <p:spPr bwMode="gray">
          <a:xfrm>
            <a:off x="3586163" y="3505200"/>
            <a:ext cx="1333500" cy="4810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grpSp>
        <p:nvGrpSpPr>
          <p:cNvPr id="15389" name="Group 36"/>
          <p:cNvGrpSpPr>
            <a:grpSpLocks/>
          </p:cNvGrpSpPr>
          <p:nvPr/>
        </p:nvGrpSpPr>
        <p:grpSpPr bwMode="auto">
          <a:xfrm>
            <a:off x="3492500" y="2906713"/>
            <a:ext cx="1511300" cy="1663700"/>
            <a:chOff x="2272" y="1831"/>
            <a:chExt cx="813" cy="1048"/>
          </a:xfrm>
        </p:grpSpPr>
        <p:sp>
          <p:nvSpPr>
            <p:cNvPr id="15391" name="Oval 28"/>
            <p:cNvSpPr>
              <a:spLocks noChangeArrowheads="1"/>
            </p:cNvSpPr>
            <p:nvPr/>
          </p:nvSpPr>
          <p:spPr bwMode="gray">
            <a:xfrm>
              <a:off x="2272" y="1831"/>
              <a:ext cx="813" cy="104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392" name="Oval 29"/>
            <p:cNvSpPr>
              <a:spLocks noChangeArrowheads="1"/>
            </p:cNvSpPr>
            <p:nvPr/>
          </p:nvSpPr>
          <p:spPr bwMode="gray">
            <a:xfrm>
              <a:off x="2282" y="1837"/>
              <a:ext cx="794" cy="102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393" name="Oval 30"/>
            <p:cNvSpPr>
              <a:spLocks noChangeArrowheads="1"/>
            </p:cNvSpPr>
            <p:nvPr/>
          </p:nvSpPr>
          <p:spPr bwMode="gray">
            <a:xfrm>
              <a:off x="2291" y="1847"/>
              <a:ext cx="754" cy="95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394" name="Oval 31"/>
            <p:cNvSpPr>
              <a:spLocks noChangeArrowheads="1"/>
            </p:cNvSpPr>
            <p:nvPr/>
          </p:nvSpPr>
          <p:spPr bwMode="gray">
            <a:xfrm>
              <a:off x="2335" y="1874"/>
              <a:ext cx="671" cy="7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15390" name="Text Box 32"/>
          <p:cNvSpPr txBox="1">
            <a:spLocks noChangeArrowheads="1"/>
          </p:cNvSpPr>
          <p:nvPr/>
        </p:nvSpPr>
        <p:spPr bwMode="gray">
          <a:xfrm>
            <a:off x="3419475" y="3500438"/>
            <a:ext cx="154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</a:rPr>
              <a:t>學習目標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8000"/>
                </a:solidFill>
              </a:rPr>
              <a:t>教學方法</a:t>
            </a:r>
          </a:p>
        </p:txBody>
      </p:sp>
      <p:sp>
        <p:nvSpPr>
          <p:cNvPr id="16387" name="日期版面配置區 3"/>
          <p:cNvSpPr txBox="1">
            <a:spLocks noGrp="1"/>
          </p:cNvSpPr>
          <p:nvPr/>
        </p:nvSpPr>
        <p:spPr bwMode="gray">
          <a:xfrm>
            <a:off x="4356100" y="260350"/>
            <a:ext cx="25622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</a:t>
            </a:r>
            <a:r>
              <a:rPr lang="en-US" altLang="zh-TW" sz="10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 School</a:t>
            </a:r>
          </a:p>
        </p:txBody>
      </p:sp>
      <p:sp>
        <p:nvSpPr>
          <p:cNvPr id="16388" name="頁尾版面配置區 4"/>
          <p:cNvSpPr txBox="1">
            <a:spLocks noGrp="1"/>
          </p:cNvSpPr>
          <p:nvPr/>
        </p:nvSpPr>
        <p:spPr bwMode="gray">
          <a:xfrm>
            <a:off x="6877050" y="260350"/>
            <a:ext cx="1752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grpSp>
        <p:nvGrpSpPr>
          <p:cNvPr id="16389" name="Group 41"/>
          <p:cNvGrpSpPr>
            <a:grpSpLocks/>
          </p:cNvGrpSpPr>
          <p:nvPr/>
        </p:nvGrpSpPr>
        <p:grpSpPr bwMode="auto">
          <a:xfrm>
            <a:off x="468313" y="1430338"/>
            <a:ext cx="7532687" cy="4513262"/>
            <a:chOff x="768" y="1280"/>
            <a:chExt cx="4272" cy="2464"/>
          </a:xfrm>
        </p:grpSpPr>
        <p:sp>
          <p:nvSpPr>
            <p:cNvPr id="16393" name="AutoShape 2"/>
            <p:cNvSpPr>
              <a:spLocks noChangeArrowheads="1"/>
            </p:cNvSpPr>
            <p:nvPr/>
          </p:nvSpPr>
          <p:spPr bwMode="auto">
            <a:xfrm>
              <a:off x="2345" y="2304"/>
              <a:ext cx="1159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zh-TW" sz="1400" b="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6394" name="AutoShape 3"/>
            <p:cNvSpPr>
              <a:spLocks noChangeArrowheads="1"/>
            </p:cNvSpPr>
            <p:nvPr/>
          </p:nvSpPr>
          <p:spPr bwMode="auto">
            <a:xfrm>
              <a:off x="768" y="2304"/>
              <a:ext cx="1152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zh-TW" sz="1400" b="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6395" name="AutoShape 4"/>
            <p:cNvSpPr>
              <a:spLocks noChangeArrowheads="1"/>
            </p:cNvSpPr>
            <p:nvPr/>
          </p:nvSpPr>
          <p:spPr bwMode="auto">
            <a:xfrm>
              <a:off x="3936" y="2304"/>
              <a:ext cx="1104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zh-TW" sz="1400" b="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6396" name="AutoShape 6"/>
            <p:cNvSpPr>
              <a:spLocks noChangeArrowheads="1"/>
            </p:cNvSpPr>
            <p:nvPr/>
          </p:nvSpPr>
          <p:spPr bwMode="gray">
            <a:xfrm>
              <a:off x="1985" y="1545"/>
              <a:ext cx="252" cy="28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397" name="AutoShape 7"/>
            <p:cNvSpPr>
              <a:spLocks noChangeArrowheads="1"/>
            </p:cNvSpPr>
            <p:nvPr/>
          </p:nvSpPr>
          <p:spPr bwMode="gray">
            <a:xfrm>
              <a:off x="3536" y="1545"/>
              <a:ext cx="251" cy="28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gray">
            <a:xfrm>
              <a:off x="4060" y="1555"/>
              <a:ext cx="105" cy="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gray">
            <a:xfrm>
              <a:off x="3919" y="1555"/>
              <a:ext cx="1073" cy="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gray">
            <a:xfrm>
              <a:off x="3989" y="1556"/>
              <a:ext cx="933" cy="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gray">
            <a:xfrm>
              <a:off x="4005" y="1562"/>
              <a:ext cx="935" cy="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16402" name="Oval 12"/>
            <p:cNvSpPr>
              <a:spLocks noChangeArrowheads="1"/>
            </p:cNvSpPr>
            <p:nvPr/>
          </p:nvSpPr>
          <p:spPr bwMode="gray">
            <a:xfrm>
              <a:off x="4039" y="1555"/>
              <a:ext cx="841" cy="26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8" name="Oval 13"/>
            <p:cNvSpPr>
              <a:spLocks noChangeArrowheads="1"/>
            </p:cNvSpPr>
            <p:nvPr/>
          </p:nvSpPr>
          <p:spPr bwMode="gray">
            <a:xfrm>
              <a:off x="958" y="1552"/>
              <a:ext cx="104" cy="2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958" y="1552"/>
              <a:ext cx="104" cy="2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gray">
            <a:xfrm>
              <a:off x="886" y="1552"/>
              <a:ext cx="933" cy="2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gray">
            <a:xfrm>
              <a:off x="887" y="1554"/>
              <a:ext cx="933" cy="2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16407" name="Oval 17"/>
            <p:cNvSpPr>
              <a:spLocks noChangeArrowheads="1"/>
            </p:cNvSpPr>
            <p:nvPr/>
          </p:nvSpPr>
          <p:spPr bwMode="gray">
            <a:xfrm>
              <a:off x="933" y="1553"/>
              <a:ext cx="840" cy="26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6408" name="Group 18"/>
            <p:cNvGrpSpPr>
              <a:grpSpLocks/>
            </p:cNvGrpSpPr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164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54" name="Oval 23"/>
            <p:cNvSpPr>
              <a:spLocks noChangeArrowheads="1"/>
            </p:cNvSpPr>
            <p:nvPr/>
          </p:nvSpPr>
          <p:spPr bwMode="gray">
            <a:xfrm>
              <a:off x="2510" y="1555"/>
              <a:ext cx="105" cy="2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gray">
            <a:xfrm>
              <a:off x="2510" y="1555"/>
              <a:ext cx="105" cy="2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gray">
            <a:xfrm>
              <a:off x="2438" y="1556"/>
              <a:ext cx="933" cy="2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gray">
            <a:xfrm>
              <a:off x="2439" y="1557"/>
              <a:ext cx="933" cy="2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16413" name="Oval 27"/>
            <p:cNvSpPr>
              <a:spLocks noChangeArrowheads="1"/>
            </p:cNvSpPr>
            <p:nvPr/>
          </p:nvSpPr>
          <p:spPr bwMode="gray">
            <a:xfrm>
              <a:off x="2484" y="1554"/>
              <a:ext cx="840" cy="2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6414" name="Group 28"/>
            <p:cNvGrpSpPr>
              <a:grpSpLocks/>
            </p:cNvGrpSpPr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1642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6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6415" name="Group 33"/>
            <p:cNvGrpSpPr>
              <a:grpSpLocks/>
            </p:cNvGrpSpPr>
            <p:nvPr/>
          </p:nvGrpSpPr>
          <p:grpSpPr bwMode="auto">
            <a:xfrm>
              <a:off x="4054" y="1280"/>
              <a:ext cx="814" cy="805"/>
              <a:chOff x="4166" y="1706"/>
              <a:chExt cx="1252" cy="1252"/>
            </a:xfrm>
          </p:grpSpPr>
          <p:sp>
            <p:nvSpPr>
              <p:cNvPr id="16419" name="Oval 3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0" name="Oval 3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1" name="Oval 3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2" name="Oval 3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16416" name="Text Box 38"/>
            <p:cNvSpPr txBox="1">
              <a:spLocks noChangeArrowheads="1"/>
            </p:cNvSpPr>
            <p:nvPr/>
          </p:nvSpPr>
          <p:spPr bwMode="gray">
            <a:xfrm>
              <a:off x="958" y="1578"/>
              <a:ext cx="7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400">
                  <a:solidFill>
                    <a:srgbClr val="FF0066"/>
                  </a:solidFill>
                  <a:latin typeface="標楷體" pitchFamily="65" charset="-120"/>
                </a:rPr>
                <a:t>準備活動</a:t>
              </a:r>
              <a:endParaRPr lang="en-US" altLang="zh-TW" sz="2400">
                <a:solidFill>
                  <a:srgbClr val="FF0066"/>
                </a:solidFill>
                <a:latin typeface="標楷體" pitchFamily="65" charset="-120"/>
              </a:endParaRPr>
            </a:p>
          </p:txBody>
        </p:sp>
        <p:sp>
          <p:nvSpPr>
            <p:cNvPr id="16417" name="Text Box 39"/>
            <p:cNvSpPr txBox="1">
              <a:spLocks noChangeArrowheads="1"/>
            </p:cNvSpPr>
            <p:nvPr/>
          </p:nvSpPr>
          <p:spPr bwMode="gray">
            <a:xfrm>
              <a:off x="2513" y="1578"/>
              <a:ext cx="7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400">
                  <a:solidFill>
                    <a:srgbClr val="0000FF"/>
                  </a:solidFill>
                  <a:latin typeface="標楷體" pitchFamily="65" charset="-120"/>
                </a:rPr>
                <a:t>主要活動</a:t>
              </a:r>
              <a:endParaRPr lang="en-US" altLang="zh-TW" sz="2400">
                <a:solidFill>
                  <a:srgbClr val="0000FF"/>
                </a:solidFill>
                <a:latin typeface="標楷體" pitchFamily="65" charset="-120"/>
              </a:endParaRPr>
            </a:p>
          </p:txBody>
        </p:sp>
        <p:sp>
          <p:nvSpPr>
            <p:cNvPr id="16418" name="Text Box 40"/>
            <p:cNvSpPr txBox="1">
              <a:spLocks noChangeArrowheads="1"/>
            </p:cNvSpPr>
            <p:nvPr/>
          </p:nvSpPr>
          <p:spPr bwMode="gray">
            <a:xfrm>
              <a:off x="4067" y="1578"/>
              <a:ext cx="7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400">
                  <a:solidFill>
                    <a:srgbClr val="008000"/>
                  </a:solidFill>
                  <a:latin typeface="標楷體" pitchFamily="65" charset="-120"/>
                </a:rPr>
                <a:t>綜合活動</a:t>
              </a:r>
              <a:endParaRPr lang="en-US" altLang="zh-TW" sz="2400">
                <a:solidFill>
                  <a:srgbClr val="008000"/>
                </a:solidFill>
                <a:latin typeface="標楷體" pitchFamily="65" charset="-120"/>
              </a:endParaRPr>
            </a:p>
          </p:txBody>
        </p:sp>
      </p:grpSp>
      <p:sp>
        <p:nvSpPr>
          <p:cNvPr id="16390" name="文字方塊 75"/>
          <p:cNvSpPr txBox="1">
            <a:spLocks noChangeArrowheads="1"/>
          </p:cNvSpPr>
          <p:nvPr/>
        </p:nvSpPr>
        <p:spPr bwMode="auto">
          <a:xfrm>
            <a:off x="684213" y="3429000"/>
            <a:ext cx="16557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FF0066"/>
                </a:solidFill>
              </a:rPr>
              <a:t>追古溯今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FF0066"/>
                </a:solidFill>
              </a:rPr>
              <a:t>多角思維</a:t>
            </a:r>
            <a:endParaRPr lang="en-US" altLang="zh-TW" sz="2400" b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FF0066"/>
                </a:solidFill>
              </a:rPr>
              <a:t>價值澄清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FF0066"/>
                </a:solidFill>
              </a:rPr>
              <a:t>新聞時事發表討論</a:t>
            </a:r>
          </a:p>
        </p:txBody>
      </p:sp>
      <p:sp>
        <p:nvSpPr>
          <p:cNvPr id="16391" name="文字方塊 76"/>
          <p:cNvSpPr txBox="1">
            <a:spLocks noChangeArrowheads="1"/>
          </p:cNvSpPr>
          <p:nvPr/>
        </p:nvSpPr>
        <p:spPr bwMode="auto">
          <a:xfrm>
            <a:off x="3203575" y="3429000"/>
            <a:ext cx="2089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2400" b="0">
                <a:solidFill>
                  <a:srgbClr val="0000FF"/>
                </a:solidFill>
              </a:rPr>
              <a:t>合作學習</a:t>
            </a: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2400" b="0">
                <a:solidFill>
                  <a:srgbClr val="0000FF"/>
                </a:solidFill>
              </a:rPr>
              <a:t>探究與討論</a:t>
            </a: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2400" b="0">
                <a:solidFill>
                  <a:srgbClr val="0000FF"/>
                </a:solidFill>
                <a:latin typeface="Arial" charset="0"/>
              </a:rPr>
              <a:t>多角度思維</a:t>
            </a:r>
            <a:endParaRPr lang="zh-TW" altLang="en-US" sz="2400" b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00FF"/>
                </a:solidFill>
                <a:latin typeface="Arial" charset="0"/>
              </a:rPr>
              <a:t>歸納分析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00FF"/>
                </a:solidFill>
              </a:rPr>
              <a:t>多元學習單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00FF"/>
                </a:solidFill>
              </a:rPr>
              <a:t>發表分享</a:t>
            </a:r>
            <a:endParaRPr lang="zh-TW" altLang="en-US" sz="2400" b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392" name="文字方塊 77"/>
          <p:cNvSpPr txBox="1">
            <a:spLocks noChangeArrowheads="1"/>
          </p:cNvSpPr>
          <p:nvPr/>
        </p:nvSpPr>
        <p:spPr bwMode="auto">
          <a:xfrm>
            <a:off x="6156325" y="3284538"/>
            <a:ext cx="15001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8000"/>
                </a:solidFill>
              </a:rPr>
              <a:t>習作書寫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8000"/>
                </a:solidFill>
              </a:rPr>
              <a:t>評量練習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8000"/>
                </a:solidFill>
              </a:rPr>
              <a:t>資訊教學擴充興趣生活經驗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8000"/>
                </a:solidFill>
              </a:rPr>
              <a:t>多元思維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4321175" cy="563563"/>
          </a:xfrm>
        </p:spPr>
        <p:txBody>
          <a:bodyPr/>
          <a:lstStyle/>
          <a:p>
            <a:r>
              <a:rPr lang="en-US" altLang="zh-TW" sz="2800" dirty="0" smtClean="0">
                <a:solidFill>
                  <a:schemeClr val="accent2"/>
                </a:solidFill>
              </a:rPr>
              <a:t>105</a:t>
            </a:r>
            <a:r>
              <a:rPr lang="zh-TW" altLang="en-US" sz="2800" dirty="0" smtClean="0">
                <a:solidFill>
                  <a:schemeClr val="accent2"/>
                </a:solidFill>
              </a:rPr>
              <a:t>上社會</a:t>
            </a:r>
            <a:r>
              <a:rPr lang="zh-TW" altLang="en-US" sz="2800" dirty="0" smtClean="0">
                <a:solidFill>
                  <a:schemeClr val="accent2"/>
                </a:solidFill>
              </a:rPr>
              <a:t>評量範圍與方式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234362" cy="5373687"/>
          </a:xfrm>
        </p:spPr>
        <p:txBody>
          <a:bodyPr/>
          <a:lstStyle/>
          <a:p>
            <a:r>
              <a:rPr lang="zh-TW" altLang="en-US" u="sng" dirty="0" smtClean="0"/>
              <a:t>第一次：紙筆評量（</a:t>
            </a:r>
            <a:r>
              <a:rPr lang="en-US" altLang="zh-TW" u="sng" dirty="0" smtClean="0"/>
              <a:t>105.11.03</a:t>
            </a:r>
            <a:r>
              <a:rPr lang="zh-TW" altLang="en-US" u="sng" dirty="0" smtClean="0"/>
              <a:t>、</a:t>
            </a:r>
            <a:r>
              <a:rPr lang="en-US" altLang="zh-TW" u="sng" dirty="0" smtClean="0"/>
              <a:t>04</a:t>
            </a:r>
            <a:r>
              <a:rPr lang="zh-TW" altLang="en-US" dirty="0" smtClean="0"/>
              <a:t>）</a:t>
            </a:r>
            <a:endParaRPr lang="zh-TW" altLang="en-US" dirty="0" smtClean="0"/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solidFill>
                  <a:srgbClr val="6600FF"/>
                </a:solidFill>
              </a:rPr>
              <a:t>      </a:t>
            </a:r>
            <a:r>
              <a:rPr lang="zh-TW" altLang="en-US" sz="2400" dirty="0" smtClean="0">
                <a:solidFill>
                  <a:srgbClr val="FF0000"/>
                </a:solidFill>
              </a:rPr>
              <a:t>第一單元：台灣在哪裡</a:t>
            </a:r>
            <a:r>
              <a:rPr lang="zh-TW" altLang="en-US" sz="2400" dirty="0" smtClean="0"/>
              <a:t> </a:t>
            </a:r>
            <a:endParaRPr lang="zh-TW" altLang="en-US" sz="2400" dirty="0" smtClean="0">
              <a:solidFill>
                <a:srgbClr val="66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6600FF"/>
                </a:solidFill>
              </a:rPr>
              <a:t>         </a:t>
            </a:r>
            <a:r>
              <a:rPr lang="zh-TW" altLang="en-US" sz="2400" dirty="0" smtClean="0">
                <a:solidFill>
                  <a:srgbClr val="FF6600"/>
                </a:solidFill>
              </a:rPr>
              <a:t>第二單元：自然環境</a:t>
            </a:r>
            <a:r>
              <a:rPr lang="zh-TW" altLang="en-US" sz="2400" dirty="0" smtClean="0"/>
              <a:t> </a:t>
            </a:r>
            <a:r>
              <a:rPr lang="zh-TW" altLang="en-US" sz="2400" dirty="0" smtClean="0">
                <a:solidFill>
                  <a:srgbClr val="9966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996600"/>
                </a:solidFill>
              </a:rPr>
              <a:t>           第三單元：臺灣的先民</a:t>
            </a:r>
            <a:endParaRPr lang="zh-TW" altLang="en-US" sz="2400" dirty="0" smtClean="0">
              <a:solidFill>
                <a:srgbClr val="6600FF"/>
              </a:solidFill>
            </a:endParaRPr>
          </a:p>
          <a:p>
            <a:r>
              <a:rPr lang="zh-TW" altLang="en-US" u="sng" dirty="0" smtClean="0"/>
              <a:t>第二次：紙筆評量（</a:t>
            </a:r>
            <a:r>
              <a:rPr lang="en-US" altLang="zh-TW" u="sng" dirty="0" smtClean="0"/>
              <a:t>106.01.12</a:t>
            </a:r>
            <a:r>
              <a:rPr lang="zh-TW" altLang="en-US" u="sng" dirty="0" smtClean="0"/>
              <a:t>、</a:t>
            </a:r>
            <a:r>
              <a:rPr lang="en-US" altLang="zh-TW" u="sng" dirty="0" smtClean="0"/>
              <a:t>13</a:t>
            </a:r>
            <a:r>
              <a:rPr lang="zh-TW" altLang="en-US" u="sng" dirty="0" smtClean="0"/>
              <a:t>）</a:t>
            </a:r>
            <a:endParaRPr lang="en-US" altLang="zh-TW" dirty="0" smtClean="0"/>
          </a:p>
          <a:p>
            <a:pPr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0000FF"/>
                </a:solidFill>
              </a:rPr>
              <a:t>             第四單元：世界發現臺灣</a:t>
            </a:r>
          </a:p>
          <a:p>
            <a:pPr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800080"/>
                </a:solidFill>
              </a:rPr>
              <a:t>                 第五單元：生活中的規範</a:t>
            </a:r>
            <a:endParaRPr lang="zh-TW" altLang="en-US" sz="2400" dirty="0" smtClean="0">
              <a:solidFill>
                <a:srgbClr val="66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6600FF"/>
                </a:solidFill>
              </a:rPr>
              <a:t>                    </a:t>
            </a:r>
            <a:r>
              <a:rPr lang="zh-TW" altLang="en-US" sz="2400" dirty="0" smtClean="0">
                <a:solidFill>
                  <a:srgbClr val="FF0066"/>
                </a:solidFill>
              </a:rPr>
              <a:t>第六單元：人民的權利與義務</a:t>
            </a:r>
            <a:r>
              <a:rPr lang="zh-TW" altLang="en-US" sz="2400" dirty="0" smtClean="0">
                <a:solidFill>
                  <a:srgbClr val="6600FF"/>
                </a:solidFill>
              </a:rPr>
              <a:t>     </a:t>
            </a:r>
            <a:endParaRPr lang="zh-TW" altLang="en-US" sz="2000" dirty="0" smtClean="0">
              <a:solidFill>
                <a:srgbClr val="FF3399"/>
              </a:solidFill>
            </a:endParaRPr>
          </a:p>
          <a:p>
            <a:r>
              <a:rPr lang="zh-TW" altLang="en-US" u="sng" dirty="0" smtClean="0"/>
              <a:t>平時：多元評量</a:t>
            </a:r>
            <a:r>
              <a:rPr lang="zh-TW" altLang="en-US" sz="2400" u="sng" dirty="0" smtClean="0"/>
              <a:t>（每月一張學習單</a:t>
            </a:r>
            <a:r>
              <a:rPr lang="en-US" altLang="zh-TW" sz="2400" u="sng" dirty="0" smtClean="0"/>
              <a:t>—</a:t>
            </a:r>
            <a:r>
              <a:rPr lang="zh-TW" altLang="en-US" sz="2400" u="sng" dirty="0" smtClean="0"/>
              <a:t>資料蒐集與評論）</a:t>
            </a:r>
          </a:p>
          <a:p>
            <a:pP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0000FF"/>
                </a:solidFill>
              </a:rPr>
              <a:t>     一、方式：</a:t>
            </a:r>
            <a:r>
              <a:rPr lang="zh-TW" altLang="en-US" sz="2000" dirty="0" smtClean="0">
                <a:solidFill>
                  <a:srgbClr val="0000FF"/>
                </a:solidFill>
              </a:rPr>
              <a:t>將第四單元課程內容與</a:t>
            </a:r>
            <a:r>
              <a:rPr lang="en-US" altLang="zh-TW" sz="2000" dirty="0" smtClean="0">
                <a:solidFill>
                  <a:srgbClr val="0000FF"/>
                </a:solidFill>
              </a:rPr>
              <a:t>2</a:t>
            </a:r>
            <a:r>
              <a:rPr lang="zh-TW" altLang="en-US" sz="2000" dirty="0" smtClean="0">
                <a:solidFill>
                  <a:srgbClr val="0000FF"/>
                </a:solidFill>
              </a:rPr>
              <a:t>篇新聞事件</a:t>
            </a:r>
            <a:r>
              <a:rPr lang="zh-TW" altLang="en-US" sz="2000" dirty="0" smtClean="0">
                <a:solidFill>
                  <a:srgbClr val="0000FF"/>
                </a:solidFill>
              </a:rPr>
              <a:t>，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zh-TW" altLang="en-US" sz="2000" dirty="0" smtClean="0">
                <a:solidFill>
                  <a:srgbClr val="0000FF"/>
                </a:solidFill>
              </a:rPr>
              <a:t>編寫心智結構</a:t>
            </a:r>
            <a:r>
              <a:rPr lang="zh-TW" altLang="en-US" sz="2000" dirty="0" smtClean="0">
                <a:solidFill>
                  <a:srgbClr val="0000FF"/>
                </a:solidFill>
              </a:rPr>
              <a:t>圖</a:t>
            </a:r>
            <a:r>
              <a:rPr lang="zh-TW" altLang="en-US" sz="2000" dirty="0" smtClean="0">
                <a:solidFill>
                  <a:srgbClr val="0000FF"/>
                </a:solidFill>
              </a:rPr>
              <a:t>，</a:t>
            </a:r>
            <a:endParaRPr lang="en-US" altLang="zh-TW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                       </a:t>
            </a:r>
            <a:r>
              <a:rPr lang="zh-TW" altLang="en-US" sz="2000" dirty="0" smtClean="0">
                <a:solidFill>
                  <a:srgbClr val="0000FF"/>
                </a:solidFill>
              </a:rPr>
              <a:t>並寫出</a:t>
            </a:r>
            <a:r>
              <a:rPr lang="zh-TW" altLang="en-US" sz="2000" dirty="0" smtClean="0">
                <a:solidFill>
                  <a:srgbClr val="0000FF"/>
                </a:solidFill>
              </a:rPr>
              <a:t>自己</a:t>
            </a:r>
            <a:r>
              <a:rPr lang="zh-TW" altLang="en-US" sz="2000" dirty="0" smtClean="0">
                <a:solidFill>
                  <a:srgbClr val="0000FF"/>
                </a:solidFill>
              </a:rPr>
              <a:t>的觀點。</a:t>
            </a:r>
            <a:endParaRPr lang="zh-TW" altLang="en-US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0000FF"/>
                </a:solidFill>
              </a:rPr>
              <a:t>     二、教學目標：</a:t>
            </a:r>
            <a:r>
              <a:rPr lang="zh-TW" altLang="en-US" sz="2000" dirty="0" smtClean="0">
                <a:solidFill>
                  <a:srgbClr val="0000FF"/>
                </a:solidFill>
              </a:rPr>
              <a:t>學會掌握重點分析文章因果，與探究</a:t>
            </a:r>
            <a:r>
              <a:rPr lang="zh-TW" altLang="en-US" sz="2000" dirty="0" smtClean="0">
                <a:solidFill>
                  <a:srgbClr val="0000FF"/>
                </a:solidFill>
              </a:rPr>
              <a:t>分析新聞事件</a:t>
            </a:r>
            <a:r>
              <a:rPr lang="zh-TW" altLang="en-US" sz="2000" dirty="0" smtClean="0">
                <a:solidFill>
                  <a:srgbClr val="0000FF"/>
                </a:solidFill>
              </a:rPr>
              <a:t>前</a:t>
            </a:r>
            <a:endParaRPr lang="en-US" altLang="zh-TW" sz="2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                                </a:t>
            </a:r>
            <a:r>
              <a:rPr lang="zh-TW" altLang="en-US" sz="2000" dirty="0" smtClean="0">
                <a:solidFill>
                  <a:srgbClr val="0000FF"/>
                </a:solidFill>
              </a:rPr>
              <a:t>因</a:t>
            </a:r>
            <a:r>
              <a:rPr lang="zh-TW" altLang="en-US" sz="2000" dirty="0" smtClean="0">
                <a:solidFill>
                  <a:srgbClr val="0000FF"/>
                </a:solidFill>
              </a:rPr>
              <a:t>後果後能提出評論或建議  </a:t>
            </a:r>
            <a:r>
              <a:rPr lang="zh-TW" altLang="en-US" sz="2000" dirty="0" smtClean="0">
                <a:solidFill>
                  <a:srgbClr val="0000FF"/>
                </a:solidFill>
              </a:rPr>
              <a:t>。 </a:t>
            </a:r>
            <a:endParaRPr lang="zh-TW" alt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7412" name="日期版面配置區 3"/>
          <p:cNvSpPr txBox="1">
            <a:spLocks noGrp="1"/>
          </p:cNvSpPr>
          <p:nvPr/>
        </p:nvSpPr>
        <p:spPr bwMode="gray">
          <a:xfrm>
            <a:off x="4356100" y="260350"/>
            <a:ext cx="25622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</a:t>
            </a:r>
            <a:r>
              <a:rPr lang="en-US" altLang="zh-TW" sz="10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 School</a:t>
            </a:r>
          </a:p>
        </p:txBody>
      </p:sp>
      <p:sp>
        <p:nvSpPr>
          <p:cNvPr id="17413" name="頁尾版面配置區 4"/>
          <p:cNvSpPr txBox="1">
            <a:spLocks noGrp="1"/>
          </p:cNvSpPr>
          <p:nvPr/>
        </p:nvSpPr>
        <p:spPr bwMode="gray">
          <a:xfrm>
            <a:off x="6877050" y="260350"/>
            <a:ext cx="1752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accent2"/>
                </a:solidFill>
              </a:rPr>
              <a:t>評分方式</a:t>
            </a:r>
          </a:p>
        </p:txBody>
      </p:sp>
      <p:sp>
        <p:nvSpPr>
          <p:cNvPr id="18435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5867400" y="6308725"/>
            <a:ext cx="30670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 School</a:t>
            </a:r>
          </a:p>
        </p:txBody>
      </p:sp>
      <p:sp>
        <p:nvSpPr>
          <p:cNvPr id="1843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092950" y="5949950"/>
            <a:ext cx="1752600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gray">
          <a:xfrm rot="-7829975">
            <a:off x="4783138" y="4114800"/>
            <a:ext cx="1016000" cy="1968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C9C9C9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gray">
          <a:xfrm rot="-743917">
            <a:off x="2755900" y="3632200"/>
            <a:ext cx="1036638" cy="182563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CCCCCC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gray">
          <a:xfrm rot="-3205350">
            <a:off x="4918075" y="2476500"/>
            <a:ext cx="631825" cy="1365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DFDFD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grpSp>
        <p:nvGrpSpPr>
          <p:cNvPr id="18440" name="Group 7"/>
          <p:cNvGrpSpPr>
            <a:grpSpLocks/>
          </p:cNvGrpSpPr>
          <p:nvPr/>
        </p:nvGrpSpPr>
        <p:grpSpPr bwMode="auto">
          <a:xfrm>
            <a:off x="3719513" y="2509838"/>
            <a:ext cx="1652587" cy="1684337"/>
            <a:chOff x="2400" y="1488"/>
            <a:chExt cx="1152" cy="1152"/>
          </a:xfrm>
        </p:grpSpPr>
        <p:grpSp>
          <p:nvGrpSpPr>
            <p:cNvPr id="18459" name="Group 8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28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8462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>
              <a:off x="2596" y="1872"/>
              <a:ext cx="7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zh-TW" altLang="en-US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社會</a:t>
              </a:r>
            </a:p>
          </p:txBody>
        </p:sp>
      </p:grpSp>
      <p:grpSp>
        <p:nvGrpSpPr>
          <p:cNvPr id="18441" name="Group 12"/>
          <p:cNvGrpSpPr>
            <a:grpSpLocks/>
          </p:cNvGrpSpPr>
          <p:nvPr/>
        </p:nvGrpSpPr>
        <p:grpSpPr bwMode="auto">
          <a:xfrm>
            <a:off x="5076825" y="1412875"/>
            <a:ext cx="1350963" cy="1243013"/>
            <a:chOff x="3602" y="961"/>
            <a:chExt cx="624" cy="624"/>
          </a:xfrm>
        </p:grpSpPr>
        <p:grpSp>
          <p:nvGrpSpPr>
            <p:cNvPr id="18455" name="Group 13"/>
            <p:cNvGrpSpPr>
              <a:grpSpLocks/>
            </p:cNvGrpSpPr>
            <p:nvPr/>
          </p:nvGrpSpPr>
          <p:grpSpPr bwMode="auto">
            <a:xfrm>
              <a:off x="3602" y="961"/>
              <a:ext cx="624" cy="624"/>
              <a:chOff x="2026" y="1923"/>
              <a:chExt cx="1682" cy="1680"/>
            </a:xfrm>
          </p:grpSpPr>
          <p:sp>
            <p:nvSpPr>
              <p:cNvPr id="24" name="Oval 14"/>
              <p:cNvSpPr>
                <a:spLocks noChangeArrowheads="1"/>
              </p:cNvSpPr>
              <p:nvPr/>
            </p:nvSpPr>
            <p:spPr bwMode="gray">
              <a:xfrm>
                <a:off x="2026" y="1923"/>
                <a:ext cx="1682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8458" name="Freeform 1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" name="Text Box 16"/>
            <p:cNvSpPr txBox="1">
              <a:spLocks noChangeArrowheads="1"/>
            </p:cNvSpPr>
            <p:nvPr/>
          </p:nvSpPr>
          <p:spPr bwMode="gray">
            <a:xfrm>
              <a:off x="3770" y="1201"/>
              <a:ext cx="320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技能</a:t>
              </a:r>
              <a:endParaRPr lang="en-US" altLang="zh-TW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8442" name="Group 17"/>
          <p:cNvGrpSpPr>
            <a:grpSpLocks/>
          </p:cNvGrpSpPr>
          <p:nvPr/>
        </p:nvGrpSpPr>
        <p:grpSpPr bwMode="auto">
          <a:xfrm>
            <a:off x="971550" y="2860675"/>
            <a:ext cx="2266950" cy="1895475"/>
            <a:chOff x="624" y="1584"/>
            <a:chExt cx="1248" cy="1296"/>
          </a:xfrm>
        </p:grpSpPr>
        <p:grpSp>
          <p:nvGrpSpPr>
            <p:cNvPr id="18451" name="Group 1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20" name="Oval 1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8454" name="Freeform 2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976" y="2070"/>
              <a:ext cx="493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認知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8443" name="Group 22"/>
          <p:cNvGrpSpPr>
            <a:grpSpLocks/>
          </p:cNvGrpSpPr>
          <p:nvPr/>
        </p:nvGrpSpPr>
        <p:grpSpPr bwMode="auto">
          <a:xfrm>
            <a:off x="5076825" y="4365625"/>
            <a:ext cx="1851025" cy="1787525"/>
            <a:chOff x="3360" y="2688"/>
            <a:chExt cx="1440" cy="1440"/>
          </a:xfrm>
        </p:grpSpPr>
        <p:grpSp>
          <p:nvGrpSpPr>
            <p:cNvPr id="18447" name="Group 23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16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5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15" name="Text Box 26"/>
            <p:cNvSpPr txBox="1">
              <a:spLocks noChangeArrowheads="1"/>
            </p:cNvSpPr>
            <p:nvPr/>
          </p:nvSpPr>
          <p:spPr bwMode="gray">
            <a:xfrm>
              <a:off x="3707" y="3290"/>
              <a:ext cx="697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情意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8444" name="內容版面配置區 2"/>
          <p:cNvSpPr>
            <a:spLocks noGrp="1"/>
          </p:cNvSpPr>
          <p:nvPr>
            <p:ph idx="1"/>
          </p:nvPr>
        </p:nvSpPr>
        <p:spPr>
          <a:xfrm>
            <a:off x="6264275" y="1601788"/>
            <a:ext cx="2951163" cy="1501775"/>
          </a:xfrm>
        </p:spPr>
        <p:txBody>
          <a:bodyPr/>
          <a:lstStyle/>
          <a:p>
            <a:pPr eaLnBrk="1" hangingPunct="1"/>
            <a:r>
              <a:rPr lang="zh-TW" altLang="en-US" sz="2200" dirty="0" smtClean="0">
                <a:latin typeface="標楷體" pitchFamily="65" charset="-120"/>
              </a:rPr>
              <a:t>解決問題表現</a:t>
            </a:r>
          </a:p>
          <a:p>
            <a:pPr eaLnBrk="1" hangingPunct="1"/>
            <a:r>
              <a:rPr lang="zh-TW" altLang="en-US" sz="2200" dirty="0" smtClean="0">
                <a:latin typeface="標楷體" pitchFamily="65" charset="-120"/>
              </a:rPr>
              <a:t>蒐集資訊能力</a:t>
            </a:r>
          </a:p>
          <a:p>
            <a:pPr eaLnBrk="1" hangingPunct="1"/>
            <a:r>
              <a:rPr lang="zh-TW" altLang="en-US" sz="2200" dirty="0" smtClean="0">
                <a:latin typeface="標楷體" pitchFamily="65" charset="-120"/>
              </a:rPr>
              <a:t>平時測驗</a:t>
            </a:r>
            <a:r>
              <a:rPr lang="en-US" altLang="zh-TW" sz="2200" dirty="0" smtClean="0">
                <a:latin typeface="標楷體" pitchFamily="65" charset="-120"/>
              </a:rPr>
              <a:t>4</a:t>
            </a:r>
            <a:r>
              <a:rPr lang="zh-TW" altLang="en-US" sz="2200" dirty="0" smtClean="0">
                <a:latin typeface="標楷體" pitchFamily="65" charset="-120"/>
              </a:rPr>
              <a:t>次</a:t>
            </a:r>
            <a:endParaRPr lang="en-US" altLang="zh-TW" sz="2200" dirty="0" smtClean="0"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200" dirty="0" smtClean="0">
                <a:latin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</a:rPr>
              <a:t>共</a:t>
            </a:r>
            <a:r>
              <a:rPr lang="en-US" altLang="zh-TW" sz="2200" dirty="0">
                <a:latin typeface="標楷體" pitchFamily="65" charset="-120"/>
              </a:rPr>
              <a:t>2</a:t>
            </a:r>
            <a:r>
              <a:rPr lang="en-US" altLang="zh-TW" sz="2200" dirty="0" smtClean="0">
                <a:latin typeface="標楷體" pitchFamily="65" charset="-120"/>
              </a:rPr>
              <a:t>0</a:t>
            </a:r>
            <a:r>
              <a:rPr lang="zh-TW" altLang="en-US" sz="2200" dirty="0" smtClean="0">
                <a:latin typeface="標楷體" pitchFamily="65" charset="-120"/>
              </a:rPr>
              <a:t>％</a:t>
            </a:r>
            <a:endParaRPr lang="zh-TW" altLang="en-US" dirty="0" smtClean="0"/>
          </a:p>
        </p:txBody>
      </p:sp>
      <p:sp>
        <p:nvSpPr>
          <p:cNvPr id="18445" name="內容版面配置區 2"/>
          <p:cNvSpPr txBox="1">
            <a:spLocks/>
          </p:cNvSpPr>
          <p:nvPr/>
        </p:nvSpPr>
        <p:spPr bwMode="gray">
          <a:xfrm>
            <a:off x="3203575" y="4581525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/>
            <a:r>
              <a:rPr lang="zh-TW" altLang="en-US" sz="2200" dirty="0" smtClean="0">
                <a:solidFill>
                  <a:srgbClr val="6600FF"/>
                </a:solidFill>
                <a:latin typeface="標楷體" pitchFamily="65" charset="-120"/>
              </a:rPr>
              <a:t>小組合作</a:t>
            </a:r>
            <a:r>
              <a:rPr lang="zh-TW" altLang="en-US" sz="2200" dirty="0">
                <a:solidFill>
                  <a:srgbClr val="6600FF"/>
                </a:solidFill>
                <a:latin typeface="標楷體" pitchFamily="65" charset="-120"/>
              </a:rPr>
              <a:t>互動</a:t>
            </a:r>
          </a:p>
          <a:p>
            <a:pPr eaLnBrk="1" hangingPunct="1"/>
            <a:r>
              <a:rPr lang="zh-TW" altLang="en-US" sz="2200" dirty="0">
                <a:solidFill>
                  <a:srgbClr val="6600FF"/>
                </a:solidFill>
                <a:latin typeface="標楷體" pitchFamily="65" charset="-120"/>
              </a:rPr>
              <a:t>求知精神</a:t>
            </a:r>
            <a:endParaRPr lang="en-US" altLang="zh-TW" sz="2200" dirty="0">
              <a:solidFill>
                <a:srgbClr val="6600FF"/>
              </a:solidFill>
              <a:latin typeface="標楷體" pitchFamily="65" charset="-120"/>
            </a:endParaRPr>
          </a:p>
          <a:p>
            <a:pPr eaLnBrk="1" hangingPunct="1"/>
            <a:r>
              <a:rPr lang="zh-TW" altLang="en-US" sz="2200" dirty="0" smtClean="0">
                <a:solidFill>
                  <a:srgbClr val="6600FF"/>
                </a:solidFill>
                <a:latin typeface="標楷體" pitchFamily="65" charset="-120"/>
              </a:rPr>
              <a:t>作業積極</a:t>
            </a:r>
            <a:endParaRPr lang="zh-TW" altLang="en-US" sz="2200" dirty="0">
              <a:solidFill>
                <a:srgbClr val="6600FF"/>
              </a:solidFill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200" dirty="0">
                <a:solidFill>
                  <a:srgbClr val="6600FF"/>
                </a:solidFill>
                <a:latin typeface="標楷體" pitchFamily="65" charset="-120"/>
              </a:rPr>
              <a:t>2</a:t>
            </a:r>
            <a:r>
              <a:rPr lang="en-US" altLang="zh-TW" sz="2200" dirty="0" smtClean="0">
                <a:solidFill>
                  <a:srgbClr val="6600FF"/>
                </a:solidFill>
                <a:latin typeface="標楷體" pitchFamily="65" charset="-120"/>
              </a:rPr>
              <a:t>0</a:t>
            </a:r>
            <a:r>
              <a:rPr lang="zh-TW" altLang="en-US" sz="2200" dirty="0">
                <a:solidFill>
                  <a:srgbClr val="6600FF"/>
                </a:solidFill>
                <a:latin typeface="標楷體" pitchFamily="65" charset="-120"/>
              </a:rPr>
              <a:t>％</a:t>
            </a:r>
          </a:p>
          <a:p>
            <a:pPr eaLnBrk="1" hangingPunct="1"/>
            <a:endParaRPr lang="zh-TW" altLang="en-US" sz="2200" dirty="0">
              <a:solidFill>
                <a:srgbClr val="6600FF"/>
              </a:solidFill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dirty="0"/>
          </a:p>
        </p:txBody>
      </p:sp>
      <p:sp>
        <p:nvSpPr>
          <p:cNvPr id="18446" name="內容版面配置區 2"/>
          <p:cNvSpPr txBox="1">
            <a:spLocks/>
          </p:cNvSpPr>
          <p:nvPr/>
        </p:nvSpPr>
        <p:spPr bwMode="gray">
          <a:xfrm>
            <a:off x="428625" y="1643063"/>
            <a:ext cx="356711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/>
            <a:r>
              <a:rPr lang="zh-TW" altLang="en-US" sz="2200" dirty="0">
                <a:solidFill>
                  <a:srgbClr val="008000"/>
                </a:solidFill>
                <a:latin typeface="標楷體" pitchFamily="65" charset="-120"/>
              </a:rPr>
              <a:t>紙筆測驗兩次</a:t>
            </a:r>
            <a:r>
              <a:rPr lang="zh-TW" altLang="en-US" sz="2200" dirty="0" smtClean="0">
                <a:solidFill>
                  <a:srgbClr val="008000"/>
                </a:solidFill>
                <a:latin typeface="標楷體" pitchFamily="65" charset="-120"/>
              </a:rPr>
              <a:t>（</a:t>
            </a:r>
            <a:r>
              <a:rPr lang="en-US" altLang="zh-TW" sz="2200" dirty="0">
                <a:solidFill>
                  <a:srgbClr val="008000"/>
                </a:solidFill>
                <a:latin typeface="標楷體" pitchFamily="65" charset="-120"/>
              </a:rPr>
              <a:t>4</a:t>
            </a:r>
            <a:r>
              <a:rPr lang="en-US" altLang="zh-TW" sz="2200" dirty="0" smtClean="0">
                <a:solidFill>
                  <a:srgbClr val="008000"/>
                </a:solidFill>
                <a:latin typeface="標楷體" pitchFamily="65" charset="-120"/>
              </a:rPr>
              <a:t>0</a:t>
            </a:r>
            <a:r>
              <a:rPr lang="zh-TW" altLang="en-US" sz="2200" dirty="0">
                <a:solidFill>
                  <a:srgbClr val="008000"/>
                </a:solidFill>
                <a:latin typeface="標楷體" pitchFamily="65" charset="-120"/>
              </a:rPr>
              <a:t>％）</a:t>
            </a:r>
            <a:endParaRPr lang="en-US" altLang="zh-TW" sz="2200" dirty="0">
              <a:solidFill>
                <a:srgbClr val="008000"/>
              </a:solidFill>
              <a:latin typeface="標楷體" pitchFamily="65" charset="-120"/>
            </a:endParaRPr>
          </a:p>
          <a:p>
            <a:pPr eaLnBrk="1" hangingPunct="1"/>
            <a:r>
              <a:rPr lang="zh-TW" altLang="en-US" sz="2200" dirty="0" smtClean="0">
                <a:solidFill>
                  <a:srgbClr val="008000"/>
                </a:solidFill>
                <a:latin typeface="標楷體" pitchFamily="65" charset="-120"/>
              </a:rPr>
              <a:t>多元</a:t>
            </a:r>
            <a:r>
              <a:rPr lang="zh-TW" altLang="en-US" sz="2200" dirty="0">
                <a:solidFill>
                  <a:srgbClr val="008000"/>
                </a:solidFill>
                <a:latin typeface="標楷體" pitchFamily="65" charset="-120"/>
              </a:rPr>
              <a:t>評量（</a:t>
            </a:r>
            <a:r>
              <a:rPr lang="en-US" altLang="zh-TW" sz="2200" dirty="0">
                <a:solidFill>
                  <a:srgbClr val="008000"/>
                </a:solidFill>
                <a:latin typeface="標楷體" pitchFamily="65" charset="-120"/>
              </a:rPr>
              <a:t>20</a:t>
            </a:r>
            <a:r>
              <a:rPr lang="zh-TW" altLang="en-US" sz="2200" dirty="0">
                <a:solidFill>
                  <a:srgbClr val="008000"/>
                </a:solidFill>
                <a:latin typeface="標楷體" pitchFamily="65" charset="-120"/>
              </a:rPr>
              <a:t>％）</a:t>
            </a:r>
            <a:endParaRPr lang="en-US" altLang="zh-TW" sz="2200" dirty="0">
              <a:solidFill>
                <a:srgbClr val="008000"/>
              </a:solidFill>
              <a:latin typeface="標楷體" pitchFamily="65" charset="-120"/>
            </a:endParaRPr>
          </a:p>
          <a:p>
            <a:pPr eaLnBrk="1" hangingPunct="1"/>
            <a:endParaRPr lang="zh-TW" altLang="en-US" sz="2000" dirty="0"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80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5373688"/>
            <a:ext cx="8496300" cy="1655762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報告完畢  感謝您的出席與聆聽</a:t>
            </a:r>
            <a:r>
              <a:rPr lang="en-US" altLang="zh-TW" sz="3600" smtClean="0">
                <a:solidFill>
                  <a:srgbClr val="0000FF"/>
                </a:solidFill>
              </a:rPr>
              <a:t/>
            </a:r>
            <a:br>
              <a:rPr lang="en-US" altLang="zh-TW" sz="3600" smtClean="0">
                <a:solidFill>
                  <a:srgbClr val="0000FF"/>
                </a:solidFill>
              </a:rPr>
            </a:br>
            <a:r>
              <a:rPr lang="zh-TW" altLang="en-US" sz="2000" smtClean="0">
                <a:solidFill>
                  <a:srgbClr val="0000FF"/>
                </a:solidFill>
              </a:rPr>
              <a:t>（</a:t>
            </a:r>
            <a:r>
              <a:rPr lang="en-US" altLang="zh-TW" sz="2000" smtClean="0">
                <a:solidFill>
                  <a:srgbClr val="0000FF"/>
                </a:solidFill>
              </a:rPr>
              <a:t>02</a:t>
            </a:r>
            <a:r>
              <a:rPr lang="zh-TW" altLang="en-US" sz="2000" smtClean="0">
                <a:solidFill>
                  <a:srgbClr val="0000FF"/>
                </a:solidFill>
              </a:rPr>
              <a:t>）</a:t>
            </a:r>
            <a:r>
              <a:rPr lang="en-US" altLang="zh-TW" sz="2000" smtClean="0">
                <a:solidFill>
                  <a:srgbClr val="0000FF"/>
                </a:solidFill>
              </a:rPr>
              <a:t>25965-5407#335</a:t>
            </a:r>
            <a:r>
              <a:rPr lang="zh-TW" altLang="en-US" sz="2000" smtClean="0">
                <a:solidFill>
                  <a:srgbClr val="0000FF"/>
                </a:solidFill>
              </a:rPr>
              <a:t>學務處衛生組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gray">
          <a:xfrm>
            <a:off x="323850" y="692150"/>
            <a:ext cx="429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solidFill>
                  <a:srgbClr val="3D2419"/>
                </a:solidFill>
                <a:latin typeface="Arial" charset="0"/>
                <a:ea typeface="新細明體" pitchFamily="18" charset="-120"/>
              </a:rPr>
              <a:t>Thanks  for Your   Attention</a:t>
            </a:r>
            <a:endParaRPr lang="en-US" altLang="zh-TW" sz="2400">
              <a:solidFill>
                <a:srgbClr val="3D2419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89275" y="1735419"/>
            <a:ext cx="4266948" cy="344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1140222"/>
            <a:ext cx="1728192" cy="27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353425" cy="3481388"/>
          </a:xfrm>
        </p:spPr>
        <p:txBody>
          <a:bodyPr/>
          <a:lstStyle/>
          <a:p>
            <a:r>
              <a:rPr lang="zh-TW" altLang="en-US" dirty="0" smtClean="0"/>
              <a:t>網站：</a:t>
            </a:r>
            <a:r>
              <a:rPr lang="zh-TW" altLang="en-US" dirty="0" smtClean="0">
                <a:hlinkClick r:id="rId2"/>
              </a:rPr>
              <a:t>葉子老師的社會網站</a:t>
            </a:r>
            <a:endParaRPr lang="zh-TW" altLang="en-US" dirty="0" smtClean="0"/>
          </a:p>
          <a:p>
            <a:r>
              <a:rPr lang="zh-TW" altLang="en-US" dirty="0" smtClean="0"/>
              <a:t>  </a:t>
            </a:r>
            <a:r>
              <a:rPr lang="zh-TW" altLang="en-US" sz="2000" dirty="0" smtClean="0">
                <a:solidFill>
                  <a:srgbClr val="FF3399"/>
                </a:solidFill>
              </a:rPr>
              <a:t>☆個人學經歷</a:t>
            </a:r>
          </a:p>
          <a:p>
            <a:pP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FF3399"/>
                </a:solidFill>
              </a:rPr>
              <a:t>           ☆證照與認證</a:t>
            </a:r>
          </a:p>
          <a:p>
            <a:pP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FF3399"/>
                </a:solidFill>
              </a:rPr>
              <a:t>            ☆教學理念</a:t>
            </a:r>
          </a:p>
          <a:p>
            <a:pP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FF3399"/>
                </a:solidFill>
              </a:rPr>
              <a:t>             ☆教學計畫、評量範圍、學習照片、報告說明及及資料提供</a:t>
            </a:r>
          </a:p>
          <a:p>
            <a:pP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FF3399"/>
                </a:solidFill>
              </a:rPr>
              <a:t>               ☆各單元網路資源好站連結推薦</a:t>
            </a:r>
          </a:p>
          <a:p>
            <a:pP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FF3399"/>
                </a:solidFill>
              </a:rPr>
              <a:t>                ☆教育新聞</a:t>
            </a:r>
          </a:p>
          <a:p>
            <a:pP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FF3399"/>
                </a:solidFill>
              </a:rPr>
              <a:t>                 ☆聯絡的電子信箱</a:t>
            </a:r>
          </a:p>
          <a:p>
            <a:pPr>
              <a:buFont typeface="Wingdings" pitchFamily="2" charset="2"/>
              <a:buNone/>
            </a:pPr>
            <a:endParaRPr lang="zh-TW" altLang="en-US" sz="2000" dirty="0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3TGp_edu_light_v2">
  <a:themeElements>
    <a:clrScheme name="223tgp_edu_light 3">
      <a:dk1>
        <a:srgbClr val="000000"/>
      </a:dk1>
      <a:lt1>
        <a:srgbClr val="FFFFFF"/>
      </a:lt1>
      <a:dk2>
        <a:srgbClr val="7A4832"/>
      </a:dk2>
      <a:lt2>
        <a:srgbClr val="DDDDDD"/>
      </a:lt2>
      <a:accent1>
        <a:srgbClr val="A18537"/>
      </a:accent1>
      <a:accent2>
        <a:srgbClr val="518D47"/>
      </a:accent2>
      <a:accent3>
        <a:srgbClr val="FFFFFF"/>
      </a:accent3>
      <a:accent4>
        <a:srgbClr val="000000"/>
      </a:accent4>
      <a:accent5>
        <a:srgbClr val="CDC2AE"/>
      </a:accent5>
      <a:accent6>
        <a:srgbClr val="497F3F"/>
      </a:accent6>
      <a:hlink>
        <a:srgbClr val="844B91"/>
      </a:hlink>
      <a:folHlink>
        <a:srgbClr val="90A8B0"/>
      </a:folHlink>
    </a:clrScheme>
    <a:fontScheme name="223tgp_edu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23tgp_edu_light 1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428E71"/>
        </a:accent1>
        <a:accent2>
          <a:srgbClr val="3F90BD"/>
        </a:accent2>
        <a:accent3>
          <a:srgbClr val="FFFFFF"/>
        </a:accent3>
        <a:accent4>
          <a:srgbClr val="000056"/>
        </a:accent4>
        <a:accent5>
          <a:srgbClr val="B0C6BB"/>
        </a:accent5>
        <a:accent6>
          <a:srgbClr val="3882AB"/>
        </a:accent6>
        <a:hlink>
          <a:srgbClr val="99A75F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3tgp_edu_light 2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3tgp_edu_light 3">
        <a:dk1>
          <a:srgbClr val="000000"/>
        </a:dk1>
        <a:lt1>
          <a:srgbClr val="FFFFFF"/>
        </a:lt1>
        <a:dk2>
          <a:srgbClr val="7A4832"/>
        </a:dk2>
        <a:lt2>
          <a:srgbClr val="DDDDDD"/>
        </a:lt2>
        <a:accent1>
          <a:srgbClr val="A18537"/>
        </a:accent1>
        <a:accent2>
          <a:srgbClr val="518D47"/>
        </a:accent2>
        <a:accent3>
          <a:srgbClr val="FFFFFF"/>
        </a:accent3>
        <a:accent4>
          <a:srgbClr val="000000"/>
        </a:accent4>
        <a:accent5>
          <a:srgbClr val="CDC2AE"/>
        </a:accent5>
        <a:accent6>
          <a:srgbClr val="497F3F"/>
        </a:accent6>
        <a:hlink>
          <a:srgbClr val="844B91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223TGp_edu_light_v2</Template>
  <TotalTime>494</TotalTime>
  <Words>495</Words>
  <Application>Microsoft Office PowerPoint</Application>
  <PresentationFormat>如螢幕大小 (4:3)</PresentationFormat>
  <Paragraphs>111</Paragraphs>
  <Slides>8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223TGp_edu_light_v2</vt:lpstr>
      <vt:lpstr>葉香螢</vt:lpstr>
      <vt:lpstr>六大單元</vt:lpstr>
      <vt:lpstr>教學理念</vt:lpstr>
      <vt:lpstr>教學方法</vt:lpstr>
      <vt:lpstr>105上社會評量範圍與方式</vt:lpstr>
      <vt:lpstr>評分方式</vt:lpstr>
      <vt:lpstr>報告完畢  感謝您的出席與聆聽 （02）25965-5407#335學務處衛生組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max</dc:creator>
  <cp:lastModifiedBy>user</cp:lastModifiedBy>
  <cp:revision>70</cp:revision>
  <dcterms:created xsi:type="dcterms:W3CDTF">2010-02-07T12:46:19Z</dcterms:created>
  <dcterms:modified xsi:type="dcterms:W3CDTF">2016-08-30T06:01:55Z</dcterms:modified>
</cp:coreProperties>
</file>