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  <p:sldMasterId id="2147483751" r:id="rId2"/>
  </p:sldMasterIdLst>
  <p:notesMasterIdLst>
    <p:notesMasterId r:id="rId11"/>
  </p:notesMasterIdLst>
  <p:handoutMasterIdLst>
    <p:handoutMasterId r:id="rId12"/>
  </p:handoutMasterIdLst>
  <p:sldIdLst>
    <p:sldId id="256" r:id="rId3"/>
    <p:sldId id="343" r:id="rId4"/>
    <p:sldId id="344" r:id="rId5"/>
    <p:sldId id="345" r:id="rId6"/>
    <p:sldId id="348" r:id="rId7"/>
    <p:sldId id="346" r:id="rId8"/>
    <p:sldId id="347" r:id="rId9"/>
    <p:sldId id="337" r:id="rId10"/>
  </p:sldIdLst>
  <p:sldSz cx="11522075" cy="72009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00"/>
    <a:srgbClr val="00FF00"/>
    <a:srgbClr val="6600FF"/>
    <a:srgbClr val="800000"/>
    <a:srgbClr val="5F5F5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58" autoAdjust="0"/>
  </p:normalViewPr>
  <p:slideViewPr>
    <p:cSldViewPr>
      <p:cViewPr varScale="1">
        <p:scale>
          <a:sx n="48" d="100"/>
          <a:sy n="48" d="100"/>
        </p:scale>
        <p:origin x="644" y="40"/>
      </p:cViewPr>
      <p:guideLst>
        <p:guide orient="horz" pos="2268"/>
        <p:guide pos="3629"/>
      </p:guideLst>
    </p:cSldViewPr>
  </p:slideViewPr>
  <p:outlineViewPr>
    <p:cViewPr>
      <p:scale>
        <a:sx n="33" d="100"/>
        <a:sy n="33" d="100"/>
      </p:scale>
      <p:origin x="0" y="2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531473C-D49B-4188-BE73-D0F1E36559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698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03B649CD-EC93-4BC2-B88B-5ABADFEC0D3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140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9679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F56BC1-B5A2-4BE1-9D6D-B01A1824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46746D-8A0E-497E-9077-AD69398DF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1916906"/>
            <a:ext cx="9937790" cy="45689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7909364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44E541E-81D3-4C8B-B2C9-3B6E459AC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5486" y="383381"/>
            <a:ext cx="2484447" cy="6102430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2B5AE3B-8BE9-41CB-BC8B-C921845D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2143" y="383381"/>
            <a:ext cx="7261308" cy="61024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9743735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D106EE-4B27-4C70-AE64-70A90A67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D842F2-28A3-48FC-9905-A0D4BF7EFC9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92142" y="1916906"/>
            <a:ext cx="487287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74134D9-A6DE-4DB0-B26E-B6DF8C0FD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055" y="1916906"/>
            <a:ext cx="487287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2665346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3D8BB8-2EED-4741-8A7D-B6387259B3F3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437342-2E4D-40CC-A0DB-41C636AA77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92142" y="1916907"/>
            <a:ext cx="4872878" cy="2203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036C14-B846-4FE7-95B1-B76B0604203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5857055" y="1916907"/>
            <a:ext cx="4872878" cy="2203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D632899-CD49-4267-B0A8-193EBCC0A7C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92142" y="4280536"/>
            <a:ext cx="4872878" cy="220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8C32F14-0B5D-4B61-A870-AD1A9B452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57055" y="4280536"/>
            <a:ext cx="4872878" cy="22052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399889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1400" y="1408113"/>
            <a:ext cx="9069388" cy="1839912"/>
          </a:xfrm>
        </p:spPr>
        <p:txBody>
          <a:bodyPr/>
          <a:lstStyle>
            <a:lvl1pPr algn="r">
              <a:defRPr sz="77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3752850"/>
            <a:ext cx="8159750" cy="20796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000" i="1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929688" y="6561138"/>
            <a:ext cx="1922462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00600" y="6561138"/>
            <a:ext cx="3649663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‹#›</a:t>
            </a: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786063" y="6561138"/>
            <a:ext cx="1533525" cy="4794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526F-D06B-41FD-8A84-EC9DD2E0821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6626873"/>
      </p:ext>
    </p:extLst>
  </p:cSld>
  <p:clrMapOvr>
    <a:masterClrMapping/>
  </p:clrMapOvr>
  <p:transition>
    <p:split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AF1949B-AD9D-44D6-ABB1-0EB29CE0CE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00433" y="3280410"/>
            <a:ext cx="6721210" cy="1520190"/>
          </a:xfrm>
        </p:spPr>
        <p:txBody>
          <a:bodyPr/>
          <a:lstStyle>
            <a:lvl1pPr>
              <a:defRPr sz="504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EAFD65-3022-4DB1-9211-611DFE443A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84502" y="4720590"/>
            <a:ext cx="5953072" cy="560070"/>
          </a:xfrm>
        </p:spPr>
        <p:txBody>
          <a:bodyPr/>
          <a:lstStyle>
            <a:lvl1pPr marL="0" indent="0" algn="ctr">
              <a:buFontTx/>
              <a:buNone/>
              <a:defRPr sz="2100"/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zh-TW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F858FD2-71F2-4EFE-B44B-4E0B55804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81D0403-DF5F-462E-8666-8EB98D3228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A8D1FCE-9690-400F-9D07-195A6D2AB6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FC4DD7-FCCE-44A1-8443-560E49D9C5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37633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D91D4F-A4A1-4BA3-84AF-26D7A4660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4237DF-09AC-48A1-AEC1-309BA17BF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3858777-F2E0-4DA8-8A27-B0D794DF8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28B377-29ED-4852-9D2A-509D5832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6603E3-3FE4-40BC-8254-3AE6776F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3D7A8-B1D3-48E9-B297-45FBC12D14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021490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CDDBA7-45CE-48C3-8FF7-88BEF0A2F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2" y="1795225"/>
            <a:ext cx="9937790" cy="2995374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A2465AB-0D9B-4708-AE6C-7C3732E3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2" y="4818937"/>
            <a:ext cx="9937790" cy="1575196"/>
          </a:xfrm>
        </p:spPr>
        <p:txBody>
          <a:bodyPr/>
          <a:lstStyle>
            <a:lvl1pPr marL="0" indent="0">
              <a:buNone/>
              <a:defRPr sz="2520"/>
            </a:lvl1pPr>
            <a:lvl2pPr marL="480060" indent="0">
              <a:buNone/>
              <a:defRPr sz="2100"/>
            </a:lvl2pPr>
            <a:lvl3pPr marL="960120" indent="0">
              <a:buNone/>
              <a:defRPr sz="189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A3DD44-C151-4270-810B-5FA23DE6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7D3CD5-7331-4291-881F-AA3B2EFD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CF1164-173A-4F7B-8D30-BDD3B3FB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B87E-DADB-4484-AA1A-F30550B4A4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303062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4200D-912F-43C0-A6AF-9CA3D5BC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FD0B34-9DEC-4EA4-A493-DD9C48ACB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73" y="1760221"/>
            <a:ext cx="4752856" cy="467225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6AFC49-0B64-4D60-8447-212A5ECE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5063" y="1760221"/>
            <a:ext cx="4752856" cy="467225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340EE4-20EE-4FA6-918E-A8C815342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692D4C-8AC6-474B-B829-F97F7C442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6DCA2E5-C785-4A52-8297-8E426F63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546F7-E36D-468D-ADC4-01BBA9179E5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43586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CB9C8C-EC54-43C9-A998-053C8E11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3" y="383382"/>
            <a:ext cx="9937790" cy="139184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9F7FC4-CA57-4CC7-9DEB-34336B8F4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144" y="1765221"/>
            <a:ext cx="4874877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F85479A-1975-4B46-B569-094CF468B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144" y="2630329"/>
            <a:ext cx="4874877" cy="38688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0169769-49F3-464C-AC77-B62B9186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765221"/>
            <a:ext cx="4898883" cy="86510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C1BB4E8-8281-4D1D-A125-FE861D871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630329"/>
            <a:ext cx="4898883" cy="386881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E5F7FA2-2DBE-48C7-9B9A-B378D346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57AFB65-A8AA-4801-9F51-0D1F3BF6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0F3770A-FA1C-4E23-9313-36C9382F6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1FBC-E5AD-44B1-AEC2-4625C13DE13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4556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DA94B1-E76D-4582-A1B0-E39DABF7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099F12-DC57-47B5-A2FA-1EE45944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43" y="1916906"/>
            <a:ext cx="9937790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08345036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094FBA-B1A7-4D31-BB24-79E277FC0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3DEBB28-E34F-49E4-B7A0-0BEE60E8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D5F3D7-F106-457D-906F-3BD9B5362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D0B388E-989F-4D75-AC22-8A8E4AE0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4F41A-3CE3-47B4-BE0D-EEC11D9FF1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718313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7CD9EEE-D430-4BB0-949A-A53B0D75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01CCDFF-DD31-4B24-B0FF-EBCD610A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56EF97-E5A6-4146-A1DA-759D3B5B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50523-5A7A-44F9-AFB2-797D8E4FB87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17449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AEBC70-4837-4DFA-A7E8-976C49EA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4" y="480060"/>
            <a:ext cx="371666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1A9DAE-82E6-43E6-A1B1-4C926A52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883" y="1036797"/>
            <a:ext cx="5833050" cy="511730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B3AAC7-4040-4A18-8261-785671183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144" y="2160270"/>
            <a:ext cx="371666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013794-0080-4C15-93F6-E5B97DF3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D40F5AE-65FF-40D1-97E4-49A5BD16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D4A5E8-E599-47FC-8842-4953CFFE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D2D3D-5E50-47E2-ADE4-9C10AE27F3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9139327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2094A4-05A0-459E-A75F-E42CFCBBF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4" y="480060"/>
            <a:ext cx="3716669" cy="168021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8E6998F-E448-4A5E-A624-6D18FBB78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883" y="1036797"/>
            <a:ext cx="5833050" cy="5117306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A127D8B-19E0-4416-BAB0-FBB86C112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144" y="2160270"/>
            <a:ext cx="3716669" cy="4002167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F2D72C5-F338-4E5B-931E-5420C933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A6EA0CC-6556-4A34-84DF-66AFE0C4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931DED-4525-4804-B1C4-F72B2E2C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C2FE8-0688-4DF0-99C8-053C65B4F37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99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AFC9AB-2AD9-4758-89A4-15545541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DF497F4-3625-476E-AAA2-C92CE06EE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D4EE7E-A31E-4CEB-B524-942AC7F4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7EABE3-D608-4365-B474-1732291B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AF8A53-B15C-47CB-A121-A8617DAC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447B-63EA-4534-BE31-732281A206C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444070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5D22DE-5EB5-447B-BC79-455675E7B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53504" y="640081"/>
            <a:ext cx="2592467" cy="579239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F839F39-311F-4512-A598-836DE158A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6104" y="640081"/>
            <a:ext cx="7585366" cy="579239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C6241C-C5B5-4CD7-AFBE-6615972C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B8F4E-2E10-4779-BBC0-7F4B35CD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718B9D-7C29-4D2C-BA53-28CE29A5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DA4E-DA8C-407D-9660-68B9B156FD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5699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CE5D98-987B-40E6-94A2-7A4AE408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2" y="1795225"/>
            <a:ext cx="9937790" cy="2995374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B7BFFF-F54F-4E5C-BAC7-1DC535CBF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142" y="4818937"/>
            <a:ext cx="9937790" cy="1575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20"/>
            </a:lvl1pPr>
            <a:lvl2pPr marL="480060" indent="0">
              <a:buNone/>
              <a:defRPr sz="2100"/>
            </a:lvl2pPr>
            <a:lvl3pPr marL="960120" indent="0">
              <a:buNone/>
              <a:defRPr sz="189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452598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123863-5059-444B-90E7-72C0ABC5E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C0450D5-641B-4BD4-AB3E-D42A840A8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42" y="1916906"/>
            <a:ext cx="487287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10E218-63E0-483C-ADC2-56AAE60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055" y="1916906"/>
            <a:ext cx="4872878" cy="45689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0044905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D8F8A7-79FE-4891-BD26-1B858BB3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4D8952-211E-47A0-A3A8-0D6F7E2C6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144" y="1765221"/>
            <a:ext cx="4874877" cy="86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0CCFDF-4AD2-4137-AE2E-8E4539CB1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4144" y="2630329"/>
            <a:ext cx="4874877" cy="3868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0633A3-FC8D-4985-893E-BFD7134BF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050" y="1765221"/>
            <a:ext cx="4898883" cy="8651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3AC66AC-BB6F-4A1A-8D54-A09635546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3050" y="2630329"/>
            <a:ext cx="4898883" cy="3868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9183422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FA835F-C787-4CB5-8B06-BC813754A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43" y="383382"/>
            <a:ext cx="9937790" cy="1391841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3724284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73771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AD719-46BB-4895-95DC-AC6472B9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4" y="480060"/>
            <a:ext cx="3716669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F4C33A-2F8B-4610-A552-46B7A6F8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883" y="1036797"/>
            <a:ext cx="5833050" cy="5117306"/>
          </a:xfrm>
          <a:prstGeom prst="rect">
            <a:avLst/>
          </a:prstGeo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8136CBF-5E75-4ADF-B046-074BE3BEF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144" y="2160270"/>
            <a:ext cx="3716669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9648530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45973-FB32-48BA-A8DC-4BB826B0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144" y="480060"/>
            <a:ext cx="3716669" cy="1680210"/>
          </a:xfrm>
          <a:prstGeom prst="rect">
            <a:avLst/>
          </a:prstGeom>
        </p:spPr>
        <p:txBody>
          <a:bodyPr anchor="b"/>
          <a:lstStyle>
            <a:lvl1pPr>
              <a:defRPr sz="336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9053CFC-AEBD-43AF-A669-4C6341097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8883" y="1036797"/>
            <a:ext cx="5833050" cy="5117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1C628DF-D67E-4089-864B-80977D884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144" y="2160270"/>
            <a:ext cx="3716669" cy="4002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3484861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79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ransition>
    <p:split dir="in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2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5pPr>
      <a:lvl6pPr marL="48006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6pPr>
      <a:lvl7pPr marL="96012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7pPr>
      <a:lvl8pPr marL="144018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8pPr>
      <a:lvl9pPr marL="1920240" algn="ctr" rtl="0" eaLnBrk="1" fontAlgn="base" hangingPunct="1">
        <a:spcBef>
          <a:spcPct val="0"/>
        </a:spcBef>
        <a:spcAft>
          <a:spcPct val="0"/>
        </a:spcAft>
        <a:defRPr sz="462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60045" indent="-360045" algn="l" rtl="0" eaLnBrk="1" fontAlgn="base" hangingPunct="1">
        <a:spcBef>
          <a:spcPct val="20000"/>
        </a:spcBef>
        <a:spcAft>
          <a:spcPct val="0"/>
        </a:spcAft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rtl="0" eaLnBrk="1" fontAlgn="base" hangingPunct="1">
        <a:spcBef>
          <a:spcPct val="20000"/>
        </a:spcBef>
        <a:spcAft>
          <a:spcPct val="0"/>
        </a:spcAft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rtl="0" eaLnBrk="1" fontAlgn="base" hangingPunct="1">
        <a:spcBef>
          <a:spcPct val="20000"/>
        </a:spcBef>
        <a:spcAft>
          <a:spcPct val="0"/>
        </a:spcAft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rtl="0" eaLnBrk="1" fontAlgn="base" hangingPunct="1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102299B-B2EE-4BED-BA9C-9D71F8DD8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104" y="640080"/>
            <a:ext cx="10369868" cy="8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AFD93DA-717E-449B-BB0B-8737BDC9B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73" y="1760221"/>
            <a:ext cx="9697746" cy="467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4169C2-AC55-47CB-84A6-976111B2B9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104" y="6557486"/>
            <a:ext cx="2688484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7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81BD08-8609-4374-BE21-67552E3043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6709" y="6557486"/>
            <a:ext cx="3648657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7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3E8BA5C-5775-4FE1-BA26-9B42F8C7B6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7487" y="6557486"/>
            <a:ext cx="2688484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70">
                <a:ea typeface="新細明體" panose="02020500000000000000" pitchFamily="18" charset="-120"/>
              </a:defRPr>
            </a:lvl1pPr>
          </a:lstStyle>
          <a:p>
            <a:fld id="{F46A693D-0F64-4827-9628-C3FB47FD1E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30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>
    <p:split dir="in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20" kern="12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5pPr>
      <a:lvl6pPr marL="480060"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6pPr>
      <a:lvl7pPr marL="960120"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7pPr>
      <a:lvl8pPr marL="1440180"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8pPr>
      <a:lvl9pPr marL="1920240" algn="ctr" rtl="0" eaLnBrk="1" fontAlgn="base" hangingPunct="1">
        <a:spcBef>
          <a:spcPct val="0"/>
        </a:spcBef>
        <a:spcAft>
          <a:spcPct val="0"/>
        </a:spcAft>
        <a:defRPr sz="4620">
          <a:solidFill>
            <a:srgbClr val="333333"/>
          </a:solidFill>
          <a:latin typeface="Brush Script MT" panose="03060802040406070304" pitchFamily="66" charset="0"/>
        </a:defRPr>
      </a:lvl9pPr>
    </p:titleStyle>
    <p:bodyStyle>
      <a:lvl1pPr marL="360045" indent="-360045" algn="l" rtl="0" eaLnBrk="1" fontAlgn="base" hangingPunct="1">
        <a:spcBef>
          <a:spcPct val="20000"/>
        </a:spcBef>
        <a:spcAft>
          <a:spcPct val="0"/>
        </a:spcAft>
        <a:buChar char="•"/>
        <a:defRPr sz="2520" kern="1200">
          <a:solidFill>
            <a:srgbClr val="333333"/>
          </a:solidFill>
          <a:latin typeface="+mn-lt"/>
          <a:ea typeface="+mn-ea"/>
          <a:cs typeface="+mn-cs"/>
        </a:defRPr>
      </a:lvl1pPr>
      <a:lvl2pPr marL="780098" indent="-300038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rgbClr val="333333"/>
          </a:solidFill>
          <a:latin typeface="+mn-lt"/>
          <a:ea typeface="+mn-ea"/>
          <a:cs typeface="+mn-cs"/>
        </a:defRPr>
      </a:lvl2pPr>
      <a:lvl3pPr marL="1200150" indent="-24003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1680210" indent="-240030" algn="l" rtl="0" eaLnBrk="1" fontAlgn="base" hangingPunct="1">
        <a:spcBef>
          <a:spcPct val="20000"/>
        </a:spcBef>
        <a:spcAft>
          <a:spcPct val="0"/>
        </a:spcAft>
        <a:buChar char="–"/>
        <a:defRPr sz="1680" kern="1200">
          <a:solidFill>
            <a:srgbClr val="333333"/>
          </a:solidFill>
          <a:latin typeface="+mn-lt"/>
          <a:ea typeface="+mn-ea"/>
          <a:cs typeface="+mn-cs"/>
        </a:defRPr>
      </a:lvl4pPr>
      <a:lvl5pPr marL="2160270" indent="-240030" algn="l" rtl="0" eaLnBrk="1" fontAlgn="base" hangingPunct="1">
        <a:spcBef>
          <a:spcPct val="20000"/>
        </a:spcBef>
        <a:spcAft>
          <a:spcPct val="0"/>
        </a:spcAft>
        <a:buChar char="»"/>
        <a:defRPr sz="1680" kern="1200">
          <a:solidFill>
            <a:srgbClr val="333333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Strumento_a_percussione" TargetMode="External"/><Relationship Id="rId3" Type="http://schemas.openxmlformats.org/officeDocument/2006/relationships/hyperlink" Target="https://pixabay.com/en/starry-sky-science-fiction-sky-star-389083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hyperlink" Target="http://hkanimalpolicy.blogspot.com/2017/02/blog-post.html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ites.google.com/a/ttps.tp.edu.tw/julesxpw/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sites.google.com/a/ttps.tp.edu.tw/julesxpw/jiao-xue-yan-jiu/jiao-xue-ji-l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7137" y="2610545"/>
            <a:ext cx="9067800" cy="1979810"/>
          </a:xfrm>
        </p:spPr>
        <p:txBody>
          <a:bodyPr/>
          <a:lstStyle/>
          <a:p>
            <a:pPr algn="ctr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自然與生活科技</a:t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五年級下學期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4853" y="4756011"/>
            <a:ext cx="5717903" cy="754063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自然科任教師 邱家珍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04938" y="1257300"/>
            <a:ext cx="90709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173" tIns="48587" rIns="97173" bIns="48587" anchor="ctr"/>
          <a:lstStyle/>
          <a:p>
            <a:pPr defTabSz="971550" eaLnBrk="1" hangingPunct="1"/>
            <a:endParaRPr lang="zh-TW" altLang="en-US" sz="4300" dirty="0">
              <a:solidFill>
                <a:srgbClr val="6600FF"/>
              </a:solidFill>
              <a:latin typeface="文鼎海報體" pitchFamily="49" charset="-120"/>
              <a:ea typeface="文鼎海報體" pitchFamily="49" charset="-12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44612" y="1634927"/>
            <a:ext cx="5717903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173" tIns="48587" rIns="97173" bIns="48587" numCol="1" anchor="t" anchorCtr="0" compatLnSpc="1">
            <a:prstTxWarp prst="textNoShape">
              <a:avLst/>
            </a:prstTxWarp>
          </a:bodyPr>
          <a:lstStyle>
            <a:lvl1pPr marL="0" indent="0" algn="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None/>
              <a:defRPr sz="3000" i="1">
                <a:solidFill>
                  <a:srgbClr val="6600FF"/>
                </a:solidFill>
                <a:latin typeface="+mn-lt"/>
                <a:ea typeface="+mn-ea"/>
                <a:cs typeface="+mn-cs"/>
              </a:defRPr>
            </a:lvl1pPr>
            <a:lvl2pPr marL="788988" indent="-303213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2pPr>
            <a:lvl3pPr marL="1214438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7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3pPr>
            <a:lvl4pPr marL="1700213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6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4pPr>
            <a:lvl5pPr marL="2185988" indent="-242888" algn="ctr" defTabSz="9715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5pPr>
            <a:lvl6pPr marL="26431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6pPr>
            <a:lvl7pPr marL="31003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7pPr>
            <a:lvl8pPr marL="35575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8pPr>
            <a:lvl9pPr marL="4014788" indent="-242888" algn="ctr" defTabSz="971550" rtl="0" fontAlgn="base"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Font typeface="Wingdings" pitchFamily="2" charset="2"/>
              <a:buChar char="§"/>
              <a:defRPr sz="1500">
                <a:solidFill>
                  <a:schemeClr val="tx2"/>
                </a:solidFill>
                <a:latin typeface="文鼎海報體" pitchFamily="49" charset="-120"/>
                <a:ea typeface="文鼎海報體" pitchFamily="49" charset="-120"/>
              </a:defRPr>
            </a:lvl9pPr>
          </a:lstStyle>
          <a:p>
            <a:pPr algn="l"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課程計畫說明</a:t>
            </a:r>
          </a:p>
        </p:txBody>
      </p:sp>
    </p:spTree>
  </p:cSld>
  <p:clrMapOvr>
    <a:masterClrMapping/>
  </p:clrMapOvr>
  <p:transition>
    <p:split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教學重點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事實與概念</a:t>
            </a: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觀察與測量</a:t>
            </a: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設計與操作</a:t>
            </a: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記錄與說明</a:t>
            </a: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合作與專注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09" y="2924229"/>
            <a:ext cx="4762500" cy="11906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61" y="4856833"/>
            <a:ext cx="4762500" cy="11906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94519466"/>
      </p:ext>
    </p:extLst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課程內容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56015" y="1592295"/>
            <a:ext cx="9697746" cy="5104499"/>
          </a:xfrm>
        </p:spPr>
        <p:txBody>
          <a:bodyPr/>
          <a:lstStyle/>
          <a:p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美麗的星空</a:t>
            </a:r>
            <a:endParaRPr lang="zh-TW" altLang="zh-TW" sz="24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星星與星座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觀測星空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星星位置的改變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燃燒和生鏽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氧氣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二氧化碳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鐵生鏽</a:t>
            </a:r>
          </a:p>
          <a:p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動物世界面面觀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動物如何求生存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動物如何延續生命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動物的分類</a:t>
            </a:r>
          </a:p>
          <a:p>
            <a:r>
              <a:rPr lang="zh-TW" altLang="zh-TW" sz="36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聲音與樂器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生活中常聽見的聲音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樂音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製作簡易樂器</a:t>
            </a:r>
          </a:p>
          <a:p>
            <a:endParaRPr lang="zh-TW" altLang="zh-TW" dirty="0"/>
          </a:p>
          <a:p>
            <a:endParaRPr lang="zh-TW" altLang="zh-TW" dirty="0"/>
          </a:p>
          <a:p>
            <a:r>
              <a:rPr lang="zh-TW" altLang="zh-TW" dirty="0"/>
              <a:t>活動二 活動三 </a:t>
            </a:r>
            <a:r>
              <a:rPr lang="en-US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/>
            <a:r>
              <a:rPr lang="zh-TW" altLang="zh-TW" sz="1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物體受力後的變化、力的測量工具、實驗設計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  <p:pic>
        <p:nvPicPr>
          <p:cNvPr id="5" name="圖片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73772" y="1391073"/>
            <a:ext cx="1800000" cy="1350000"/>
          </a:xfrm>
          <a:prstGeom prst="rect">
            <a:avLst/>
          </a:prstGeom>
        </p:spPr>
      </p:pic>
      <p:pic>
        <p:nvPicPr>
          <p:cNvPr id="6" name="圖片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66060" y="3111235"/>
            <a:ext cx="1800000" cy="1348593"/>
          </a:xfrm>
          <a:prstGeom prst="rect">
            <a:avLst/>
          </a:prstGeom>
        </p:spPr>
      </p:pic>
      <p:pic>
        <p:nvPicPr>
          <p:cNvPr id="7" name="圖片 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41" y="3103323"/>
            <a:ext cx="1652364" cy="1395219"/>
          </a:xfrm>
          <a:prstGeom prst="rect">
            <a:avLst/>
          </a:prstGeom>
        </p:spPr>
      </p:pic>
      <p:pic>
        <p:nvPicPr>
          <p:cNvPr id="8" name="圖片 7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461398" y="5209029"/>
            <a:ext cx="2055748" cy="12403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33760032"/>
      </p:ext>
    </p:extLst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1" y="4104506"/>
            <a:ext cx="3840000" cy="21600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評量方案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上課表現</a:t>
            </a:r>
            <a:r>
              <a:rPr lang="en-US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44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習作與學習單</a:t>
            </a:r>
            <a:r>
              <a:rPr lang="en-US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</a:t>
            </a:r>
            <a:endParaRPr lang="zh-TW" altLang="zh-TW" sz="44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單元評量</a:t>
            </a:r>
            <a:r>
              <a:rPr lang="en-US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44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定期評量</a:t>
            </a:r>
            <a:r>
              <a:rPr lang="en-US" altLang="zh-TW" sz="44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	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13" y="1901711"/>
            <a:ext cx="3840000" cy="2160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3258260029"/>
      </p:ext>
    </p:extLst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定期評量時間與內容分配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期中評量</a:t>
            </a:r>
            <a:r>
              <a:rPr lang="zh-TW" altLang="en-US" dirty="0"/>
              <a:t>   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四月十六日</a:t>
            </a:r>
            <a:endParaRPr lang="en-US" altLang="zh-TW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美麗的星空</a:t>
            </a:r>
            <a:endParaRPr lang="zh-TW" alt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燃燒和生鏽</a:t>
            </a:r>
          </a:p>
          <a:p>
            <a:pPr marL="0" lvl="0" indent="0">
              <a:buNone/>
            </a:pPr>
            <a:r>
              <a:rPr lang="en-US" altLang="zh-TW" sz="28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		</a:t>
            </a:r>
            <a:endParaRPr lang="zh-TW" altLang="zh-TW" sz="28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期末評量</a:t>
            </a:r>
            <a:r>
              <a:rPr lang="en-US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>
                <a:solidFill>
                  <a:srgbClr val="C00000"/>
                </a:solidFill>
                <a:effectLst/>
                <a:latin typeface="標楷體" pitchFamily="65" charset="-120"/>
                <a:ea typeface="標楷體" pitchFamily="65" charset="-120"/>
              </a:rPr>
              <a:t>六月十九日</a:t>
            </a:r>
            <a:endParaRPr lang="zh-TW" altLang="zh-TW" sz="3600" dirty="0">
              <a:solidFill>
                <a:srgbClr val="C00000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endParaRPr lang="en-US" altLang="zh-TW" sz="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動物世界面面觀</a:t>
            </a:r>
            <a:endPara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聲音與樂器</a:t>
            </a:r>
          </a:p>
          <a:p>
            <a:pPr marL="480060" lvl="1" indent="0">
              <a:buNone/>
            </a:pP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97" y="4246655"/>
            <a:ext cx="3840000" cy="216000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7" y="2736354"/>
            <a:ext cx="3840000" cy="21600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622062712"/>
      </p:ext>
    </p:extLst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學期成績配分比重</a:t>
            </a:r>
            <a:endParaRPr lang="zh-TW" altLang="en-US" sz="6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	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64335"/>
              </p:ext>
            </p:extLst>
          </p:nvPr>
        </p:nvGraphicFramePr>
        <p:xfrm>
          <a:off x="1656581" y="2592340"/>
          <a:ext cx="8424937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2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評量重點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認知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情意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技能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配分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上課表現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習作與學習單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單元評量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7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定期評量</a:t>
                      </a: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lang="zh-TW" sz="2400" kern="10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40%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577854"/>
      </p:ext>
    </p:extLst>
  </p:cSld>
  <p:clrMapOvr>
    <a:masterClrMapping/>
  </p:clrMapOvr>
  <p:transition>
    <p:split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01" y="2664346"/>
            <a:ext cx="4464496" cy="27903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期待家長協助</a:t>
            </a:r>
            <a:r>
              <a:rPr lang="zh-TW" altLang="zh-TW" sz="6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事項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鼓勵借閱相關書籍</a:t>
            </a:r>
            <a:endParaRPr lang="en-US" altLang="zh-TW" sz="3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實際生活觀察</a:t>
            </a:r>
            <a:endParaRPr lang="zh-TW" altLang="zh-TW" sz="36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關心</a:t>
            </a:r>
            <a:r>
              <a:rPr lang="zh-TW" altLang="en-US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子弟</a:t>
            </a:r>
            <a:r>
              <a:rPr lang="zh-TW" altLang="zh-TW" sz="3600" dirty="0">
                <a:solidFill>
                  <a:srgbClr val="0000FF"/>
                </a:solidFill>
                <a:effectLst/>
                <a:latin typeface="標楷體" pitchFamily="65" charset="-120"/>
                <a:ea typeface="標楷體" pitchFamily="65" charset="-120"/>
              </a:rPr>
              <a:t>學習進展</a:t>
            </a:r>
            <a:endParaRPr lang="en-US" altLang="zh-TW" sz="36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適時反應身心狀況</a:t>
            </a:r>
            <a:endParaRPr lang="zh-TW" altLang="zh-TW" sz="3600" dirty="0">
              <a:solidFill>
                <a:srgbClr val="0000FF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聯繫方式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4"/>
              </a:rPr>
              <a:t>教學網頁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hlinkClick r:id="rId4"/>
              </a:rPr>
              <a:t>/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hlinkClick r:id="rId4"/>
              </a:rPr>
              <a:t>自然教學記錄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分機號碼 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828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890125" y="6480175"/>
            <a:ext cx="1631950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A6E4655-A850-4138-A919-35049CF6CB99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3894549"/>
      </p:ext>
    </p:extLst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72605" y="2592338"/>
            <a:ext cx="7848872" cy="935038"/>
          </a:xfrm>
        </p:spPr>
        <p:txBody>
          <a:bodyPr/>
          <a:lstStyle/>
          <a:p>
            <a:r>
              <a:rPr lang="zh-TW" altLang="en-US" sz="4800" dirty="0">
                <a:solidFill>
                  <a:srgbClr val="0000FF"/>
                </a:solidFill>
                <a:latin typeface="文鼎海報體" pitchFamily="49" charset="-120"/>
                <a:ea typeface="文鼎海報體" pitchFamily="49" charset="-120"/>
              </a:rPr>
              <a:t>簡報結束</a:t>
            </a:r>
            <a:endParaRPr lang="en-US" altLang="zh-TW" sz="4800" dirty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  <a:p>
            <a:pPr lvl="1"/>
            <a:endParaRPr lang="en-US" altLang="zh-TW" sz="2800" dirty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  <a:p>
            <a:pPr lvl="1" algn="l"/>
            <a:r>
              <a:rPr lang="zh-TW" altLang="en-US" sz="3600" dirty="0">
                <a:solidFill>
                  <a:srgbClr val="0000FF"/>
                </a:solidFill>
                <a:latin typeface="文鼎海報體" pitchFamily="49" charset="-120"/>
                <a:ea typeface="文鼎海報體" pitchFamily="49" charset="-120"/>
              </a:rPr>
              <a:t>感謝您的專注聆聽</a:t>
            </a:r>
            <a:endParaRPr lang="en-US" altLang="zh-TW" sz="3600" dirty="0">
              <a:solidFill>
                <a:srgbClr val="0000FF"/>
              </a:solidFill>
              <a:latin typeface="文鼎海報體" pitchFamily="49" charset="-120"/>
              <a:ea typeface="文鼎海報體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57" y="720130"/>
            <a:ext cx="8640960" cy="1527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5761037" y="5001789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8800" dirty="0">
                <a:solidFill>
                  <a:srgbClr val="0000FF"/>
                </a:solidFill>
                <a:latin typeface="Bauhaus 93" panose="04030905020B02020C02" pitchFamily="82" charset="0"/>
              </a:rPr>
              <a:t>Thank you</a:t>
            </a:r>
            <a:endParaRPr lang="zh-TW" altLang="en-US" sz="8800" dirty="0">
              <a:solidFill>
                <a:srgbClr val="0000FF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20988"/>
      </p:ext>
    </p:extLst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 name="goodvsevil">
  <a:themeElements>
    <a:clrScheme name="goodvsev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odvsev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goodvsev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vsev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vsev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_pie_down_low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佈景主題">
      <a:majorFont>
        <a:latin typeface="Brush Script M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50s_television_superstar</Template>
  <TotalTime>4042</TotalTime>
  <Words>190</Words>
  <Application>Microsoft Office PowerPoint</Application>
  <PresentationFormat>自訂</PresentationFormat>
  <Paragraphs>81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文鼎海報體</vt:lpstr>
      <vt:lpstr>標楷體</vt:lpstr>
      <vt:lpstr>Arial</vt:lpstr>
      <vt:lpstr>Bauhaus 93</vt:lpstr>
      <vt:lpstr>Brush Script MT</vt:lpstr>
      <vt:lpstr>Times New Roman</vt:lpstr>
      <vt:lpstr>Wingdings</vt:lpstr>
      <vt:lpstr>goodvsevil</vt:lpstr>
      <vt:lpstr>a_pie_down_low</vt:lpstr>
      <vt:lpstr>自然與生活科技 五年級下學期</vt:lpstr>
      <vt:lpstr>教學重點</vt:lpstr>
      <vt:lpstr>課程內容</vt:lpstr>
      <vt:lpstr>評量方案</vt:lpstr>
      <vt:lpstr>定期評量時間與內容分配</vt:lpstr>
      <vt:lpstr>學期成績配分比重</vt:lpstr>
      <vt:lpstr>期待家長協助事項</vt:lpstr>
      <vt:lpstr>PowerPoint 簡報</vt:lpstr>
    </vt:vector>
  </TitlesOfParts>
  <Company>Net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科學展覽專案</dc:title>
  <dc:creator>NS</dc:creator>
  <cp:lastModifiedBy>MAVIS CHEN</cp:lastModifiedBy>
  <cp:revision>275</cp:revision>
  <dcterms:created xsi:type="dcterms:W3CDTF">2012-02-26T10:40:00Z</dcterms:created>
  <dcterms:modified xsi:type="dcterms:W3CDTF">2019-02-09T03:15:39Z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TC010183731028</vt:lpwstr>
  </property>
</Properties>
</file>