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3" r:id="rId3"/>
    <p:sldId id="343" r:id="rId4"/>
    <p:sldId id="344" r:id="rId5"/>
    <p:sldId id="345" r:id="rId6"/>
    <p:sldId id="348" r:id="rId7"/>
    <p:sldId id="346" r:id="rId8"/>
    <p:sldId id="347" r:id="rId9"/>
    <p:sldId id="337" r:id="rId10"/>
  </p:sldIdLst>
  <p:sldSz cx="11522075" cy="72009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文鼎粗行楷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FF"/>
    <a:srgbClr val="0000FF"/>
    <a:srgbClr val="800000"/>
    <a:srgbClr val="00FF00"/>
    <a:srgbClr val="5F5F5F"/>
    <a:srgbClr val="FFFF66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58" autoAdjust="0"/>
  </p:normalViewPr>
  <p:slideViewPr>
    <p:cSldViewPr>
      <p:cViewPr>
        <p:scale>
          <a:sx n="80" d="100"/>
          <a:sy n="80" d="100"/>
        </p:scale>
        <p:origin x="-996" y="-252"/>
      </p:cViewPr>
      <p:guideLst>
        <p:guide orient="horz" pos="2268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531473C-D49B-4188-BE73-D0F1E36559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698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03B649CD-EC93-4BC2-B88B-5ABADFEC0D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3140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cifair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4763"/>
            <a:ext cx="11550651" cy="72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1400" y="1408113"/>
            <a:ext cx="9069388" cy="1839912"/>
          </a:xfrm>
        </p:spPr>
        <p:txBody>
          <a:bodyPr/>
          <a:lstStyle>
            <a:lvl1pPr algn="r">
              <a:defRPr sz="77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1038" y="3752850"/>
            <a:ext cx="8159750" cy="20796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000" i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929688" y="6561138"/>
            <a:ext cx="1922462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00600" y="6561138"/>
            <a:ext cx="36496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‹#›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786063" y="6561138"/>
            <a:ext cx="1533525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C526F-D06B-41FD-8A84-EC9DD2E082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1012646"/>
      </p:ext>
    </p:extLst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0557" y="2736354"/>
            <a:ext cx="8528050" cy="3295650"/>
          </a:xfrm>
        </p:spPr>
        <p:txBody>
          <a:bodyPr/>
          <a:lstStyle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40557" y="6480770"/>
            <a:ext cx="2401888" cy="4794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2DCC6520-73A6-4A15-96C6-01D192EFBD4A}" type="slidenum">
              <a:rPr lang="en-US" altLang="zh-TW" smtClean="0"/>
              <a:t>‹#›</a:t>
            </a:fld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77461" y="6480770"/>
            <a:ext cx="1631950" cy="4794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4655-A850-4138-A919-35049CF6CB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7101403"/>
      </p:ext>
    </p:extLst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cifair_INS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4763"/>
            <a:ext cx="11550651" cy="72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57300"/>
            <a:ext cx="1152207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3" tIns="48587" rIns="97173" bIns="48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7013" y="2800350"/>
            <a:ext cx="85280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3" tIns="48587" rIns="97173" bIns="48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    按一下以編輯母片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53425" y="6561138"/>
            <a:ext cx="2401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3" tIns="48587" rIns="97173" bIns="48587" numCol="1" anchor="t" anchorCtr="0" compatLnSpc="1">
            <a:prstTxWarp prst="textNoShape">
              <a:avLst/>
            </a:prstTxWarp>
          </a:bodyPr>
          <a:lstStyle>
            <a:lvl1pPr algn="r" defTabSz="971550" eaLnBrk="1" hangingPunct="1">
              <a:defRPr sz="1100">
                <a:ea typeface="新細明體" pitchFamily="18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29088" y="6561138"/>
            <a:ext cx="36464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3" tIns="48587" rIns="97173" bIns="48587" numCol="1" anchor="t" anchorCtr="0" compatLnSpc="1">
            <a:prstTxWarp prst="textNoShape">
              <a:avLst/>
            </a:prstTxWarp>
          </a:bodyPr>
          <a:lstStyle>
            <a:lvl1pPr algn="ctr" defTabSz="971550" eaLnBrk="1" hangingPunct="1">
              <a:defRPr sz="1100">
                <a:ea typeface="新細明體" pitchFamily="18" charset="-12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 smtClean="0"/>
              <a:t>‹#›</a:t>
            </a:r>
            <a:endParaRPr lang="en-US" altLang="zh-TW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20875" y="6561138"/>
            <a:ext cx="16319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3" tIns="48587" rIns="97173" bIns="48587" numCol="1" anchor="t" anchorCtr="0" compatLnSpc="1">
            <a:prstTxWarp prst="textNoShape">
              <a:avLst/>
            </a:prstTxWarp>
          </a:bodyPr>
          <a:lstStyle>
            <a:lvl1pPr defTabSz="971550" eaLnBrk="1" hangingPunct="1">
              <a:defRPr sz="1500">
                <a:ea typeface="新細明體" pitchFamily="18" charset="-120"/>
                <a:cs typeface="Times New Roman" pitchFamily="18" charset="0"/>
              </a:defRPr>
            </a:lvl1pPr>
          </a:lstStyle>
          <a:p>
            <a:pPr>
              <a:defRPr/>
            </a:pPr>
            <a:fld id="{04F6FB06-93DD-49F9-BF5B-9E8D0BD336C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2" name="Rectangle 15"/>
          <p:cNvSpPr>
            <a:spLocks noChangeArrowheads="1"/>
          </p:cNvSpPr>
          <p:nvPr/>
        </p:nvSpPr>
        <p:spPr bwMode="auto">
          <a:xfrm>
            <a:off x="1404938" y="2239963"/>
            <a:ext cx="8739187" cy="20637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文鼎粗行楷" pitchFamily="49" charset="-120"/>
              </a:defRPr>
            </a:lvl9pPr>
          </a:lstStyle>
          <a:p>
            <a:pPr>
              <a:defRPr/>
            </a:pPr>
            <a:endParaRPr lang="zh-TW" altLang="en-US" smtClean="0"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5" r:id="rId2"/>
  </p:sldLayoutIdLst>
  <p:transition>
    <p:split dir="in"/>
  </p:transition>
  <p:hf hdr="0" ftr="0" dt="0"/>
  <p:txStyles>
    <p:titleStyle>
      <a:lvl1pPr algn="ctr" defTabSz="971550" rtl="0" eaLnBrk="0" fontAlgn="base" hangingPunct="0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+mj-lt"/>
          <a:ea typeface="+mj-ea"/>
          <a:cs typeface="+mj-cs"/>
        </a:defRPr>
      </a:lvl1pPr>
      <a:lvl2pPr algn="ctr" defTabSz="971550" rtl="0" eaLnBrk="0" fontAlgn="base" hangingPunct="0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文鼎粗行楷" pitchFamily="49" charset="-120"/>
          <a:ea typeface="文鼎粗行楷" pitchFamily="49" charset="-120"/>
        </a:defRPr>
      </a:lvl2pPr>
      <a:lvl3pPr algn="ctr" defTabSz="971550" rtl="0" eaLnBrk="0" fontAlgn="base" hangingPunct="0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文鼎粗行楷" pitchFamily="49" charset="-120"/>
          <a:ea typeface="文鼎粗行楷" pitchFamily="49" charset="-120"/>
        </a:defRPr>
      </a:lvl3pPr>
      <a:lvl4pPr algn="ctr" defTabSz="971550" rtl="0" eaLnBrk="0" fontAlgn="base" hangingPunct="0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文鼎粗行楷" pitchFamily="49" charset="-120"/>
          <a:ea typeface="文鼎粗行楷" pitchFamily="49" charset="-120"/>
        </a:defRPr>
      </a:lvl4pPr>
      <a:lvl5pPr algn="ctr" defTabSz="971550" rtl="0" eaLnBrk="0" fontAlgn="base" hangingPunct="0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文鼎粗行楷" pitchFamily="49" charset="-120"/>
          <a:ea typeface="文鼎粗行楷" pitchFamily="49" charset="-120"/>
        </a:defRPr>
      </a:lvl5pPr>
      <a:lvl6pPr marL="457200" algn="ctr" defTabSz="971550" rtl="0" fontAlgn="base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文鼎粗行楷" pitchFamily="49" charset="-120"/>
          <a:ea typeface="文鼎粗行楷" pitchFamily="49" charset="-120"/>
        </a:defRPr>
      </a:lvl6pPr>
      <a:lvl7pPr marL="914400" algn="ctr" defTabSz="971550" rtl="0" fontAlgn="base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文鼎粗行楷" pitchFamily="49" charset="-120"/>
          <a:ea typeface="文鼎粗行楷" pitchFamily="49" charset="-120"/>
        </a:defRPr>
      </a:lvl7pPr>
      <a:lvl8pPr marL="1371600" algn="ctr" defTabSz="971550" rtl="0" fontAlgn="base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文鼎粗行楷" pitchFamily="49" charset="-120"/>
          <a:ea typeface="文鼎粗行楷" pitchFamily="49" charset="-120"/>
        </a:defRPr>
      </a:lvl8pPr>
      <a:lvl9pPr marL="1828800" algn="ctr" defTabSz="971550" rtl="0" fontAlgn="base">
        <a:spcBef>
          <a:spcPct val="0"/>
        </a:spcBef>
        <a:spcAft>
          <a:spcPct val="0"/>
        </a:spcAft>
        <a:defRPr sz="6400">
          <a:solidFill>
            <a:srgbClr val="0000FF"/>
          </a:solidFill>
          <a:latin typeface="文鼎粗行楷" pitchFamily="49" charset="-120"/>
          <a:ea typeface="文鼎粗行楷" pitchFamily="49" charset="-120"/>
        </a:defRPr>
      </a:lvl9pPr>
    </p:titleStyle>
    <p:bodyStyle>
      <a:lvl1pPr marL="365125" indent="-365125" algn="l" defTabSz="971550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Ø"/>
        <a:defRPr sz="3800">
          <a:solidFill>
            <a:srgbClr val="6600FF"/>
          </a:solidFill>
          <a:latin typeface="+mn-lt"/>
          <a:ea typeface="+mn-ea"/>
          <a:cs typeface="+mn-cs"/>
        </a:defRPr>
      </a:lvl1pPr>
      <a:lvl2pPr marL="788988" indent="-303213" algn="ctr" defTabSz="971550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文鼎海報體" pitchFamily="49" charset="-120"/>
          <a:ea typeface="文鼎海報體" pitchFamily="49" charset="-120"/>
        </a:defRPr>
      </a:lvl2pPr>
      <a:lvl3pPr marL="1214438" indent="-242888" algn="ctr" defTabSz="971550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文鼎海報體" pitchFamily="49" charset="-120"/>
          <a:ea typeface="文鼎海報體" pitchFamily="49" charset="-120"/>
        </a:defRPr>
      </a:lvl3pPr>
      <a:lvl4pPr marL="1700213" indent="-242888" algn="ctr" defTabSz="971550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文鼎海報體" pitchFamily="49" charset="-120"/>
          <a:ea typeface="文鼎海報體" pitchFamily="49" charset="-120"/>
        </a:defRPr>
      </a:lvl4pPr>
      <a:lvl5pPr marL="2185988" indent="-242888" algn="ctr" defTabSz="971550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文鼎海報體" pitchFamily="49" charset="-120"/>
          <a:ea typeface="文鼎海報體" pitchFamily="49" charset="-120"/>
        </a:defRPr>
      </a:lvl5pPr>
      <a:lvl6pPr marL="2643188" indent="-242888" algn="ctr" defTabSz="971550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文鼎海報體" pitchFamily="49" charset="-120"/>
          <a:ea typeface="文鼎海報體" pitchFamily="49" charset="-120"/>
        </a:defRPr>
      </a:lvl6pPr>
      <a:lvl7pPr marL="3100388" indent="-242888" algn="ctr" defTabSz="971550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文鼎海報體" pitchFamily="49" charset="-120"/>
          <a:ea typeface="文鼎海報體" pitchFamily="49" charset="-120"/>
        </a:defRPr>
      </a:lvl7pPr>
      <a:lvl8pPr marL="3557588" indent="-242888" algn="ctr" defTabSz="971550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文鼎海報體" pitchFamily="49" charset="-120"/>
          <a:ea typeface="文鼎海報體" pitchFamily="49" charset="-120"/>
        </a:defRPr>
      </a:lvl8pPr>
      <a:lvl9pPr marL="4014788" indent="-242888" algn="ctr" defTabSz="971550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文鼎海報體" pitchFamily="49" charset="-120"/>
          <a:ea typeface="文鼎海報體" pitchFamily="49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ttps.tp.edu.tw/julesxpw/" TargetMode="External"/><Relationship Id="rId2" Type="http://schemas.openxmlformats.org/officeDocument/2006/relationships/hyperlink" Target="https://sites.google.com/a/ttps.tp.edu.tw/julesxpw/jiao-xue-yan-jiu/jiao-xue-ji-l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2525" y="2160588"/>
            <a:ext cx="9067800" cy="1841500"/>
          </a:xfrm>
        </p:spPr>
        <p:txBody>
          <a:bodyPr/>
          <a:lstStyle/>
          <a:p>
            <a:pPr algn="ctr"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自然與生活科技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92885" y="3752850"/>
            <a:ext cx="5717903" cy="754063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自然科任教師 陳俊龍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04938" y="1257300"/>
            <a:ext cx="90709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173" tIns="48587" rIns="97173" bIns="48587" anchor="ctr"/>
          <a:lstStyle/>
          <a:p>
            <a:pPr defTabSz="971550" eaLnBrk="1" hangingPunct="1"/>
            <a:endParaRPr lang="zh-TW" altLang="en-US" sz="4300" dirty="0">
              <a:solidFill>
                <a:srgbClr val="6600FF"/>
              </a:solidFill>
              <a:latin typeface="文鼎海報體" pitchFamily="49" charset="-120"/>
              <a:ea typeface="文鼎海報體" pitchFamily="49" charset="-12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44612" y="1634927"/>
            <a:ext cx="5717903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3" tIns="48587" rIns="97173" bIns="48587" numCol="1" anchor="t" anchorCtr="0" compatLnSpc="1">
            <a:prstTxWarp prst="textNoShape">
              <a:avLst/>
            </a:prstTxWarp>
          </a:bodyPr>
          <a:lstStyle>
            <a:lvl1pPr marL="0" indent="0" algn="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None/>
              <a:defRPr sz="3000" i="1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1pPr>
            <a:lvl2pPr marL="788988" indent="-303213" algn="ct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2pPr>
            <a:lvl3pPr marL="1214438" indent="-242888" algn="ct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3pPr>
            <a:lvl4pPr marL="1700213" indent="-242888" algn="ct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4pPr>
            <a:lvl5pPr marL="2185988" indent="-242888" algn="ct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5pPr>
            <a:lvl6pPr marL="2643188" indent="-242888" algn="ctr" defTabSz="971550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6pPr>
            <a:lvl7pPr marL="3100388" indent="-242888" algn="ctr" defTabSz="971550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7pPr>
            <a:lvl8pPr marL="3557588" indent="-242888" algn="ctr" defTabSz="971550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8pPr>
            <a:lvl9pPr marL="4014788" indent="-242888" algn="ctr" defTabSz="971550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9pPr>
          </a:lstStyle>
          <a:p>
            <a:pPr algn="l"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課程計畫說明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學經歷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簡介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學歷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臺北市立師範專科學校普師科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輔仁大學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數學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 及 數學研究所碩士班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目前於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淡江大學數學系博士班進修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經歷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國民教育輔導團數學領域輔導員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基本學力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檢測行政組執行秘書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各行政處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室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主任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25" y="3168402"/>
            <a:ext cx="4535488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82019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6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教學重點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事實與概念</a:t>
            </a: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觀察與測量</a:t>
            </a: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設計與操作</a:t>
            </a: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記錄與說明</a:t>
            </a: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合作與專注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09" y="2924229"/>
            <a:ext cx="4762500" cy="11906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61" y="4856833"/>
            <a:ext cx="4762500" cy="11906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94519466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6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課程內容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32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植物的身體</a:t>
            </a:r>
            <a:r>
              <a:rPr lang="en-US" altLang="zh-TW" sz="32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</a:p>
          <a:p>
            <a:pPr lvl="1"/>
            <a:r>
              <a:rPr lang="zh-TW" altLang="en-US" sz="1600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植物的組成結構、植物的分類與辨識、植物與生活</a:t>
            </a:r>
            <a:endParaRPr lang="zh-TW" altLang="zh-TW" sz="1600" dirty="0" smtClean="0">
              <a:solidFill>
                <a:schemeClr val="tx2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神奇的磁力</a:t>
            </a:r>
            <a:r>
              <a:rPr lang="en-US" altLang="zh-TW" sz="32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lvl="1"/>
            <a:r>
              <a:rPr lang="zh-TW" altLang="en-US" sz="1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磁鐵的特性</a:t>
            </a:r>
            <a:r>
              <a:rPr lang="zh-TW" altLang="zh-TW" sz="1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磁力的測量</a:t>
            </a:r>
            <a:r>
              <a:rPr lang="zh-TW" altLang="zh-TW" sz="1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磁力的應用</a:t>
            </a:r>
            <a:endParaRPr lang="zh-TW" altLang="zh-TW" sz="1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看不見的空氣</a:t>
            </a:r>
            <a:r>
              <a:rPr lang="en-US" altLang="zh-TW" sz="32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lvl="1"/>
            <a:r>
              <a:rPr lang="zh-TW" altLang="en-US" sz="1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驗證空氣佔有空間</a:t>
            </a:r>
            <a:r>
              <a:rPr lang="zh-TW" altLang="zh-TW" sz="1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風的測量</a:t>
            </a:r>
            <a:r>
              <a:rPr lang="zh-TW" altLang="zh-TW" sz="1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空氣的價值</a:t>
            </a:r>
            <a:endParaRPr lang="zh-TW" altLang="zh-TW" sz="1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廚房裡的科學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	</a:t>
            </a:r>
          </a:p>
          <a:p>
            <a:pPr lvl="1"/>
            <a:r>
              <a:rPr lang="zh-TW" altLang="en-US" sz="1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認識調味品、影響溶解的因素、環境保護</a:t>
            </a:r>
            <a:endParaRPr lang="zh-TW" altLang="zh-TW" sz="1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4</a:t>
            </a:fld>
            <a:endParaRPr lang="en-US" altLang="zh-TW" dirty="0"/>
          </a:p>
        </p:txBody>
      </p:sp>
      <p:pic>
        <p:nvPicPr>
          <p:cNvPr id="5" name="圖片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365" y="2665238"/>
            <a:ext cx="1800000" cy="1800000"/>
          </a:xfrm>
          <a:prstGeom prst="rect">
            <a:avLst/>
          </a:prstGeom>
        </p:spPr>
      </p:pic>
      <p:pic>
        <p:nvPicPr>
          <p:cNvPr id="6" name="圖片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365" y="4536554"/>
            <a:ext cx="1800000" cy="1800000"/>
          </a:xfrm>
          <a:prstGeom prst="rect">
            <a:avLst/>
          </a:prstGeom>
        </p:spPr>
      </p:pic>
      <p:pic>
        <p:nvPicPr>
          <p:cNvPr id="7" name="圖片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57" y="2665238"/>
            <a:ext cx="1800000" cy="1800000"/>
          </a:xfrm>
          <a:prstGeom prst="rect">
            <a:avLst/>
          </a:prstGeom>
        </p:spPr>
      </p:pic>
      <p:pic>
        <p:nvPicPr>
          <p:cNvPr id="8" name="圖片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78" y="453655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60032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6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評量方案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上課表現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  <a:endParaRPr lang="zh-TW" altLang="zh-TW" sz="3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習作與學習單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  <a:endParaRPr lang="zh-TW" altLang="zh-TW" sz="3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單元評量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  <a:endParaRPr lang="zh-TW" altLang="zh-TW" sz="3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定期評量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	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41" y="2520330"/>
            <a:ext cx="2875740" cy="216000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13" y="4032498"/>
            <a:ext cx="2875740" cy="2160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258260029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65" y="2736354"/>
            <a:ext cx="52800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6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定期評量時間與內容分配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期中評量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   10/25</a:t>
            </a:r>
            <a:endParaRPr lang="zh-TW" altLang="zh-TW" sz="3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植物的身體</a:t>
            </a:r>
            <a:r>
              <a:rPr lang="en-US" altLang="zh-TW" sz="2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  <a:endParaRPr lang="zh-TW" altLang="zh-TW" sz="28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神奇的磁力</a:t>
            </a:r>
            <a:r>
              <a:rPr lang="en-US" altLang="zh-TW" sz="2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  <a:endParaRPr lang="zh-TW" altLang="zh-TW" sz="28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期末評量</a:t>
            </a:r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   01/10</a:t>
            </a:r>
            <a:endParaRPr lang="zh-TW" altLang="zh-TW" sz="3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看不見的空氣</a:t>
            </a:r>
            <a:r>
              <a:rPr lang="en-US" altLang="zh-TW" sz="2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  <a:endParaRPr lang="zh-TW" altLang="zh-TW" sz="28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廚房裡的科學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2062712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6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學期成績配分比重</a:t>
            </a:r>
            <a:endParaRPr lang="zh-TW" altLang="en-US" sz="6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	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909232"/>
              </p:ext>
            </p:extLst>
          </p:nvPr>
        </p:nvGraphicFramePr>
        <p:xfrm>
          <a:off x="1656581" y="2592340"/>
          <a:ext cx="8424937" cy="3528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4259"/>
                <a:gridCol w="1549492"/>
                <a:gridCol w="1552425"/>
                <a:gridCol w="1552425"/>
                <a:gridCol w="1556336"/>
              </a:tblGrid>
              <a:tr h="705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評量重點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認知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情意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配分</a:t>
                      </a:r>
                    </a:p>
                  </a:txBody>
                  <a:tcPr marL="68580" marR="68580" marT="0" marB="0"/>
                </a:tc>
              </a:tr>
              <a:tr h="705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上課表現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20%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</a:tr>
              <a:tr h="705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習作與學習單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20%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</a:tr>
              <a:tr h="705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單元評量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20%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</a:tr>
              <a:tr h="705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定期評量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40%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577854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6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期待家長協助</a:t>
            </a:r>
            <a:r>
              <a:rPr lang="zh-TW" altLang="zh-TW" sz="6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事項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鼓勵借</a:t>
            </a:r>
            <a:r>
              <a:rPr lang="zh-TW" altLang="zh-TW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閱相關</a:t>
            </a:r>
            <a:r>
              <a:rPr lang="zh-TW" altLang="zh-TW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書籍</a:t>
            </a:r>
          </a:p>
          <a:p>
            <a:pPr lvl="0"/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關心</a:t>
            </a:r>
            <a:r>
              <a:rPr lang="zh-TW" altLang="en-US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子弟</a:t>
            </a:r>
            <a:r>
              <a:rPr lang="zh-TW" altLang="zh-TW" sz="36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學習進展</a:t>
            </a:r>
            <a:endParaRPr lang="en-US" altLang="zh-TW" sz="3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適</a:t>
            </a:r>
            <a:r>
              <a:rPr lang="zh-TW" altLang="en-US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反應</a:t>
            </a:r>
            <a:r>
              <a:rPr lang="zh-TW" altLang="en-US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身心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狀況</a:t>
            </a:r>
            <a:endParaRPr lang="zh-TW" altLang="zh-TW" sz="3600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聯繫方式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hlinkClick r:id="rId2"/>
              </a:rPr>
              <a:t>教學網頁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hlinkClick r:id="rId2"/>
              </a:rPr>
              <a:t>/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hlinkClick r:id="rId2"/>
              </a:rPr>
              <a:t>自然教學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hlinkClick r:id="rId2"/>
              </a:rPr>
              <a:t>記錄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分機號碼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828</a:t>
            </a:r>
          </a:p>
          <a:p>
            <a:pPr lvl="1"/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56" y="2376314"/>
            <a:ext cx="4860291" cy="30376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894549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2605" y="2592338"/>
            <a:ext cx="7848872" cy="935038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0000FF"/>
                </a:solidFill>
                <a:latin typeface="文鼎海報體" pitchFamily="49" charset="-120"/>
                <a:ea typeface="文鼎海報體" pitchFamily="49" charset="-120"/>
              </a:rPr>
              <a:t>簡報結束</a:t>
            </a:r>
            <a:endParaRPr lang="en-US" altLang="zh-TW" sz="4800" dirty="0" smtClean="0">
              <a:solidFill>
                <a:srgbClr val="0000FF"/>
              </a:solidFill>
              <a:latin typeface="文鼎海報體" pitchFamily="49" charset="-120"/>
              <a:ea typeface="文鼎海報體" pitchFamily="49" charset="-120"/>
            </a:endParaRPr>
          </a:p>
          <a:p>
            <a:pPr lvl="1"/>
            <a:endParaRPr lang="en-US" altLang="zh-TW" sz="2800" dirty="0" smtClean="0">
              <a:solidFill>
                <a:srgbClr val="0000FF"/>
              </a:solidFill>
              <a:latin typeface="文鼎海報體" pitchFamily="49" charset="-120"/>
              <a:ea typeface="文鼎海報體" pitchFamily="49" charset="-120"/>
            </a:endParaRPr>
          </a:p>
          <a:p>
            <a:pPr lvl="1" algn="l"/>
            <a:r>
              <a:rPr lang="zh-TW" altLang="en-US" sz="3600" dirty="0" smtClean="0">
                <a:solidFill>
                  <a:srgbClr val="0000FF"/>
                </a:solidFill>
                <a:latin typeface="文鼎海報體" pitchFamily="49" charset="-120"/>
                <a:ea typeface="文鼎海報體" pitchFamily="49" charset="-120"/>
              </a:rPr>
              <a:t>感謝您的專注</a:t>
            </a:r>
            <a:r>
              <a:rPr lang="zh-TW" altLang="en-US" sz="3600" dirty="0" smtClean="0">
                <a:solidFill>
                  <a:srgbClr val="0000FF"/>
                </a:solidFill>
                <a:latin typeface="文鼎海報體" pitchFamily="49" charset="-120"/>
                <a:ea typeface="文鼎海報體" pitchFamily="49" charset="-120"/>
              </a:rPr>
              <a:t>聆聽</a:t>
            </a:r>
            <a:endParaRPr lang="en-US" altLang="zh-TW" sz="3600" dirty="0" smtClean="0">
              <a:solidFill>
                <a:srgbClr val="0000FF"/>
              </a:solidFill>
              <a:latin typeface="文鼎海報體" pitchFamily="49" charset="-120"/>
              <a:ea typeface="文鼎海報體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57" y="720130"/>
            <a:ext cx="8640960" cy="152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5761037" y="5001789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dirty="0" smtClean="0">
                <a:solidFill>
                  <a:srgbClr val="0000FF"/>
                </a:solidFill>
                <a:latin typeface="Bauhaus 93" panose="04030905020B02020C02" pitchFamily="82" charset="0"/>
              </a:rPr>
              <a:t>Thank you</a:t>
            </a:r>
            <a:endParaRPr lang="zh-TW" altLang="en-US" sz="8800" dirty="0">
              <a:solidFill>
                <a:srgbClr val="0000FF"/>
              </a:solidFill>
              <a:latin typeface="Bauhaus 93" panose="04030905020B02020C02" pitchFamily="82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49" y="2448322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20988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science fair project">
  <a:themeElements>
    <a:clrScheme name="Presentation for science fair project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Presentation for science fair project">
      <a:majorFont>
        <a:latin typeface="文鼎粗行楷"/>
        <a:ea typeface="文鼎粗行楷"/>
        <a:cs typeface=""/>
      </a:majorFont>
      <a:minorFont>
        <a:latin typeface="文鼎粗行楷"/>
        <a:ea typeface="文鼎粗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71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71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Presentation for science fair project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science fair project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science fair project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science fair project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science fair project</Template>
  <TotalTime>4095</TotalTime>
  <Words>177</Words>
  <Application>Microsoft Office PowerPoint</Application>
  <PresentationFormat>自訂</PresentationFormat>
  <Paragraphs>83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Presentation for science fair project</vt:lpstr>
      <vt:lpstr>自然與生活科技</vt:lpstr>
      <vt:lpstr>學經歷簡介</vt:lpstr>
      <vt:lpstr>教學重點</vt:lpstr>
      <vt:lpstr>課程內容</vt:lpstr>
      <vt:lpstr>評量方案</vt:lpstr>
      <vt:lpstr>定期評量時間與內容分配</vt:lpstr>
      <vt:lpstr>學期成績配分比重</vt:lpstr>
      <vt:lpstr>期待家長協助事項</vt:lpstr>
      <vt:lpstr>PowerPoint 簡報</vt:lpstr>
    </vt:vector>
  </TitlesOfParts>
  <Company>Net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科學展覽專案</dc:title>
  <dc:creator>NS</dc:creator>
  <cp:lastModifiedBy>jules</cp:lastModifiedBy>
  <cp:revision>275</cp:revision>
  <dcterms:created xsi:type="dcterms:W3CDTF">2012-02-26T10:40:00Z</dcterms:created>
  <dcterms:modified xsi:type="dcterms:W3CDTF">2018-09-07T15:04:07Z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TC010183731028</vt:lpwstr>
  </property>
</Properties>
</file>