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58" r:id="rId4"/>
    <p:sldId id="266" r:id="rId5"/>
    <p:sldId id="282" r:id="rId6"/>
    <p:sldId id="259" r:id="rId7"/>
    <p:sldId id="267" r:id="rId8"/>
    <p:sldId id="279" r:id="rId9"/>
    <p:sldId id="278" r:id="rId10"/>
    <p:sldId id="281" r:id="rId11"/>
    <p:sldId id="260" r:id="rId12"/>
    <p:sldId id="263" r:id="rId13"/>
    <p:sldId id="271" r:id="rId14"/>
    <p:sldId id="261" r:id="rId15"/>
  </p:sldIdLst>
  <p:sldSz cx="9144000" cy="5143500" type="screen16x9"/>
  <p:notesSz cx="6889750" cy="100218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A143"/>
    <a:srgbClr val="FFCC99"/>
    <a:srgbClr val="FFE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2A1F8BB5-CEA9-4FA2-8AB7-652E401BB573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A15DBDD-413A-459E-8C26-CE69E12A0E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18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1221C-D457-44F5-A8CE-0627F6E64B6D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E74C9-5571-4CE1-97AB-A6EA5D9E13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和自己比賽、和自己挑戰</a:t>
            </a:r>
            <a:r>
              <a:rPr lang="en-US" altLang="zh-TW" dirty="0" smtClean="0"/>
              <a:t>.</a:t>
            </a:r>
            <a:r>
              <a:rPr lang="zh-TW" altLang="en-US" dirty="0" smtClean="0"/>
              <a:t>成功是靠累積</a:t>
            </a:r>
            <a:r>
              <a:rPr lang="en-US" altLang="zh-TW" dirty="0" smtClean="0"/>
              <a:t>,</a:t>
            </a:r>
            <a:r>
              <a:rPr lang="zh-TW" altLang="en-US" dirty="0" smtClean="0"/>
              <a:t>而奇蹟</a:t>
            </a:r>
            <a:r>
              <a:rPr lang="en-US" altLang="zh-TW" dirty="0" smtClean="0"/>
              <a:t>:</a:t>
            </a:r>
            <a:r>
              <a:rPr lang="zh-TW" altLang="en-US" dirty="0" smtClean="0"/>
              <a:t>每天進步</a:t>
            </a:r>
            <a:r>
              <a:rPr lang="en-US" altLang="zh-TW" dirty="0" smtClean="0"/>
              <a:t>0.01,</a:t>
            </a:r>
            <a:r>
              <a:rPr lang="zh-TW" altLang="en-US" dirty="0" smtClean="0"/>
              <a:t>一年下來實力卻會成長</a:t>
            </a:r>
            <a:r>
              <a:rPr lang="en-US" altLang="zh-TW" dirty="0" smtClean="0"/>
              <a:t>37</a:t>
            </a:r>
            <a:r>
              <a:rPr lang="zh-TW" altLang="en-US" dirty="0" smtClean="0"/>
              <a:t>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E74C9-5571-4CE1-97AB-A6EA5D9E13D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82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23478"/>
            <a:ext cx="364122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8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28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46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 userDrawn="1"/>
        </p:nvGrpSpPr>
        <p:grpSpPr>
          <a:xfrm>
            <a:off x="251520" y="195486"/>
            <a:ext cx="8640960" cy="4320480"/>
            <a:chOff x="251520" y="195486"/>
            <a:chExt cx="8640960" cy="4680520"/>
          </a:xfrm>
        </p:grpSpPr>
        <p:sp>
          <p:nvSpPr>
            <p:cNvPr id="8" name="양쪽 모서리가 둥근 사각형 12"/>
            <p:cNvSpPr/>
            <p:nvPr/>
          </p:nvSpPr>
          <p:spPr>
            <a:xfrm>
              <a:off x="468515" y="195486"/>
              <a:ext cx="459821" cy="89794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996633"/>
            </a:solidFill>
            <a:ln w="5397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모서리가 둥근 직사각형 4"/>
            <p:cNvSpPr/>
            <p:nvPr/>
          </p:nvSpPr>
          <p:spPr>
            <a:xfrm>
              <a:off x="251520" y="504111"/>
              <a:ext cx="8640960" cy="4371895"/>
            </a:xfrm>
            <a:prstGeom prst="roundRect">
              <a:avLst>
                <a:gd name="adj" fmla="val 3115"/>
              </a:avLst>
            </a:prstGeom>
            <a:solidFill>
              <a:schemeClr val="bg1"/>
            </a:solidFill>
            <a:ln w="5397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 20"/>
            <p:cNvSpPr/>
            <p:nvPr/>
          </p:nvSpPr>
          <p:spPr>
            <a:xfrm>
              <a:off x="755576" y="195486"/>
              <a:ext cx="5484495" cy="617251"/>
            </a:xfrm>
            <a:custGeom>
              <a:avLst/>
              <a:gdLst>
                <a:gd name="connsiteX0" fmla="*/ 3245702 w 5903595"/>
                <a:gd name="connsiteY0" fmla="*/ 0 h 706150"/>
                <a:gd name="connsiteX1" fmla="*/ 5686843 w 5903595"/>
                <a:gd name="connsiteY1" fmla="*/ 0 h 706150"/>
                <a:gd name="connsiteX2" fmla="*/ 5903595 w 5903595"/>
                <a:gd name="connsiteY2" fmla="*/ 216752 h 706150"/>
                <a:gd name="connsiteX3" fmla="*/ 5903595 w 5903595"/>
                <a:gd name="connsiteY3" fmla="*/ 489397 h 706150"/>
                <a:gd name="connsiteX4" fmla="*/ 5686843 w 5903595"/>
                <a:gd name="connsiteY4" fmla="*/ 706149 h 706150"/>
                <a:gd name="connsiteX5" fmla="*/ 4504266 w 5903595"/>
                <a:gd name="connsiteY5" fmla="*/ 706149 h 706150"/>
                <a:gd name="connsiteX6" fmla="*/ 4504253 w 5903595"/>
                <a:gd name="connsiteY6" fmla="*/ 706150 h 706150"/>
                <a:gd name="connsiteX7" fmla="*/ 567864 w 5903595"/>
                <a:gd name="connsiteY7" fmla="*/ 706150 h 706150"/>
                <a:gd name="connsiteX8" fmla="*/ 391018 w 5903595"/>
                <a:gd name="connsiteY8" fmla="*/ 706150 h 706150"/>
                <a:gd name="connsiteX9" fmla="*/ 155992 w 5903595"/>
                <a:gd name="connsiteY9" fmla="*/ 583639 h 706150"/>
                <a:gd name="connsiteX10" fmla="*/ 142414 w 5903595"/>
                <a:gd name="connsiteY10" fmla="*/ 530749 h 706150"/>
                <a:gd name="connsiteX11" fmla="*/ 142414 w 5903595"/>
                <a:gd name="connsiteY11" fmla="*/ 169832 h 706150"/>
                <a:gd name="connsiteX12" fmla="*/ 38438 w 5903595"/>
                <a:gd name="connsiteY12" fmla="*/ 24588 h 706150"/>
                <a:gd name="connsiteX13" fmla="*/ 0 w 5903595"/>
                <a:gd name="connsiteY13" fmla="*/ 12721 h 706150"/>
                <a:gd name="connsiteX14" fmla="*/ 0 w 5903595"/>
                <a:gd name="connsiteY14" fmla="*/ 1 h 706150"/>
                <a:gd name="connsiteX15" fmla="*/ 3245692 w 5903595"/>
                <a:gd name="connsiteY15" fmla="*/ 1 h 70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03595" h="706150">
                  <a:moveTo>
                    <a:pt x="3245702" y="0"/>
                  </a:moveTo>
                  <a:lnTo>
                    <a:pt x="5686843" y="0"/>
                  </a:lnTo>
                  <a:cubicBezTo>
                    <a:pt x="5806552" y="0"/>
                    <a:pt x="5903595" y="97043"/>
                    <a:pt x="5903595" y="216752"/>
                  </a:cubicBezTo>
                  <a:lnTo>
                    <a:pt x="5903595" y="489397"/>
                  </a:lnTo>
                  <a:cubicBezTo>
                    <a:pt x="5903595" y="609106"/>
                    <a:pt x="5806552" y="706149"/>
                    <a:pt x="5686843" y="706149"/>
                  </a:cubicBezTo>
                  <a:lnTo>
                    <a:pt x="4504266" y="706149"/>
                  </a:lnTo>
                  <a:lnTo>
                    <a:pt x="4504253" y="706150"/>
                  </a:lnTo>
                  <a:lnTo>
                    <a:pt x="567864" y="706150"/>
                  </a:lnTo>
                  <a:lnTo>
                    <a:pt x="391018" y="706150"/>
                  </a:lnTo>
                  <a:cubicBezTo>
                    <a:pt x="285364" y="706150"/>
                    <a:pt x="194714" y="655634"/>
                    <a:pt x="155992" y="583639"/>
                  </a:cubicBezTo>
                  <a:lnTo>
                    <a:pt x="142414" y="530749"/>
                  </a:lnTo>
                  <a:lnTo>
                    <a:pt x="142414" y="169832"/>
                  </a:lnTo>
                  <a:cubicBezTo>
                    <a:pt x="142414" y="108279"/>
                    <a:pt x="100774" y="54374"/>
                    <a:pt x="38438" y="24588"/>
                  </a:cubicBezTo>
                  <a:lnTo>
                    <a:pt x="0" y="12721"/>
                  </a:lnTo>
                  <a:lnTo>
                    <a:pt x="0" y="1"/>
                  </a:lnTo>
                  <a:lnTo>
                    <a:pt x="3245692" y="1"/>
                  </a:lnTo>
                  <a:close/>
                </a:path>
              </a:pathLst>
            </a:custGeom>
            <a:solidFill>
              <a:srgbClr val="FFA143"/>
            </a:solidFill>
            <a:ln w="5397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r" latinLnBrk="0">
                <a:defRPr/>
              </a:pPr>
              <a:endParaRPr lang="en-US" altLang="ko-KR" sz="2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8515" y="992822"/>
            <a:ext cx="8229600" cy="33944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9" y="118308"/>
            <a:ext cx="3641226" cy="51435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67017"/>
            <a:ext cx="1056641" cy="47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7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70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33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36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7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39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22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50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6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01889-77D6-41A6-A16B-00B3018DC26C}" type="datetimeFigureOut">
              <a:rPr lang="zh-TW" altLang="en-US" smtClean="0"/>
              <a:t>2022/2/16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1673-3270-433A-ABDF-77AA9D4E9D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90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양쪽 모서리가 둥근 사각형 12"/>
          <p:cNvSpPr/>
          <p:nvPr/>
        </p:nvSpPr>
        <p:spPr>
          <a:xfrm>
            <a:off x="1634906" y="1032537"/>
            <a:ext cx="459821" cy="897948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96633"/>
          </a:solidFill>
          <a:ln w="539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630917" y="1233188"/>
            <a:ext cx="6172200" cy="2531902"/>
          </a:xfrm>
          <a:prstGeom prst="roundRect">
            <a:avLst>
              <a:gd name="adj" fmla="val 3115"/>
            </a:avLst>
          </a:prstGeom>
          <a:solidFill>
            <a:schemeClr val="bg1"/>
          </a:solidFill>
          <a:ln w="539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" name="자유형 20"/>
          <p:cNvSpPr/>
          <p:nvPr/>
        </p:nvSpPr>
        <p:spPr>
          <a:xfrm>
            <a:off x="1979712" y="898042"/>
            <a:ext cx="5484495" cy="617251"/>
          </a:xfrm>
          <a:custGeom>
            <a:avLst/>
            <a:gdLst>
              <a:gd name="connsiteX0" fmla="*/ 3245702 w 5903595"/>
              <a:gd name="connsiteY0" fmla="*/ 0 h 706150"/>
              <a:gd name="connsiteX1" fmla="*/ 5686843 w 5903595"/>
              <a:gd name="connsiteY1" fmla="*/ 0 h 706150"/>
              <a:gd name="connsiteX2" fmla="*/ 5903595 w 5903595"/>
              <a:gd name="connsiteY2" fmla="*/ 216752 h 706150"/>
              <a:gd name="connsiteX3" fmla="*/ 5903595 w 5903595"/>
              <a:gd name="connsiteY3" fmla="*/ 489397 h 706150"/>
              <a:gd name="connsiteX4" fmla="*/ 5686843 w 5903595"/>
              <a:gd name="connsiteY4" fmla="*/ 706149 h 706150"/>
              <a:gd name="connsiteX5" fmla="*/ 4504266 w 5903595"/>
              <a:gd name="connsiteY5" fmla="*/ 706149 h 706150"/>
              <a:gd name="connsiteX6" fmla="*/ 4504253 w 5903595"/>
              <a:gd name="connsiteY6" fmla="*/ 706150 h 706150"/>
              <a:gd name="connsiteX7" fmla="*/ 567864 w 5903595"/>
              <a:gd name="connsiteY7" fmla="*/ 706150 h 706150"/>
              <a:gd name="connsiteX8" fmla="*/ 391018 w 5903595"/>
              <a:gd name="connsiteY8" fmla="*/ 706150 h 706150"/>
              <a:gd name="connsiteX9" fmla="*/ 155992 w 5903595"/>
              <a:gd name="connsiteY9" fmla="*/ 583639 h 706150"/>
              <a:gd name="connsiteX10" fmla="*/ 142414 w 5903595"/>
              <a:gd name="connsiteY10" fmla="*/ 530749 h 706150"/>
              <a:gd name="connsiteX11" fmla="*/ 142414 w 5903595"/>
              <a:gd name="connsiteY11" fmla="*/ 169832 h 706150"/>
              <a:gd name="connsiteX12" fmla="*/ 38438 w 5903595"/>
              <a:gd name="connsiteY12" fmla="*/ 24588 h 706150"/>
              <a:gd name="connsiteX13" fmla="*/ 0 w 5903595"/>
              <a:gd name="connsiteY13" fmla="*/ 12721 h 706150"/>
              <a:gd name="connsiteX14" fmla="*/ 0 w 5903595"/>
              <a:gd name="connsiteY14" fmla="*/ 1 h 706150"/>
              <a:gd name="connsiteX15" fmla="*/ 3245692 w 5903595"/>
              <a:gd name="connsiteY15" fmla="*/ 1 h 70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03595" h="706150">
                <a:moveTo>
                  <a:pt x="3245702" y="0"/>
                </a:moveTo>
                <a:lnTo>
                  <a:pt x="5686843" y="0"/>
                </a:lnTo>
                <a:cubicBezTo>
                  <a:pt x="5806552" y="0"/>
                  <a:pt x="5903595" y="97043"/>
                  <a:pt x="5903595" y="216752"/>
                </a:cubicBezTo>
                <a:lnTo>
                  <a:pt x="5903595" y="489397"/>
                </a:lnTo>
                <a:cubicBezTo>
                  <a:pt x="5903595" y="609106"/>
                  <a:pt x="5806552" y="706149"/>
                  <a:pt x="5686843" y="706149"/>
                </a:cubicBezTo>
                <a:lnTo>
                  <a:pt x="4504266" y="706149"/>
                </a:lnTo>
                <a:lnTo>
                  <a:pt x="4504253" y="706150"/>
                </a:lnTo>
                <a:lnTo>
                  <a:pt x="567864" y="706150"/>
                </a:lnTo>
                <a:lnTo>
                  <a:pt x="391018" y="706150"/>
                </a:lnTo>
                <a:cubicBezTo>
                  <a:pt x="285364" y="706150"/>
                  <a:pt x="194714" y="655634"/>
                  <a:pt x="155992" y="583639"/>
                </a:cubicBezTo>
                <a:lnTo>
                  <a:pt x="142414" y="530749"/>
                </a:lnTo>
                <a:lnTo>
                  <a:pt x="142414" y="169832"/>
                </a:lnTo>
                <a:cubicBezTo>
                  <a:pt x="142414" y="108279"/>
                  <a:pt x="100774" y="54374"/>
                  <a:pt x="38438" y="24588"/>
                </a:cubicBezTo>
                <a:lnTo>
                  <a:pt x="0" y="12721"/>
                </a:lnTo>
                <a:lnTo>
                  <a:pt x="0" y="1"/>
                </a:lnTo>
                <a:lnTo>
                  <a:pt x="3245692" y="1"/>
                </a:lnTo>
                <a:close/>
              </a:path>
            </a:pathLst>
          </a:custGeom>
          <a:solidFill>
            <a:srgbClr val="FFA143"/>
          </a:solidFill>
          <a:ln w="539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 latinLnBrk="0">
              <a:defRPr/>
            </a:pPr>
            <a:r>
              <a:rPr lang="zh-TW" altLang="en-US" sz="28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台北市大同國民小學</a:t>
            </a:r>
            <a:endParaRPr lang="en-US" altLang="ko-KR" sz="28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30917" y="1887797"/>
            <a:ext cx="3764831" cy="1102519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</a:rPr>
              <a:t>二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</a:rPr>
              <a:t>年三班學校日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</a:rPr>
              <a:t>線上班親會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031" y="62762"/>
            <a:ext cx="1882826" cy="1418749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2758995" y="309769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996633"/>
                </a:solidFill>
              </a:rPr>
              <a:t>2022.02.18</a:t>
            </a:r>
            <a:endParaRPr lang="zh-TW" altLang="en-US" dirty="0">
              <a:solidFill>
                <a:srgbClr val="996633"/>
              </a:solidFill>
            </a:endParaRPr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30049"/>
            <a:ext cx="2304256" cy="207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重要行事曆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36" y="2643758"/>
            <a:ext cx="2580392" cy="2376264"/>
          </a:xfrm>
          <a:prstGeom prst="rect">
            <a:avLst/>
          </a:prstGeom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780260"/>
            <a:ext cx="8229600" cy="402373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社團上課開始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(2/21-6/17)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兒童節園遊會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(3/26)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園遊會補假一天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(4/1)</a:t>
            </a: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兒童節放假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(4/4)</a:t>
            </a: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清明節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放假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(4/5</a:t>
            </a:r>
            <a:r>
              <a:rPr lang="en-US" altLang="zh-TW" sz="2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)</a:t>
            </a:r>
            <a:endParaRPr lang="en-US" altLang="zh-CN" sz="24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Arial"/>
              <a:sym typeface="Arial"/>
            </a:endParaRP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期中定期評量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(4/21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、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4/22)</a:t>
            </a: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母親節慶祝活動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(5/6)</a:t>
            </a: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端午節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放假一天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(6/3)</a:t>
            </a:r>
            <a:endParaRPr lang="en-US" altLang="zh-TW" sz="24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Arial"/>
              <a:sym typeface="Arial"/>
            </a:endParaRP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期末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定期評量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(6/22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、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6/23)</a:t>
            </a:r>
          </a:p>
          <a:p>
            <a:pPr marL="0" lvl="0" indent="0"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★</a:t>
            </a:r>
            <a:r>
              <a:rPr lang="zh-TW" altLang="en-US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休業式</a:t>
            </a:r>
            <a:r>
              <a:rPr lang="en-US" altLang="zh-TW" sz="2400" kern="0" dirty="0">
                <a:latin typeface="標楷體" panose="03000509000000000000" pitchFamily="65" charset="-120"/>
                <a:ea typeface="標楷體" panose="03000509000000000000" pitchFamily="65" charset="-120"/>
                <a:cs typeface="Arial"/>
                <a:sym typeface="Arial"/>
              </a:rPr>
              <a:t>(6/30)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50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115616" y="18995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家長協力事項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親子互動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1115616" y="1164164"/>
            <a:ext cx="1584176" cy="1541923"/>
            <a:chOff x="1115616" y="1164164"/>
            <a:chExt cx="1584176" cy="1541923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270" y="1164164"/>
              <a:ext cx="1033293" cy="1403343"/>
            </a:xfrm>
            <a:prstGeom prst="rect">
              <a:avLst/>
            </a:prstGeom>
          </p:spPr>
        </p:pic>
        <p:cxnSp>
          <p:nvCxnSpPr>
            <p:cNvPr id="11" name="直線接點 10"/>
            <p:cNvCxnSpPr/>
            <p:nvPr/>
          </p:nvCxnSpPr>
          <p:spPr>
            <a:xfrm>
              <a:off x="1115616" y="2706087"/>
              <a:ext cx="1584176" cy="0"/>
            </a:xfrm>
            <a:prstGeom prst="line">
              <a:avLst/>
            </a:prstGeom>
            <a:ln w="444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群組 13"/>
          <p:cNvGrpSpPr/>
          <p:nvPr/>
        </p:nvGrpSpPr>
        <p:grpSpPr>
          <a:xfrm>
            <a:off x="3668190" y="1152912"/>
            <a:ext cx="1584176" cy="1567270"/>
            <a:chOff x="3466829" y="1138817"/>
            <a:chExt cx="1584176" cy="156727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1138817"/>
              <a:ext cx="1046691" cy="1454038"/>
            </a:xfrm>
            <a:prstGeom prst="rect">
              <a:avLst/>
            </a:prstGeom>
          </p:spPr>
        </p:pic>
        <p:cxnSp>
          <p:nvCxnSpPr>
            <p:cNvPr id="12" name="直線接點 11"/>
            <p:cNvCxnSpPr/>
            <p:nvPr/>
          </p:nvCxnSpPr>
          <p:spPr>
            <a:xfrm>
              <a:off x="3466829" y="2706087"/>
              <a:ext cx="1584176" cy="0"/>
            </a:xfrm>
            <a:prstGeom prst="line">
              <a:avLst/>
            </a:prstGeom>
            <a:ln w="444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群組 14"/>
          <p:cNvGrpSpPr/>
          <p:nvPr/>
        </p:nvGrpSpPr>
        <p:grpSpPr>
          <a:xfrm>
            <a:off x="6055570" y="1136408"/>
            <a:ext cx="1756790" cy="1569679"/>
            <a:chOff x="6055570" y="1136408"/>
            <a:chExt cx="1756790" cy="1569679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5570" y="1136408"/>
              <a:ext cx="1584176" cy="1458856"/>
            </a:xfrm>
            <a:prstGeom prst="rect">
              <a:avLst/>
            </a:prstGeom>
          </p:spPr>
        </p:pic>
        <p:cxnSp>
          <p:nvCxnSpPr>
            <p:cNvPr id="13" name="直線接點 12"/>
            <p:cNvCxnSpPr/>
            <p:nvPr/>
          </p:nvCxnSpPr>
          <p:spPr>
            <a:xfrm>
              <a:off x="6228184" y="2706087"/>
              <a:ext cx="1584176" cy="0"/>
            </a:xfrm>
            <a:prstGeom prst="line">
              <a:avLst/>
            </a:prstGeom>
            <a:ln w="444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文字方塊 16"/>
          <p:cNvSpPr txBox="1"/>
          <p:nvPr/>
        </p:nvSpPr>
        <p:spPr>
          <a:xfrm>
            <a:off x="1353706" y="277848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466274" y="277848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回家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873986" y="277848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上學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899592" y="3225990"/>
            <a:ext cx="2319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早餐請</a:t>
            </a: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務必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在家食用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生病請假請告知老師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262802" y="3206114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家事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閱讀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整理書包</a:t>
            </a:r>
            <a:endPara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623676" y="3206113"/>
            <a:ext cx="22349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進入校園請戴口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罩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備用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2-3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個替換口罩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請準時到</a:t>
            </a: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endPara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帶齊學用品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1943708" y="950864"/>
            <a:ext cx="1584176" cy="1541923"/>
            <a:chOff x="1115616" y="1164164"/>
            <a:chExt cx="1584176" cy="1541923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270" y="1164164"/>
              <a:ext cx="1033293" cy="1403343"/>
            </a:xfrm>
            <a:prstGeom prst="rect">
              <a:avLst/>
            </a:prstGeom>
          </p:spPr>
        </p:pic>
        <p:cxnSp>
          <p:nvCxnSpPr>
            <p:cNvPr id="7" name="直線接點 6"/>
            <p:cNvCxnSpPr/>
            <p:nvPr/>
          </p:nvCxnSpPr>
          <p:spPr>
            <a:xfrm>
              <a:off x="1115616" y="2706087"/>
              <a:ext cx="1584176" cy="0"/>
            </a:xfrm>
            <a:prstGeom prst="line">
              <a:avLst/>
            </a:prstGeom>
            <a:ln w="444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群組 7"/>
          <p:cNvGrpSpPr/>
          <p:nvPr/>
        </p:nvGrpSpPr>
        <p:grpSpPr>
          <a:xfrm>
            <a:off x="5785638" y="925517"/>
            <a:ext cx="1584176" cy="1567270"/>
            <a:chOff x="3466829" y="1138817"/>
            <a:chExt cx="1584176" cy="156727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1138817"/>
              <a:ext cx="1046691" cy="1454038"/>
            </a:xfrm>
            <a:prstGeom prst="rect">
              <a:avLst/>
            </a:prstGeom>
          </p:spPr>
        </p:pic>
        <p:cxnSp>
          <p:nvCxnSpPr>
            <p:cNvPr id="10" name="直線接點 9"/>
            <p:cNvCxnSpPr/>
            <p:nvPr/>
          </p:nvCxnSpPr>
          <p:spPr>
            <a:xfrm>
              <a:off x="3466829" y="2706087"/>
              <a:ext cx="1584176" cy="0"/>
            </a:xfrm>
            <a:prstGeom prst="line">
              <a:avLst/>
            </a:prstGeom>
            <a:ln w="44450">
              <a:solidFill>
                <a:srgbClr val="9966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字方塊 13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家長協力事項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親師共好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內容版面配置區 14"/>
          <p:cNvSpPr txBox="1">
            <a:spLocks noGrp="1"/>
          </p:cNvSpPr>
          <p:nvPr>
            <p:ph idx="1"/>
          </p:nvPr>
        </p:nvSpPr>
        <p:spPr>
          <a:xfrm>
            <a:off x="1397363" y="2941787"/>
            <a:ext cx="3088056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請家長每日檢查是否完成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/>
              <a:t>      並簽</a:t>
            </a:r>
            <a:r>
              <a:rPr lang="zh-TW" altLang="en-US" sz="1600" dirty="0"/>
              <a:t>名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請假可在聯絡簿上事先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告知或以簡訊聯絡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dirty="0" smtClean="0"/>
              <a:t>超過三天需填寫請假單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185362" y="257245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簿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908312" y="25724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表單調查表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內容版面配置區 14"/>
          <p:cNvSpPr txBox="1">
            <a:spLocks/>
          </p:cNvSpPr>
          <p:nvPr/>
        </p:nvSpPr>
        <p:spPr>
          <a:xfrm>
            <a:off x="5508104" y="3021454"/>
            <a:ext cx="2365299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600" b="1" dirty="0" smtClean="0">
                <a:solidFill>
                  <a:schemeClr val="tx2"/>
                </a:solidFill>
              </a:rPr>
              <a:t>白色</a:t>
            </a:r>
            <a:r>
              <a:rPr lang="en-US" altLang="zh-TW" sz="1600" dirty="0" smtClean="0"/>
              <a:t>L</a:t>
            </a:r>
            <a:r>
              <a:rPr lang="zh-TW" altLang="en-US" sz="1600" dirty="0" smtClean="0"/>
              <a:t>夾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是聯絡簿的一部分</a:t>
            </a:r>
            <a:endParaRPr lang="en-US" altLang="zh-TW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推選班級家長代表（２位）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endParaRPr lang="en-US" altLang="zh-TW" b="1" dirty="0" smtClean="0">
              <a:solidFill>
                <a:srgbClr val="0070C0"/>
              </a:solidFill>
            </a:endParaRPr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班</a:t>
            </a:r>
            <a:r>
              <a:rPr lang="zh-TW" altLang="en-US" b="1" dirty="0" smtClean="0">
                <a:solidFill>
                  <a:srgbClr val="0070C0"/>
                </a:solidFill>
              </a:rPr>
              <a:t>費預算討論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2000" b="1" dirty="0">
                <a:solidFill>
                  <a:srgbClr val="0070C0"/>
                </a:solidFill>
              </a:rPr>
              <a:t>　</a:t>
            </a:r>
            <a:r>
              <a:rPr lang="zh-TW" altLang="en-US" sz="2000" b="1" dirty="0" smtClean="0">
                <a:solidFill>
                  <a:srgbClr val="0070C0"/>
                </a:solidFill>
              </a:rPr>
              <a:t>         　</a:t>
            </a:r>
            <a:endParaRPr lang="en-US" altLang="zh-TW" sz="2000" dirty="0" smtClean="0"/>
          </a:p>
          <a:p>
            <a:r>
              <a:rPr lang="zh-TW" altLang="en-US" b="1" dirty="0" smtClean="0">
                <a:solidFill>
                  <a:srgbClr val="0070C0"/>
                </a:solidFill>
              </a:rPr>
              <a:t>其它班務或校務建議</a:t>
            </a:r>
            <a:endParaRPr lang="en-US" altLang="zh-TW" dirty="0" smtClean="0"/>
          </a:p>
          <a:p>
            <a:endParaRPr lang="en-US" altLang="zh-TW" sz="2400" dirty="0" smtClean="0"/>
          </a:p>
          <a:p>
            <a:endParaRPr lang="en-US" altLang="zh-TW" sz="2800" dirty="0" smtClean="0"/>
          </a:p>
          <a:p>
            <a:endParaRPr lang="en-US" altLang="zh-TW" sz="2400" dirty="0" smtClean="0"/>
          </a:p>
        </p:txBody>
      </p:sp>
      <p:sp>
        <p:nvSpPr>
          <p:cNvPr id="5" name="矩形 4"/>
          <p:cNvSpPr/>
          <p:nvPr/>
        </p:nvSpPr>
        <p:spPr>
          <a:xfrm>
            <a:off x="1187624" y="171431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班級事務討論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1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1331640" y="1131590"/>
            <a:ext cx="3310136" cy="2558107"/>
          </a:xfrm>
          <a:solidFill>
            <a:schemeClr val="bg1"/>
          </a:solidFill>
          <a:ln w="38100" cap="rnd">
            <a:solidFill>
              <a:srgbClr val="996633"/>
            </a:solidFill>
          </a:ln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996633"/>
                </a:solidFill>
              </a:rPr>
              <a:t>簡報結束</a:t>
            </a:r>
            <a:r>
              <a:rPr lang="en-US" altLang="zh-TW" b="1" dirty="0" smtClean="0">
                <a:solidFill>
                  <a:srgbClr val="996633"/>
                </a:solidFill>
              </a:rPr>
              <a:t/>
            </a:r>
            <a:br>
              <a:rPr lang="en-US" altLang="zh-TW" b="1" dirty="0" smtClean="0">
                <a:solidFill>
                  <a:srgbClr val="996633"/>
                </a:solidFill>
              </a:rPr>
            </a:br>
            <a:r>
              <a:rPr lang="en-US" altLang="zh-TW" b="1" dirty="0" smtClean="0">
                <a:solidFill>
                  <a:srgbClr val="996633"/>
                </a:solidFill>
              </a:rPr>
              <a:t>Q&amp;A</a:t>
            </a:r>
            <a:r>
              <a:rPr lang="zh-TW" altLang="en-US" b="1" dirty="0" smtClean="0">
                <a:solidFill>
                  <a:srgbClr val="996633"/>
                </a:solidFill>
              </a:rPr>
              <a:t>時間</a:t>
            </a:r>
            <a:endParaRPr lang="zh-TW" altLang="en-US" b="1" dirty="0">
              <a:solidFill>
                <a:srgbClr val="996633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32" y="1203598"/>
            <a:ext cx="3168352" cy="337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3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班級經營理念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915566"/>
            <a:ext cx="2309325" cy="3363838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zh-TW" dirty="0" smtClean="0"/>
          </a:p>
          <a:p>
            <a:r>
              <a:rPr lang="zh-TW" altLang="en-US" dirty="0" smtClean="0">
                <a:solidFill>
                  <a:schemeClr val="tx2"/>
                </a:solidFill>
              </a:rPr>
              <a:t>教育無他，唯愛與榜樣而已。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sz="2000" dirty="0" smtClean="0"/>
              <a:t>　</a:t>
            </a:r>
            <a:r>
              <a:rPr lang="zh-TW" altLang="en-US" sz="2000" dirty="0"/>
              <a:t>　</a:t>
            </a:r>
            <a:r>
              <a:rPr lang="zh-TW" altLang="en-US" sz="2000" dirty="0" smtClean="0"/>
              <a:t>　　　　　　　　　　　　　　福祿貝爾</a:t>
            </a:r>
            <a:endParaRPr lang="en-US" altLang="zh-TW" sz="2000" dirty="0" smtClean="0"/>
          </a:p>
          <a:p>
            <a:r>
              <a:rPr lang="zh-TW" altLang="en-US" dirty="0" smtClean="0">
                <a:solidFill>
                  <a:schemeClr val="tx2"/>
                </a:solidFill>
              </a:rPr>
              <a:t>要怎麼收穫，先那麼栽。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TW" altLang="en-US" sz="2000" dirty="0" smtClean="0"/>
              <a:t>　　　　　　　　　　　　　　　　胡適</a:t>
            </a:r>
            <a:endParaRPr lang="en-US" altLang="zh-TW" sz="2000" dirty="0" smtClean="0"/>
          </a:p>
          <a:p>
            <a:r>
              <a:rPr lang="zh-TW" altLang="en-US" dirty="0">
                <a:solidFill>
                  <a:schemeClr val="tx2"/>
                </a:solidFill>
              </a:rPr>
              <a:t>有些事情想著想著就錯過了</a:t>
            </a:r>
            <a:r>
              <a:rPr lang="zh-TW" altLang="en-US" dirty="0" smtClean="0">
                <a:solidFill>
                  <a:schemeClr val="tx2"/>
                </a:solidFill>
              </a:rPr>
              <a:t>，</a:t>
            </a:r>
            <a:endParaRPr lang="en-US" altLang="zh-TW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2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   </a:t>
            </a:r>
            <a:r>
              <a:rPr lang="zh-TW" altLang="en-US" dirty="0" smtClean="0">
                <a:solidFill>
                  <a:schemeClr val="tx2"/>
                </a:solidFill>
              </a:rPr>
              <a:t>做</a:t>
            </a:r>
            <a:r>
              <a:rPr lang="zh-TW" altLang="en-US" dirty="0">
                <a:solidFill>
                  <a:schemeClr val="tx2"/>
                </a:solidFill>
              </a:rPr>
              <a:t>著做著就成功了 </a:t>
            </a:r>
            <a:r>
              <a:rPr lang="zh-TW" altLang="en-US" dirty="0" smtClean="0">
                <a:solidFill>
                  <a:schemeClr val="tx2"/>
                </a:solidFill>
              </a:rPr>
              <a:t>。</a:t>
            </a:r>
            <a:r>
              <a:rPr lang="zh-TW" altLang="en-US" sz="2100" dirty="0" smtClean="0"/>
              <a:t>安慶</a:t>
            </a:r>
            <a:r>
              <a:rPr lang="zh-TW" altLang="en-US" sz="2100" dirty="0"/>
              <a:t>輝</a:t>
            </a:r>
          </a:p>
        </p:txBody>
      </p:sp>
    </p:spTree>
    <p:extLst>
      <p:ext uri="{BB962C8B-B14F-4D97-AF65-F5344CB8AC3E}">
        <p14:creationId xmlns:p14="http://schemas.microsoft.com/office/powerpoint/2010/main" val="38908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藍偉瑩老師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「素養就是養成一種</a:t>
            </a:r>
            <a:r>
              <a:rPr lang="zh-TW" altLang="en-US" dirty="0" smtClean="0">
                <a:solidFill>
                  <a:srgbClr val="FF0000"/>
                </a:solidFill>
              </a:rPr>
              <a:t>良好的</a:t>
            </a:r>
            <a:r>
              <a:rPr lang="zh-TW" altLang="en-US" dirty="0" smtClean="0"/>
              <a:t>習慣」</a:t>
            </a:r>
            <a:endParaRPr lang="en-US" altLang="zh-TW" dirty="0" smtClean="0"/>
          </a:p>
          <a:p>
            <a:r>
              <a:rPr lang="en-US" altLang="zh-TW" sz="1500" dirty="0" smtClean="0"/>
              <a:t>(</a:t>
            </a:r>
            <a:r>
              <a:rPr lang="zh-TW" altLang="en-US" sz="1500" dirty="0" smtClean="0"/>
              <a:t>瑩光教育協會理事長</a:t>
            </a:r>
            <a:r>
              <a:rPr lang="en-US" altLang="zh-TW" sz="1500" dirty="0" smtClean="0"/>
              <a:t>)</a:t>
            </a:r>
          </a:p>
          <a:p>
            <a:r>
              <a:rPr lang="zh-TW" altLang="en-US" dirty="0" smtClean="0"/>
              <a:t>重複</a:t>
            </a:r>
            <a:r>
              <a:rPr lang="zh-TW" altLang="en-US" dirty="0"/>
              <a:t>的行為的確會讓「習慣」養成，也就是會形成一種「</a:t>
            </a:r>
            <a:r>
              <a:rPr lang="zh-TW" altLang="en-US" dirty="0">
                <a:solidFill>
                  <a:srgbClr val="FF0000"/>
                </a:solidFill>
              </a:rPr>
              <a:t>自動性</a:t>
            </a:r>
            <a:r>
              <a:rPr lang="zh-TW" altLang="en-US" dirty="0"/>
              <a:t>」的狀態，一開始可能需要理性控制自己去做這件事，但慢慢會越來越認為那是一種「本來就應該做的」，不做反而覺得很奇怪。養成習慣的時間，如果根據習慣的難易度來平均，會是落在</a:t>
            </a:r>
            <a:r>
              <a:rPr lang="en-US" altLang="zh-TW" dirty="0">
                <a:solidFill>
                  <a:srgbClr val="FF0000"/>
                </a:solidFill>
              </a:rPr>
              <a:t>66</a:t>
            </a:r>
            <a:r>
              <a:rPr lang="zh-TW" altLang="en-US" dirty="0"/>
              <a:t>天左右。</a:t>
            </a:r>
          </a:p>
          <a:p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素養導向教學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406" y="3725040"/>
            <a:ext cx="1759296" cy="14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2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國語科課程架構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586" y="2767236"/>
            <a:ext cx="2580392" cy="2376264"/>
          </a:xfrm>
          <a:prstGeom prst="rect">
            <a:avLst/>
          </a:prstGeom>
        </p:spPr>
      </p:pic>
      <p:pic>
        <p:nvPicPr>
          <p:cNvPr id="32" name="內容版面配置區 3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0738"/>
            <a:ext cx="5400600" cy="38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</a:rPr>
              <a:t>數</a:t>
            </a:r>
            <a:r>
              <a:rPr lang="zh-TW" altLang="en-US" sz="3200" b="1" dirty="0" smtClean="0">
                <a:solidFill>
                  <a:schemeClr val="bg1"/>
                </a:solidFill>
              </a:rPr>
              <a:t>學科課程架構</a:t>
            </a:r>
            <a:endParaRPr lang="en-US" altLang="zh-TW" sz="3200" b="1" dirty="0">
              <a:solidFill>
                <a:schemeClr val="bg1"/>
              </a:solidFill>
            </a:endParaRPr>
          </a:p>
          <a:p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767236"/>
            <a:ext cx="2580392" cy="2376264"/>
          </a:xfrm>
          <a:prstGeom prst="rect">
            <a:avLst/>
          </a:prstGeom>
        </p:spPr>
      </p:pic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39" y="758349"/>
            <a:ext cx="5491301" cy="401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24074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補充教材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36" y="2643758"/>
            <a:ext cx="2580392" cy="2376264"/>
          </a:xfrm>
          <a:prstGeom prst="rect">
            <a:avLst/>
          </a:prstGeom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8515" y="987574"/>
            <a:ext cx="8229600" cy="367240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zh-TW" altLang="en-US" sz="2400" dirty="0" smtClean="0"/>
              <a:t>＊</a:t>
            </a:r>
            <a:r>
              <a:rPr lang="zh-TW" altLang="en-US" sz="2400" dirty="0"/>
              <a:t>圖文式</a:t>
            </a:r>
            <a:r>
              <a:rPr lang="zh-TW" altLang="en-US" sz="2400" dirty="0" smtClean="0"/>
              <a:t>寫作           ＊</a:t>
            </a:r>
            <a:r>
              <a:rPr lang="zh-TW" altLang="en-US" sz="2400" dirty="0" smtClean="0">
                <a:solidFill>
                  <a:srgbClr val="FF0000"/>
                </a:solidFill>
              </a:rPr>
              <a:t>小日記 </a:t>
            </a:r>
            <a:r>
              <a:rPr lang="zh-TW" altLang="en-US" sz="2400" dirty="0">
                <a:solidFill>
                  <a:srgbClr val="FF0000"/>
                </a:solidFill>
              </a:rPr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造詞、造句練習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zh-TW" altLang="en-US" sz="2400" dirty="0" smtClean="0"/>
              <a:t>＊</a:t>
            </a:r>
            <a:r>
              <a:rPr lang="zh-TW" altLang="en-US" sz="2400" dirty="0"/>
              <a:t>閱讀智慧王 </a:t>
            </a:r>
            <a:r>
              <a:rPr lang="zh-TW" altLang="en-US" sz="2400" dirty="0" smtClean="0"/>
              <a:t>          </a:t>
            </a:r>
            <a:r>
              <a:rPr lang="zh-TW" altLang="en-US" sz="2400" dirty="0"/>
              <a:t>＊配合課程之學習單（不定期）                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sz="2400" dirty="0" smtClean="0"/>
              <a:t>＊閱讀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悅讀</a:t>
            </a:r>
            <a:endParaRPr lang="zh-TW" altLang="en-US" sz="2400" dirty="0"/>
          </a:p>
          <a:p>
            <a:pPr>
              <a:lnSpc>
                <a:spcPct val="90000"/>
              </a:lnSpc>
              <a:buNone/>
            </a:pPr>
            <a:r>
              <a:rPr lang="zh-TW" altLang="en-US" sz="2400" dirty="0" smtClean="0">
                <a:solidFill>
                  <a:srgbClr val="000000"/>
                </a:solidFill>
              </a:rPr>
              <a:t>＊</a:t>
            </a:r>
            <a:r>
              <a:rPr lang="zh-TW" altLang="en-US" sz="2400" dirty="0">
                <a:solidFill>
                  <a:srgbClr val="000000"/>
                </a:solidFill>
              </a:rPr>
              <a:t>成語小達人</a:t>
            </a:r>
            <a:endParaRPr lang="zh-TW" altLang="en-US" sz="2400" dirty="0"/>
          </a:p>
          <a:p>
            <a:pPr>
              <a:lnSpc>
                <a:spcPct val="90000"/>
              </a:lnSpc>
              <a:buNone/>
            </a:pPr>
            <a:r>
              <a:rPr lang="zh-TW" altLang="en-US" sz="2400" dirty="0" smtClean="0"/>
              <a:t>＊</a:t>
            </a:r>
            <a:r>
              <a:rPr lang="zh-TW" altLang="en-US" sz="2400" dirty="0"/>
              <a:t>國語重點複習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sz="2400" dirty="0"/>
              <a:t>＊國語</a:t>
            </a:r>
            <a:r>
              <a:rPr lang="zh-TW" altLang="en-US" sz="2400" dirty="0" smtClean="0"/>
              <a:t>練習簿</a:t>
            </a:r>
            <a:endParaRPr lang="en-US" altLang="zh-TW" sz="2400" dirty="0"/>
          </a:p>
          <a:p>
            <a:pPr>
              <a:lnSpc>
                <a:spcPct val="90000"/>
              </a:lnSpc>
              <a:buClr>
                <a:srgbClr val="CC9900"/>
              </a:buClr>
              <a:buNone/>
            </a:pPr>
            <a:r>
              <a:rPr lang="zh-TW" altLang="en-US" sz="2400" dirty="0">
                <a:solidFill>
                  <a:srgbClr val="000000"/>
                </a:solidFill>
              </a:rPr>
              <a:t>＊數學重點複習</a:t>
            </a:r>
          </a:p>
          <a:p>
            <a:pPr>
              <a:lnSpc>
                <a:spcPct val="90000"/>
              </a:lnSpc>
              <a:buNone/>
            </a:pPr>
            <a:r>
              <a:rPr lang="zh-TW" altLang="en-US" sz="2400" dirty="0"/>
              <a:t>＊數學練習簿</a:t>
            </a:r>
          </a:p>
          <a:p>
            <a:pPr marL="0" indent="0"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581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成績分配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460" y="3507854"/>
            <a:ext cx="1642068" cy="1512168"/>
          </a:xfrm>
          <a:prstGeom prst="rect">
            <a:avLst/>
          </a:prstGeom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2000" dirty="0" smtClean="0"/>
          </a:p>
        </p:txBody>
      </p:sp>
      <p:sp>
        <p:nvSpPr>
          <p:cNvPr id="7" name="Google Shape;2889;p48"/>
          <p:cNvSpPr/>
          <p:nvPr/>
        </p:nvSpPr>
        <p:spPr>
          <a:xfrm>
            <a:off x="3352800" y="1858425"/>
            <a:ext cx="2121000" cy="2121000"/>
          </a:xfrm>
          <a:prstGeom prst="pie">
            <a:avLst>
              <a:gd name="adj1" fmla="val 11821025"/>
              <a:gd name="adj2" fmla="val 17559608"/>
            </a:avLst>
          </a:prstGeom>
          <a:solidFill>
            <a:srgbClr val="EF444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05C956BB-1C35-420C-B754-24E15B6BC3AF}"/>
              </a:ext>
            </a:extLst>
          </p:cNvPr>
          <p:cNvGrpSpPr/>
          <p:nvPr/>
        </p:nvGrpSpPr>
        <p:grpSpPr>
          <a:xfrm>
            <a:off x="3028323" y="1524000"/>
            <a:ext cx="2769959" cy="2769959"/>
            <a:chOff x="3028323" y="1524000"/>
            <a:chExt cx="2769959" cy="2769959"/>
          </a:xfrm>
        </p:grpSpPr>
        <p:sp>
          <p:nvSpPr>
            <p:cNvPr id="9" name="Google Shape;2888;p48"/>
            <p:cNvSpPr/>
            <p:nvPr/>
          </p:nvSpPr>
          <p:spPr>
            <a:xfrm>
              <a:off x="3028323" y="1524000"/>
              <a:ext cx="2769959" cy="2769959"/>
            </a:xfrm>
            <a:custGeom>
              <a:avLst/>
              <a:gdLst/>
              <a:ahLst/>
              <a:cxnLst/>
              <a:rect l="l" t="t" r="r" b="b"/>
              <a:pathLst>
                <a:path w="127457" h="127457" extrusionOk="0">
                  <a:moveTo>
                    <a:pt x="63734" y="1381"/>
                  </a:moveTo>
                  <a:cubicBezTo>
                    <a:pt x="98108" y="1381"/>
                    <a:pt x="126075" y="29349"/>
                    <a:pt x="126063" y="63710"/>
                  </a:cubicBezTo>
                  <a:cubicBezTo>
                    <a:pt x="126063" y="98072"/>
                    <a:pt x="98108" y="126039"/>
                    <a:pt x="63734" y="126039"/>
                  </a:cubicBezTo>
                  <a:cubicBezTo>
                    <a:pt x="29349" y="126039"/>
                    <a:pt x="1393" y="98095"/>
                    <a:pt x="1393" y="63710"/>
                  </a:cubicBezTo>
                  <a:cubicBezTo>
                    <a:pt x="1393" y="29349"/>
                    <a:pt x="29349" y="1381"/>
                    <a:pt x="63734" y="1381"/>
                  </a:cubicBezTo>
                  <a:close/>
                  <a:moveTo>
                    <a:pt x="63734" y="0"/>
                  </a:moveTo>
                  <a:cubicBezTo>
                    <a:pt x="28599" y="0"/>
                    <a:pt x="0" y="28587"/>
                    <a:pt x="0" y="63722"/>
                  </a:cubicBezTo>
                  <a:cubicBezTo>
                    <a:pt x="0" y="98869"/>
                    <a:pt x="28587" y="127456"/>
                    <a:pt x="63734" y="127456"/>
                  </a:cubicBezTo>
                  <a:cubicBezTo>
                    <a:pt x="98870" y="127456"/>
                    <a:pt x="127456" y="98869"/>
                    <a:pt x="127456" y="63722"/>
                  </a:cubicBezTo>
                  <a:cubicBezTo>
                    <a:pt x="127456" y="28587"/>
                    <a:pt x="98870" y="0"/>
                    <a:pt x="637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2890;p48"/>
            <p:cNvSpPr/>
            <p:nvPr/>
          </p:nvSpPr>
          <p:spPr>
            <a:xfrm>
              <a:off x="3352800" y="1858425"/>
              <a:ext cx="2121000" cy="2121000"/>
            </a:xfrm>
            <a:prstGeom prst="pie">
              <a:avLst>
                <a:gd name="adj1" fmla="val 15747428"/>
                <a:gd name="adj2" fmla="val 3336868"/>
              </a:avLst>
            </a:prstGeom>
            <a:solidFill>
              <a:srgbClr val="FDB9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r>
                <a:rPr kumimoji="0" lang="en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 </a:t>
              </a: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" name="Google Shape;2891;p48"/>
          <p:cNvSpPr/>
          <p:nvPr/>
        </p:nvSpPr>
        <p:spPr>
          <a:xfrm>
            <a:off x="3352800" y="1856201"/>
            <a:ext cx="2121000" cy="2121000"/>
          </a:xfrm>
          <a:prstGeom prst="pie">
            <a:avLst>
              <a:gd name="adj1" fmla="val 3325495"/>
              <a:gd name="adj2" fmla="val 11838001"/>
            </a:avLst>
          </a:prstGeom>
          <a:solidFill>
            <a:srgbClr val="0060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Google Shape;2892;p48"/>
          <p:cNvSpPr txBox="1"/>
          <p:nvPr/>
        </p:nvSpPr>
        <p:spPr>
          <a:xfrm>
            <a:off x="5641394" y="1795720"/>
            <a:ext cx="19431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zh-TW" altLang="en-US" sz="2800" kern="0" dirty="0">
                <a:solidFill>
                  <a:srgbClr val="FDB91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tamaran Thin"/>
                <a:sym typeface="Catamaran Thin"/>
              </a:rPr>
              <a:t>作業成績</a:t>
            </a:r>
            <a:endParaRPr sz="2800" kern="0" dirty="0">
              <a:solidFill>
                <a:srgbClr val="FDB91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tamaran Thin"/>
              <a:sym typeface="Catamaran Thin"/>
            </a:endParaRPr>
          </a:p>
        </p:txBody>
      </p:sp>
      <p:sp>
        <p:nvSpPr>
          <p:cNvPr id="14" name="Google Shape;2894;p48"/>
          <p:cNvSpPr txBox="1"/>
          <p:nvPr/>
        </p:nvSpPr>
        <p:spPr>
          <a:xfrm>
            <a:off x="713487" y="2090552"/>
            <a:ext cx="2356081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zh-TW" altLang="en-US" sz="2800" kern="0" dirty="0">
                <a:solidFill>
                  <a:srgbClr val="DC303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tamaran Thin"/>
                <a:sym typeface="Catamaran Thin"/>
              </a:rPr>
              <a:t>平時測驗成績</a:t>
            </a:r>
            <a:endParaRPr sz="2800" kern="0" dirty="0">
              <a:solidFill>
                <a:srgbClr val="DC303C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tamaran Thin"/>
              <a:sym typeface="Catamaran Thin"/>
            </a:endParaRPr>
          </a:p>
        </p:txBody>
      </p:sp>
      <p:sp>
        <p:nvSpPr>
          <p:cNvPr id="15" name="Google Shape;2896;p48"/>
          <p:cNvSpPr txBox="1"/>
          <p:nvPr/>
        </p:nvSpPr>
        <p:spPr>
          <a:xfrm>
            <a:off x="4994053" y="4016268"/>
            <a:ext cx="2669781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zh-TW" altLang="en-US" sz="2800" kern="0" dirty="0">
                <a:solidFill>
                  <a:srgbClr val="0060C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tamaran Thin"/>
                <a:sym typeface="Catamaran Thin"/>
              </a:rPr>
              <a:t>定期評量成績</a:t>
            </a:r>
            <a:endParaRPr sz="2800" kern="0" dirty="0">
              <a:solidFill>
                <a:srgbClr val="0060C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tamaran Thin"/>
              <a:sym typeface="Catamaran Thin"/>
            </a:endParaRPr>
          </a:p>
        </p:txBody>
      </p:sp>
      <p:sp>
        <p:nvSpPr>
          <p:cNvPr id="16" name="Google Shape;2898;p48"/>
          <p:cNvSpPr txBox="1"/>
          <p:nvPr/>
        </p:nvSpPr>
        <p:spPr>
          <a:xfrm>
            <a:off x="913006" y="1478938"/>
            <a:ext cx="983400" cy="4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91425" rIns="0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altLang="zh-TW" sz="3000" kern="0" dirty="0">
                <a:solidFill>
                  <a:srgbClr val="DC303C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2</a:t>
            </a:r>
            <a:r>
              <a:rPr lang="en-US" altLang="zh-TW" sz="3000" kern="0" dirty="0" smtClean="0">
                <a:solidFill>
                  <a:srgbClr val="DC303C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</a:t>
            </a:r>
            <a:r>
              <a:rPr lang="en" sz="3000" kern="0" dirty="0" smtClean="0">
                <a:solidFill>
                  <a:srgbClr val="DC303C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%</a:t>
            </a:r>
            <a:endParaRPr sz="3000" kern="0" dirty="0">
              <a:solidFill>
                <a:srgbClr val="DC303C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7" name="Google Shape;2899;p48"/>
          <p:cNvSpPr txBox="1"/>
          <p:nvPr/>
        </p:nvSpPr>
        <p:spPr>
          <a:xfrm>
            <a:off x="6261149" y="3369545"/>
            <a:ext cx="983400" cy="4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altLang="zh-TW" sz="3000" kern="0" dirty="0" smtClean="0">
                <a:solidFill>
                  <a:srgbClr val="0060C3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40</a:t>
            </a:r>
            <a:r>
              <a:rPr lang="en" sz="3000" kern="0" dirty="0">
                <a:solidFill>
                  <a:srgbClr val="0060C3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%</a:t>
            </a:r>
            <a:endParaRPr sz="3000" kern="0" dirty="0">
              <a:solidFill>
                <a:srgbClr val="0060C3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8" name="Google Shape;2900;p48"/>
          <p:cNvSpPr txBox="1"/>
          <p:nvPr/>
        </p:nvSpPr>
        <p:spPr>
          <a:xfrm>
            <a:off x="6601094" y="1196831"/>
            <a:ext cx="983400" cy="4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US" altLang="zh-TW" sz="3000" kern="0" dirty="0" smtClean="0">
                <a:solidFill>
                  <a:srgbClr val="FDB914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40</a:t>
            </a:r>
            <a:r>
              <a:rPr lang="en" sz="3000" kern="0" dirty="0">
                <a:solidFill>
                  <a:srgbClr val="FDB914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%</a:t>
            </a:r>
            <a:endParaRPr sz="3000" kern="0" dirty="0">
              <a:solidFill>
                <a:srgbClr val="FDB914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9" name="Google Shape;2901;p48"/>
          <p:cNvSpPr/>
          <p:nvPr/>
        </p:nvSpPr>
        <p:spPr>
          <a:xfrm>
            <a:off x="6612243" y="1643905"/>
            <a:ext cx="880468" cy="98827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rgbClr val="FDB9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" name="Google Shape;2902;p48"/>
          <p:cNvSpPr/>
          <p:nvPr/>
        </p:nvSpPr>
        <p:spPr>
          <a:xfrm>
            <a:off x="6328944" y="3787745"/>
            <a:ext cx="880468" cy="98827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rgbClr val="0060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" name="Google Shape;2903;p48"/>
          <p:cNvSpPr/>
          <p:nvPr/>
        </p:nvSpPr>
        <p:spPr>
          <a:xfrm>
            <a:off x="1004784" y="1938725"/>
            <a:ext cx="880468" cy="98827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rgbClr val="DC30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98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成績計算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36" y="2643758"/>
            <a:ext cx="2580392" cy="2376264"/>
          </a:xfrm>
          <a:prstGeom prst="rect">
            <a:avLst/>
          </a:prstGeom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3600" b="1" dirty="0" smtClean="0"/>
              <a:t>◎</a:t>
            </a:r>
            <a:r>
              <a:rPr lang="zh-TW" altLang="en-US" sz="3600" b="1" dirty="0" smtClean="0">
                <a:solidFill>
                  <a:srgbClr val="0070C0"/>
                </a:solidFill>
              </a:rPr>
              <a:t>不排名次</a:t>
            </a:r>
            <a:endParaRPr lang="en-US" altLang="zh-TW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2000" b="1" dirty="0"/>
              <a:t>　</a:t>
            </a:r>
            <a:r>
              <a:rPr lang="zh-TW" altLang="en-US" sz="2400" dirty="0" smtClean="0"/>
              <a:t>公布分數級距分布表參考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zh-TW" sz="3600" dirty="0" smtClean="0"/>
              <a:t>◎</a:t>
            </a:r>
            <a:r>
              <a:rPr lang="zh-TW" altLang="en-US" sz="3600" b="1" dirty="0" smtClean="0">
                <a:solidFill>
                  <a:schemeClr val="accent1"/>
                </a:solidFill>
              </a:rPr>
              <a:t>考試是一種學習成果檢視</a:t>
            </a:r>
            <a:endParaRPr lang="en-US" altLang="zh-TW" sz="3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476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971600" y="19548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定期評量時間及範圍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3648" y="1223922"/>
            <a:ext cx="4536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36" y="2643758"/>
            <a:ext cx="2580392" cy="2376264"/>
          </a:xfrm>
          <a:prstGeom prst="rect">
            <a:avLst/>
          </a:prstGeom>
        </p:spPr>
      </p:pic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7574"/>
            <a:ext cx="595172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438</Words>
  <Application>Microsoft Office PowerPoint</Application>
  <PresentationFormat>如螢幕大小 (16:9)</PresentationFormat>
  <Paragraphs>97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Catamaran Thin</vt:lpstr>
      <vt:lpstr>Malgun Gothic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二年三班學校日 線上班親會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簡報結束 Q&amp;A時間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鱷魚愛童玩</dc:title>
  <dc:creator>910</dc:creator>
  <cp:lastModifiedBy>Ariel</cp:lastModifiedBy>
  <cp:revision>82</cp:revision>
  <cp:lastPrinted>2020-09-12T01:08:53Z</cp:lastPrinted>
  <dcterms:created xsi:type="dcterms:W3CDTF">2019-09-16T07:00:26Z</dcterms:created>
  <dcterms:modified xsi:type="dcterms:W3CDTF">2022-02-16T15:13:58Z</dcterms:modified>
</cp:coreProperties>
</file>