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5" r:id="rId2"/>
    <p:sldId id="425" r:id="rId3"/>
    <p:sldId id="428" r:id="rId4"/>
    <p:sldId id="433" r:id="rId5"/>
    <p:sldId id="432" r:id="rId6"/>
    <p:sldId id="437" r:id="rId7"/>
    <p:sldId id="439" r:id="rId8"/>
    <p:sldId id="434" r:id="rId9"/>
    <p:sldId id="431" r:id="rId10"/>
    <p:sldId id="435" r:id="rId11"/>
    <p:sldId id="436" r:id="rId12"/>
    <p:sldId id="440" r:id="rId13"/>
    <p:sldId id="410" r:id="rId14"/>
  </p:sldIdLst>
  <p:sldSz cx="9144000" cy="6858000" type="screen4x3"/>
  <p:notesSz cx="6797675" cy="9928225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B3B90DD-688D-4AA3-A9CA-07812F8BD0A9}">
          <p14:sldIdLst>
            <p14:sldId id="325"/>
            <p14:sldId id="425"/>
            <p14:sldId id="428"/>
            <p14:sldId id="433"/>
            <p14:sldId id="432"/>
            <p14:sldId id="437"/>
            <p14:sldId id="439"/>
            <p14:sldId id="434"/>
            <p14:sldId id="431"/>
            <p14:sldId id="435"/>
            <p14:sldId id="436"/>
            <p14:sldId id="440"/>
            <p14:sldId id="410"/>
          </p14:sldIdLst>
        </p14:section>
        <p14:section name="未命名的章節" id="{B645B13C-C677-4D69-AB5B-A892A3F8B29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44F5C"/>
    <a:srgbClr val="F5B1EB"/>
    <a:srgbClr val="FEBF6A"/>
    <a:srgbClr val="FF0066"/>
    <a:srgbClr val="FCF725"/>
    <a:srgbClr val="F4A6E9"/>
    <a:srgbClr val="F1415A"/>
    <a:srgbClr val="059F2A"/>
    <a:srgbClr val="FD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4" autoAdjust="0"/>
    <p:restoredTop sz="80078" autoAdjust="0"/>
  </p:normalViewPr>
  <p:slideViewPr>
    <p:cSldViewPr>
      <p:cViewPr varScale="1">
        <p:scale>
          <a:sx n="70" d="100"/>
          <a:sy n="70" d="100"/>
        </p:scale>
        <p:origin x="12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CE9EE-681F-4BF5-93CA-C3F9559D58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34748DF-8634-4B38-A951-7887947A9E28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辦理多元社團</a:t>
          </a:r>
          <a:endParaRPr lang="zh-TW" altLang="en-US" sz="28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5DE47A-00FD-4654-88D7-0373C383912F}" type="parTrans" cxnId="{E61F1AA6-FFEB-4C41-9D73-1F1E3440682A}">
      <dgm:prSet/>
      <dgm:spPr/>
      <dgm:t>
        <a:bodyPr/>
        <a:lstStyle/>
        <a:p>
          <a:endParaRPr lang="zh-TW" altLang="en-US"/>
        </a:p>
      </dgm:t>
    </dgm:pt>
    <dgm:pt modelId="{6348A3F0-1B84-4688-939B-CF8C1EAAE1C1}" type="sibTrans" cxnId="{E61F1AA6-FFEB-4C41-9D73-1F1E3440682A}">
      <dgm:prSet/>
      <dgm:spPr/>
      <dgm:t>
        <a:bodyPr/>
        <a:lstStyle/>
        <a:p>
          <a:endParaRPr lang="zh-TW" altLang="en-US"/>
        </a:p>
      </dgm:t>
    </dgm:pt>
    <dgm:pt modelId="{B3BEACF5-9908-4877-AF7C-3B563CDCB74D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5B1EB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推動閱讀教學</a:t>
          </a:r>
          <a:endParaRPr lang="zh-TW" altLang="en-US" sz="2800" b="1" dirty="0">
            <a:solidFill>
              <a:srgbClr val="F5B1EB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07F542-9888-4B9A-808D-40B46E54F6C9}" type="parTrans" cxnId="{9B906421-A06D-4613-8B8C-CC0BCF891227}">
      <dgm:prSet/>
      <dgm:spPr/>
      <dgm:t>
        <a:bodyPr/>
        <a:lstStyle/>
        <a:p>
          <a:endParaRPr lang="zh-TW" altLang="en-US"/>
        </a:p>
      </dgm:t>
    </dgm:pt>
    <dgm:pt modelId="{8A7EFBD6-E7A4-43EE-9181-571C182496E5}" type="sibTrans" cxnId="{9B906421-A06D-4613-8B8C-CC0BCF891227}">
      <dgm:prSet/>
      <dgm:spPr/>
      <dgm:t>
        <a:bodyPr/>
        <a:lstStyle/>
        <a:p>
          <a:endParaRPr lang="zh-TW" altLang="en-US"/>
        </a:p>
      </dgm:t>
    </dgm:pt>
    <dgm:pt modelId="{1F8E3961-5513-4C83-8BBE-3D36A052FCD0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044F5C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建置數位學習學園</a:t>
          </a:r>
          <a:endParaRPr lang="zh-TW" altLang="en-US" sz="2800" b="1" dirty="0">
            <a:solidFill>
              <a:srgbClr val="044F5C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587FEF-C8C7-49FF-B65E-A463225FCDE9}" type="parTrans" cxnId="{E2215C00-D788-46D4-9F97-5A9D24971633}">
      <dgm:prSet/>
      <dgm:spPr/>
      <dgm:t>
        <a:bodyPr/>
        <a:lstStyle/>
        <a:p>
          <a:endParaRPr lang="zh-TW" altLang="en-US"/>
        </a:p>
      </dgm:t>
    </dgm:pt>
    <dgm:pt modelId="{571098FD-F72F-4C59-993A-EEE266F94248}" type="sibTrans" cxnId="{E2215C00-D788-46D4-9F97-5A9D24971633}">
      <dgm:prSet/>
      <dgm:spPr/>
      <dgm:t>
        <a:bodyPr/>
        <a:lstStyle/>
        <a:p>
          <a:endParaRPr lang="zh-TW" altLang="en-US"/>
        </a:p>
      </dgm:t>
    </dgm:pt>
    <dgm:pt modelId="{623AAF10-99DA-4D83-8DD3-32FF005FF5CE}">
      <dgm:prSet/>
      <dgm:spPr/>
      <dgm:t>
        <a:bodyPr/>
        <a:lstStyle/>
        <a:p>
          <a:endParaRPr lang="zh-TW" altLang="en-US"/>
        </a:p>
      </dgm:t>
    </dgm:pt>
    <dgm:pt modelId="{53EEE693-1116-412F-B3D9-815F647F1AA1}" type="parTrans" cxnId="{89D5C5F7-62C2-4CC7-A14D-A7B85F7C202A}">
      <dgm:prSet/>
      <dgm:spPr/>
      <dgm:t>
        <a:bodyPr/>
        <a:lstStyle/>
        <a:p>
          <a:endParaRPr lang="zh-TW" altLang="en-US"/>
        </a:p>
      </dgm:t>
    </dgm:pt>
    <dgm:pt modelId="{82E54A02-A201-4F7C-8E73-C9A933224B1D}" type="sibTrans" cxnId="{89D5C5F7-62C2-4CC7-A14D-A7B85F7C202A}">
      <dgm:prSet/>
      <dgm:spPr/>
      <dgm:t>
        <a:bodyPr/>
        <a:lstStyle/>
        <a:p>
          <a:endParaRPr lang="zh-TW" altLang="en-US"/>
        </a:p>
      </dgm:t>
    </dgm:pt>
    <dgm:pt modelId="{5ADF5B80-5395-4B22-8E94-E07F642E75F5}" type="pres">
      <dgm:prSet presAssocID="{3E1CE9EE-681F-4BF5-93CA-C3F9559D58D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E5DFC9-EA3C-4868-AF66-88D6CA755DB8}" type="pres">
      <dgm:prSet presAssocID="{3E1CE9EE-681F-4BF5-93CA-C3F9559D58D1}" presName="arrow" presStyleLbl="bgShp" presStyleIdx="0" presStyleCnt="1" custLinFactNeighborX="138" custLinFactNeighborY="-4102"/>
      <dgm:spPr/>
    </dgm:pt>
    <dgm:pt modelId="{95FEC21C-FB5B-487F-8E51-3B8DA4B51959}" type="pres">
      <dgm:prSet presAssocID="{3E1CE9EE-681F-4BF5-93CA-C3F9559D58D1}" presName="arrowDiagram4" presStyleCnt="0"/>
      <dgm:spPr/>
    </dgm:pt>
    <dgm:pt modelId="{89CF1131-6E63-4346-8F08-6E947B3611F5}" type="pres">
      <dgm:prSet presAssocID="{434748DF-8634-4B38-A951-7887947A9E28}" presName="bullet4a" presStyleLbl="node1" presStyleIdx="0" presStyleCnt="4"/>
      <dgm:spPr>
        <a:solidFill>
          <a:srgbClr val="FF0000"/>
        </a:solidFill>
      </dgm:spPr>
    </dgm:pt>
    <dgm:pt modelId="{399D2778-0187-4E42-BDB8-DF7F91BD2956}" type="pres">
      <dgm:prSet presAssocID="{434748DF-8634-4B38-A951-7887947A9E28}" presName="textBox4a" presStyleLbl="revTx" presStyleIdx="0" presStyleCnt="4" custScaleX="351058" custScaleY="59448" custLinFactX="36969" custLinFactNeighborX="100000" custLinFactNeighborY="56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126DD3-3625-4220-B8A2-69D268C01B53}" type="pres">
      <dgm:prSet presAssocID="{B3BEACF5-9908-4877-AF7C-3B563CDCB74D}" presName="bullet4b" presStyleLbl="node1" presStyleIdx="1" presStyleCnt="4"/>
      <dgm:spPr>
        <a:solidFill>
          <a:srgbClr val="F5B1EB"/>
        </a:solidFill>
      </dgm:spPr>
    </dgm:pt>
    <dgm:pt modelId="{145DA38C-DA24-4DDB-91EE-0CCC5AEC0956}" type="pres">
      <dgm:prSet presAssocID="{B3BEACF5-9908-4877-AF7C-3B563CDCB74D}" presName="textBox4b" presStyleLbl="revTx" presStyleIdx="1" presStyleCnt="4" custScaleX="297906" custScaleY="16962" custLinFactNeighborX="80709" custLinFactNeighborY="-245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ADC5C8-51C9-4F28-A80F-577E9B5D1C81}" type="pres">
      <dgm:prSet presAssocID="{1F8E3961-5513-4C83-8BBE-3D36A052FCD0}" presName="bullet4c" presStyleLbl="node1" presStyleIdx="2" presStyleCnt="4"/>
      <dgm:spPr>
        <a:solidFill>
          <a:srgbClr val="044F5C"/>
        </a:solidFill>
      </dgm:spPr>
    </dgm:pt>
    <dgm:pt modelId="{8E2E7CDF-9A85-4CBA-8067-BB234CF4F052}" type="pres">
      <dgm:prSet presAssocID="{1F8E3961-5513-4C83-8BBE-3D36A052FCD0}" presName="textBox4c" presStyleLbl="revTx" presStyleIdx="2" presStyleCnt="4" custScaleX="189663" custScaleY="19700" custLinFactNeighborX="7217" custLinFactNeighborY="-228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6A12C1-1FEA-4FFA-BBF0-8101BCEA7CD8}" type="pres">
      <dgm:prSet presAssocID="{623AAF10-99DA-4D83-8DD3-32FF005FF5CE}" presName="bullet4d" presStyleLbl="node1" presStyleIdx="3" presStyleCnt="4"/>
      <dgm:spPr>
        <a:solidFill>
          <a:srgbClr val="7030A0"/>
        </a:solidFill>
      </dgm:spPr>
    </dgm:pt>
    <dgm:pt modelId="{9C0CF581-77EA-4643-B47B-A85E3FD1F5E3}" type="pres">
      <dgm:prSet presAssocID="{623AAF10-99DA-4D83-8DD3-32FF005FF5CE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22A9B3-A506-4161-8C3B-8E10F33D9753}" type="presOf" srcId="{623AAF10-99DA-4D83-8DD3-32FF005FF5CE}" destId="{9C0CF581-77EA-4643-B47B-A85E3FD1F5E3}" srcOrd="0" destOrd="0" presId="urn:microsoft.com/office/officeart/2005/8/layout/arrow2"/>
    <dgm:cxn modelId="{8D7A20D7-0DB7-4773-B63A-F3E52A50F2F4}" type="presOf" srcId="{3E1CE9EE-681F-4BF5-93CA-C3F9559D58D1}" destId="{5ADF5B80-5395-4B22-8E94-E07F642E75F5}" srcOrd="0" destOrd="0" presId="urn:microsoft.com/office/officeart/2005/8/layout/arrow2"/>
    <dgm:cxn modelId="{4EB298C9-7741-469C-8FF2-A6DC2F982877}" type="presOf" srcId="{434748DF-8634-4B38-A951-7887947A9E28}" destId="{399D2778-0187-4E42-BDB8-DF7F91BD2956}" srcOrd="0" destOrd="0" presId="urn:microsoft.com/office/officeart/2005/8/layout/arrow2"/>
    <dgm:cxn modelId="{9B906421-A06D-4613-8B8C-CC0BCF891227}" srcId="{3E1CE9EE-681F-4BF5-93CA-C3F9559D58D1}" destId="{B3BEACF5-9908-4877-AF7C-3B563CDCB74D}" srcOrd="1" destOrd="0" parTransId="{BA07F542-9888-4B9A-808D-40B46E54F6C9}" sibTransId="{8A7EFBD6-E7A4-43EE-9181-571C182496E5}"/>
    <dgm:cxn modelId="{E2215C00-D788-46D4-9F97-5A9D24971633}" srcId="{3E1CE9EE-681F-4BF5-93CA-C3F9559D58D1}" destId="{1F8E3961-5513-4C83-8BBE-3D36A052FCD0}" srcOrd="2" destOrd="0" parTransId="{B6587FEF-C8C7-49FF-B65E-A463225FCDE9}" sibTransId="{571098FD-F72F-4C59-993A-EEE266F94248}"/>
    <dgm:cxn modelId="{E61F1AA6-FFEB-4C41-9D73-1F1E3440682A}" srcId="{3E1CE9EE-681F-4BF5-93CA-C3F9559D58D1}" destId="{434748DF-8634-4B38-A951-7887947A9E28}" srcOrd="0" destOrd="0" parTransId="{7A5DE47A-00FD-4654-88D7-0373C383912F}" sibTransId="{6348A3F0-1B84-4688-939B-CF8C1EAAE1C1}"/>
    <dgm:cxn modelId="{D6FB1E72-3D6B-47F7-B554-9BCBBA80EE5E}" type="presOf" srcId="{B3BEACF5-9908-4877-AF7C-3B563CDCB74D}" destId="{145DA38C-DA24-4DDB-91EE-0CCC5AEC0956}" srcOrd="0" destOrd="0" presId="urn:microsoft.com/office/officeart/2005/8/layout/arrow2"/>
    <dgm:cxn modelId="{89D5C5F7-62C2-4CC7-A14D-A7B85F7C202A}" srcId="{3E1CE9EE-681F-4BF5-93CA-C3F9559D58D1}" destId="{623AAF10-99DA-4D83-8DD3-32FF005FF5CE}" srcOrd="3" destOrd="0" parTransId="{53EEE693-1116-412F-B3D9-815F647F1AA1}" sibTransId="{82E54A02-A201-4F7C-8E73-C9A933224B1D}"/>
    <dgm:cxn modelId="{4FD1A01D-C7A1-4152-857E-820AFE53D6A3}" type="presOf" srcId="{1F8E3961-5513-4C83-8BBE-3D36A052FCD0}" destId="{8E2E7CDF-9A85-4CBA-8067-BB234CF4F052}" srcOrd="0" destOrd="0" presId="urn:microsoft.com/office/officeart/2005/8/layout/arrow2"/>
    <dgm:cxn modelId="{F05B5A8A-1AE1-49BE-86EE-D8448CFE8373}" type="presParOf" srcId="{5ADF5B80-5395-4B22-8E94-E07F642E75F5}" destId="{93E5DFC9-EA3C-4868-AF66-88D6CA755DB8}" srcOrd="0" destOrd="0" presId="urn:microsoft.com/office/officeart/2005/8/layout/arrow2"/>
    <dgm:cxn modelId="{6B240419-4DCA-4E64-B6EB-10D3D9248C6D}" type="presParOf" srcId="{5ADF5B80-5395-4B22-8E94-E07F642E75F5}" destId="{95FEC21C-FB5B-487F-8E51-3B8DA4B51959}" srcOrd="1" destOrd="0" presId="urn:microsoft.com/office/officeart/2005/8/layout/arrow2"/>
    <dgm:cxn modelId="{667A71EB-5745-4119-8365-85390C576F5C}" type="presParOf" srcId="{95FEC21C-FB5B-487F-8E51-3B8DA4B51959}" destId="{89CF1131-6E63-4346-8F08-6E947B3611F5}" srcOrd="0" destOrd="0" presId="urn:microsoft.com/office/officeart/2005/8/layout/arrow2"/>
    <dgm:cxn modelId="{A52CD50A-2103-4112-907F-E7CAEDF9558E}" type="presParOf" srcId="{95FEC21C-FB5B-487F-8E51-3B8DA4B51959}" destId="{399D2778-0187-4E42-BDB8-DF7F91BD2956}" srcOrd="1" destOrd="0" presId="urn:microsoft.com/office/officeart/2005/8/layout/arrow2"/>
    <dgm:cxn modelId="{894BE251-EF71-422B-B945-641A016FBE5B}" type="presParOf" srcId="{95FEC21C-FB5B-487F-8E51-3B8DA4B51959}" destId="{1F126DD3-3625-4220-B8A2-69D268C01B53}" srcOrd="2" destOrd="0" presId="urn:microsoft.com/office/officeart/2005/8/layout/arrow2"/>
    <dgm:cxn modelId="{0F10BF50-3277-4875-B2B7-C5EE6696ED9B}" type="presParOf" srcId="{95FEC21C-FB5B-487F-8E51-3B8DA4B51959}" destId="{145DA38C-DA24-4DDB-91EE-0CCC5AEC0956}" srcOrd="3" destOrd="0" presId="urn:microsoft.com/office/officeart/2005/8/layout/arrow2"/>
    <dgm:cxn modelId="{B4DB3A5F-F498-4E0A-A07D-69878801F835}" type="presParOf" srcId="{95FEC21C-FB5B-487F-8E51-3B8DA4B51959}" destId="{41ADC5C8-51C9-4F28-A80F-577E9B5D1C81}" srcOrd="4" destOrd="0" presId="urn:microsoft.com/office/officeart/2005/8/layout/arrow2"/>
    <dgm:cxn modelId="{8F4C4738-1FDF-46CD-9182-CCD9BF32A3FC}" type="presParOf" srcId="{95FEC21C-FB5B-487F-8E51-3B8DA4B51959}" destId="{8E2E7CDF-9A85-4CBA-8067-BB234CF4F052}" srcOrd="5" destOrd="0" presId="urn:microsoft.com/office/officeart/2005/8/layout/arrow2"/>
    <dgm:cxn modelId="{4E62CC01-DA63-4F95-AA86-C53B6A98307C}" type="presParOf" srcId="{95FEC21C-FB5B-487F-8E51-3B8DA4B51959}" destId="{D66A12C1-1FEA-4FFA-BBF0-8101BCEA7CD8}" srcOrd="6" destOrd="0" presId="urn:microsoft.com/office/officeart/2005/8/layout/arrow2"/>
    <dgm:cxn modelId="{5D01B99F-D720-4991-8DBD-FAE116BA1929}" type="presParOf" srcId="{95FEC21C-FB5B-487F-8E51-3B8DA4B51959}" destId="{9C0CF581-77EA-4643-B47B-A85E3FD1F5E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5DFC9-EA3C-4868-AF66-88D6CA755DB8}">
      <dsp:nvSpPr>
        <dsp:cNvPr id="0" name=""/>
        <dsp:cNvSpPr/>
      </dsp:nvSpPr>
      <dsp:spPr>
        <a:xfrm>
          <a:off x="542930" y="0"/>
          <a:ext cx="7893644" cy="493352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F1131-6E63-4346-8F08-6E947B3611F5}">
      <dsp:nvSpPr>
        <dsp:cNvPr id="0" name=""/>
        <dsp:cNvSpPr/>
      </dsp:nvSpPr>
      <dsp:spPr>
        <a:xfrm>
          <a:off x="1320454" y="3668571"/>
          <a:ext cx="181553" cy="18155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D2778-0187-4E42-BDB8-DF7F91BD2956}">
      <dsp:nvSpPr>
        <dsp:cNvPr id="0" name=""/>
        <dsp:cNvSpPr/>
      </dsp:nvSpPr>
      <dsp:spPr>
        <a:xfrm>
          <a:off x="1565650" y="4063460"/>
          <a:ext cx="4738627" cy="69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0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辦理多元社團</a:t>
          </a:r>
          <a:endParaRPr lang="zh-TW" altLang="en-US" sz="28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65650" y="4063460"/>
        <a:ext cx="4738627" cy="698026"/>
      </dsp:txXfrm>
    </dsp:sp>
    <dsp:sp modelId="{1F126DD3-3625-4220-B8A2-69D268C01B53}">
      <dsp:nvSpPr>
        <dsp:cNvPr id="0" name=""/>
        <dsp:cNvSpPr/>
      </dsp:nvSpPr>
      <dsp:spPr>
        <a:xfrm>
          <a:off x="2603171" y="2521032"/>
          <a:ext cx="315745" cy="315745"/>
        </a:xfrm>
        <a:prstGeom prst="ellipse">
          <a:avLst/>
        </a:prstGeom>
        <a:solidFill>
          <a:srgbClr val="F5B1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DA38C-DA24-4DDB-91EE-0CCC5AEC0956}">
      <dsp:nvSpPr>
        <dsp:cNvPr id="0" name=""/>
        <dsp:cNvSpPr/>
      </dsp:nvSpPr>
      <dsp:spPr>
        <a:xfrm>
          <a:off x="2458620" y="3061312"/>
          <a:ext cx="4938284" cy="38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07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5B1EB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推動閱讀教學</a:t>
          </a:r>
          <a:endParaRPr lang="zh-TW" altLang="en-US" sz="2800" b="1" kern="1200" dirty="0">
            <a:solidFill>
              <a:srgbClr val="F5B1EB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58620" y="3061312"/>
        <a:ext cx="4938284" cy="382429"/>
      </dsp:txXfrm>
    </dsp:sp>
    <dsp:sp modelId="{41ADC5C8-51C9-4F28-A80F-577E9B5D1C81}">
      <dsp:nvSpPr>
        <dsp:cNvPr id="0" name=""/>
        <dsp:cNvSpPr/>
      </dsp:nvSpPr>
      <dsp:spPr>
        <a:xfrm>
          <a:off x="4241103" y="1675426"/>
          <a:ext cx="418363" cy="418363"/>
        </a:xfrm>
        <a:prstGeom prst="ellipse">
          <a:avLst/>
        </a:prstGeom>
        <a:solidFill>
          <a:srgbClr val="044F5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E7CDF-9A85-4CBA-8067-BB234CF4F052}">
      <dsp:nvSpPr>
        <dsp:cNvPr id="0" name=""/>
        <dsp:cNvSpPr/>
      </dsp:nvSpPr>
      <dsp:spPr>
        <a:xfrm>
          <a:off x="3826762" y="2413259"/>
          <a:ext cx="3143977" cy="600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68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44F5C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建置數位學習學園</a:t>
          </a:r>
          <a:endParaRPr lang="zh-TW" altLang="en-US" sz="2800" b="1" kern="1200" dirty="0">
            <a:solidFill>
              <a:srgbClr val="044F5C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26762" y="2413259"/>
        <a:ext cx="3143977" cy="600637"/>
      </dsp:txXfrm>
    </dsp:sp>
    <dsp:sp modelId="{D66A12C1-1FEA-4FFA-BBF0-8101BCEA7CD8}">
      <dsp:nvSpPr>
        <dsp:cNvPr id="0" name=""/>
        <dsp:cNvSpPr/>
      </dsp:nvSpPr>
      <dsp:spPr>
        <a:xfrm>
          <a:off x="6025066" y="1115964"/>
          <a:ext cx="560448" cy="56044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CF581-77EA-4643-B47B-A85E3FD1F5E3}">
      <dsp:nvSpPr>
        <dsp:cNvPr id="0" name=""/>
        <dsp:cNvSpPr/>
      </dsp:nvSpPr>
      <dsp:spPr>
        <a:xfrm>
          <a:off x="6305291" y="1396188"/>
          <a:ext cx="1657665" cy="3537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97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/>
        </a:p>
      </dsp:txBody>
      <dsp:txXfrm>
        <a:off x="6305291" y="1396188"/>
        <a:ext cx="1657665" cy="3537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E0C3A3E7-14A6-4638-9D00-3D3BD12332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71757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E762DC6C-55AB-4304-BB7D-5147B97D99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08121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76275" y="809625"/>
            <a:ext cx="5394325" cy="40465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fld id="{1D575E93-27A5-4980-BC74-DEB7D6A58894}" type="slidenum">
              <a:rPr kumimoji="1" lang="en-US" altLang="zh-TW" b="0">
                <a:ea typeface="新細明體" panose="02020500000000000000" pitchFamily="18" charset="-120"/>
              </a:rPr>
              <a:pPr/>
              <a:t>3</a:t>
            </a:fld>
            <a:endParaRPr kumimoji="1" lang="en-US" altLang="zh-TW" b="0">
              <a:ea typeface="新細明體" panose="02020500000000000000" pitchFamily="18" charset="-120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50443" y="9431814"/>
            <a:ext cx="2947232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fld id="{69706453-5AF0-4789-932E-EA214F9016D8}" type="slidenum">
              <a:rPr kumimoji="1" lang="en-US" altLang="zh-TW" sz="1200">
                <a:latin typeface="Times New Roman" panose="02020603050405020304" pitchFamily="18" charset="0"/>
                <a:ea typeface="新細明體" panose="02020500000000000000" pitchFamily="18" charset="-120"/>
              </a:rPr>
              <a:pPr/>
              <a:t>3</a:t>
            </a:fld>
            <a:endParaRPr kumimoji="1" lang="en-US" altLang="zh-TW" sz="12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7632"/>
            <a:ext cx="5438140" cy="4464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/>
          <a:lstStyle/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FF0000"/>
                </a:solidFill>
              </a:rPr>
              <a:t>展現自信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/>
              <a:t>是因孩子獲得學校提供多元的學習機會、搭建展能的舞台，讓每個孩子因為找到價值、有高峰經驗而樂於學習，進而養成終身學習的習慣。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FF0000"/>
                </a:solidFill>
              </a:rPr>
              <a:t>與時俱進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/>
              <a:t>是一種滾動的持續進步的狀態，學生能勇於創新、接受挑戰，發展多元智慧、培養民主素養、統整能力、人本情懷、成為具鄉土與國際意識的好兒童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2359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8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238"/>
          <p:cNvPicPr>
            <a:picLocks noChangeAspect="1" noChangeArrowheads="1"/>
          </p:cNvPicPr>
          <p:nvPr/>
        </p:nvPicPr>
        <p:blipFill>
          <a:blip r:embed="rId2" cstate="print"/>
          <a:srcRect t="1578"/>
          <a:stretch>
            <a:fillRect/>
          </a:stretch>
        </p:blipFill>
        <p:spPr bwMode="ltGray">
          <a:xfrm>
            <a:off x="-9525" y="0"/>
            <a:ext cx="427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7391400" y="381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400" i="1">
                <a:latin typeface="Verdana" pitchFamily="34" charset="0"/>
                <a:ea typeface="新細明體" pitchFamily="18" charset="-120"/>
              </a:rPr>
              <a:t>LOGO</a:t>
            </a:r>
          </a:p>
        </p:txBody>
      </p:sp>
      <p:sp>
        <p:nvSpPr>
          <p:cNvPr id="6" name="AutoShape 54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895600"/>
            <a:ext cx="4038600" cy="685800"/>
          </a:xfrm>
          <a:effectLst/>
        </p:spPr>
        <p:txBody>
          <a:bodyPr/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4038600"/>
            <a:ext cx="4038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553200"/>
            <a:ext cx="2133600" cy="244475"/>
          </a:xfrm>
        </p:spPr>
        <p:txBody>
          <a:bodyPr/>
          <a:lstStyle>
            <a:lvl1pPr algn="l">
              <a:defRPr sz="1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553200"/>
            <a:ext cx="2895600" cy="244475"/>
          </a:xfrm>
        </p:spPr>
        <p:txBody>
          <a:bodyPr/>
          <a:lstStyle>
            <a:lvl1pPr algn="ctr">
              <a:defRPr sz="10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25F0-8318-4F1F-901A-3E4E7EDC9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AE229-8106-41C9-9488-8C74AE0609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2250" y="714375"/>
            <a:ext cx="2038350" cy="5610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14375"/>
            <a:ext cx="5962650" cy="5610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4B2CD-BCFD-41A2-A405-22F515773B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DAA9-5281-40FE-9AD1-4E3C203A5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153400" cy="4876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2263-408E-40C0-9282-18816761AE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1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B2C2-6F80-4558-A16F-403C980AC6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EE99-0D86-4C8B-8EEC-89C25E8F46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2ABB-D8B4-45A1-9989-8BAF6DC7B4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9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267A-3499-4CE5-B69B-EC03734FEC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90D15-C5D0-4CC9-942A-9E4769152B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8E2C-5DB3-48F0-8F17-785754016C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A2DBB-5EF5-49DF-BC18-557D60D93B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6BB21-1C99-4654-8B7A-06008A7B5C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1"/>
          <p:cNvGraphicFramePr>
            <a:graphicFrameLocks noChangeAspect="1"/>
          </p:cNvGraphicFramePr>
          <p:nvPr/>
        </p:nvGraphicFramePr>
        <p:xfrm>
          <a:off x="152400" y="609600"/>
          <a:ext cx="883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Image" r:id="rId17" imgW="22857143" imgH="2819048" progId="">
                  <p:embed/>
                </p:oleObj>
              </mc:Choice>
              <mc:Fallback>
                <p:oleObj name="Image" r:id="rId17" imgW="22857143" imgH="2819048" progId="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839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0311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2"/>
          <p:cNvGraphicFramePr>
            <a:graphicFrameLocks noChangeAspect="1"/>
          </p:cNvGraphicFramePr>
          <p:nvPr/>
        </p:nvGraphicFramePr>
        <p:xfrm>
          <a:off x="8001000" y="6019800"/>
          <a:ext cx="6858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Image" r:id="rId19" imgW="1494385" imgH="1182930" progId="">
                  <p:embed/>
                </p:oleObj>
              </mc:Choice>
              <mc:Fallback>
                <p:oleObj name="Image" r:id="rId19" imgW="1494385" imgH="1182930" progId="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19800"/>
                        <a:ext cx="6858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0311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95400" y="714375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19800" y="307975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867400" y="2286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i="1" smtClean="0">
                <a:solidFill>
                  <a:srgbClr val="CC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Lorna</a:t>
            </a:r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2286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altLang="zh-TW" sz="1000" b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altLang="zh-TW" sz="1000" b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DAF99F1-602D-42F8-A53F-9A8DEAD0D8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8" r:id="rId14"/>
  </p:sldLayoutIdLst>
  <p:transition spd="med">
    <p:pull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ctrTitle"/>
          </p:nvPr>
        </p:nvSpPr>
        <p:spPr>
          <a:xfrm>
            <a:off x="4340763" y="1388802"/>
            <a:ext cx="4686511" cy="864096"/>
          </a:xfrm>
        </p:spPr>
        <p:txBody>
          <a:bodyPr/>
          <a:lstStyle/>
          <a:p>
            <a:pPr algn="ctr" eaLnBrk="1" hangingPunct="1"/>
            <a:r>
              <a:rPr lang="zh-TW" altLang="en-US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臺北市大同區大同國民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度第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學期學校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4664718" y="3075229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9" tIns="34294" rIns="68589" bIns="3429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zh-TW" altLang="en-US" sz="4051" dirty="0" smtClean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大同 ￭ </a:t>
            </a:r>
            <a:r>
              <a:rPr lang="zh-TW" altLang="en-US" sz="4051" dirty="0" smtClean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幸福學園</a:t>
            </a:r>
            <a:endParaRPr lang="zh-CN" altLang="en-US" sz="405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923928" y="4401616"/>
            <a:ext cx="45887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700" dirty="0">
                <a:solidFill>
                  <a:srgbClr val="7030A0"/>
                </a:solidFill>
                <a:latin typeface="標楷體" panose="03000509000000000000" pitchFamily="65" charset="-120"/>
              </a:rPr>
              <a:t>校長 許政智</a:t>
            </a:r>
            <a:r>
              <a:rPr lang="zh-CN" altLang="en-US" sz="2700" dirty="0">
                <a:solidFill>
                  <a:srgbClr val="7030A0"/>
                </a:solidFill>
                <a:latin typeface="標楷體" panose="03000509000000000000" pitchFamily="65" charset="-120"/>
              </a:rPr>
              <a:t> </a:t>
            </a:r>
            <a:endParaRPr lang="en-US" altLang="zh-CN" sz="2700" dirty="0">
              <a:solidFill>
                <a:srgbClr val="7030A0"/>
              </a:solidFill>
              <a:latin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7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20</a:t>
            </a:r>
            <a:r>
              <a:rPr lang="en-US" altLang="zh-TW" sz="27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23</a:t>
            </a:r>
            <a:r>
              <a:rPr lang="zh-CN" altLang="en-US" sz="27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年</a:t>
            </a:r>
            <a:r>
              <a:rPr lang="en-US" altLang="zh-TW" sz="27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9</a:t>
            </a:r>
            <a:r>
              <a:rPr lang="zh-CN" altLang="en-US" sz="27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月</a:t>
            </a:r>
            <a:r>
              <a:rPr lang="en-US" altLang="zh-TW" sz="27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9</a:t>
            </a:r>
            <a:r>
              <a:rPr lang="zh-CN" altLang="en-US" sz="27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日</a:t>
            </a:r>
            <a:endParaRPr lang="en-US" altLang="zh-CN" sz="2700" dirty="0">
              <a:solidFill>
                <a:srgbClr val="7030A0"/>
              </a:solidFill>
              <a:latin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273" y="230462"/>
            <a:ext cx="1579001" cy="1158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四、攜手成就每一個孩子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1484784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800" dirty="0" smtClean="0">
                <a:solidFill>
                  <a:srgbClr val="CC00CC"/>
                </a:solidFill>
              </a:rPr>
              <a:t>    親</a:t>
            </a:r>
            <a:r>
              <a:rPr lang="zh-TW" altLang="en-US" sz="2800" dirty="0">
                <a:solidFill>
                  <a:srgbClr val="CC00CC"/>
                </a:solidFill>
              </a:rPr>
              <a:t>子共讀在孩子成長過程中，對於大腦發育、語言發展及增進理解能力等皆具有正面的刺激，並</a:t>
            </a:r>
            <a:r>
              <a:rPr lang="zh-TW" altLang="en-US" sz="2800" dirty="0" smtClean="0">
                <a:solidFill>
                  <a:srgbClr val="CC00CC"/>
                </a:solidFill>
              </a:rPr>
              <a:t>能啟發</a:t>
            </a:r>
            <a:r>
              <a:rPr lang="zh-TW" altLang="en-US" sz="2800" dirty="0">
                <a:solidFill>
                  <a:srgbClr val="CC00CC"/>
                </a:solidFill>
              </a:rPr>
              <a:t>孩子的想像力及</a:t>
            </a:r>
            <a:r>
              <a:rPr lang="zh-TW" altLang="en-US" sz="2800" dirty="0" smtClean="0">
                <a:solidFill>
                  <a:srgbClr val="CC00CC"/>
                </a:solidFill>
              </a:rPr>
              <a:t>培養創造力。</a:t>
            </a:r>
            <a:endParaRPr lang="en-US" altLang="zh-TW" sz="2800" dirty="0" smtClean="0">
              <a:solidFill>
                <a:srgbClr val="CC00CC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912" y="3106720"/>
            <a:ext cx="7632848" cy="34906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2912" y="5949280"/>
            <a:ext cx="3775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</a:rPr>
              <a:t>親子共讀越早開始越好</a:t>
            </a:r>
          </a:p>
        </p:txBody>
      </p:sp>
    </p:spTree>
    <p:extLst>
      <p:ext uri="{BB962C8B-B14F-4D97-AF65-F5344CB8AC3E}">
        <p14:creationId xmlns:p14="http://schemas.microsoft.com/office/powerpoint/2010/main" val="233888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155679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CC00CC"/>
                </a:solidFill>
              </a:rPr>
              <a:t>孩子生長於肯定</a:t>
            </a:r>
            <a:r>
              <a:rPr lang="zh-TW" altLang="en-US" sz="3600" dirty="0" smtClean="0">
                <a:solidFill>
                  <a:srgbClr val="CC00CC"/>
                </a:solidFill>
              </a:rPr>
              <a:t>中</a:t>
            </a:r>
            <a:endParaRPr lang="en-US" altLang="zh-TW" sz="3600" dirty="0" smtClean="0">
              <a:solidFill>
                <a:srgbClr val="CC00CC"/>
              </a:solidFill>
            </a:endParaRPr>
          </a:p>
          <a:p>
            <a:pPr algn="ctr"/>
            <a:r>
              <a:rPr lang="zh-TW" altLang="en-US" sz="3600" dirty="0" smtClean="0">
                <a:solidFill>
                  <a:srgbClr val="CC00CC"/>
                </a:solidFill>
              </a:rPr>
              <a:t>便</a:t>
            </a:r>
            <a:r>
              <a:rPr lang="zh-TW" altLang="en-US" sz="3600" dirty="0">
                <a:solidFill>
                  <a:srgbClr val="CC00CC"/>
                </a:solidFill>
              </a:rPr>
              <a:t>學會了自重</a:t>
            </a:r>
          </a:p>
        </p:txBody>
      </p:sp>
      <p:pic>
        <p:nvPicPr>
          <p:cNvPr id="2050" name="Picture 2" descr="https://nas.ttps.tp.edu.tw/photo/webapi/thumb.php?api=SYNO.PhotoStation.Thumb&amp;method=get&amp;version=1&amp;size=large&amp;id=photo_5f313132e5adb8e5b9b4e5baa6e7acac31e5adb8e69c9f2f3035e8bc94e5b08ee5aea42f31313230383330e4b880e5b9b4e7b49ae696b0e7949fe8a6aae5ad90e785a7_5050414e333432302e4a5047&amp;rotate_version=0&amp;thumb_sig=2f766f6c756d65312f70686f746f2f5f313132e5adb8e5b9b4e5baa6e7acac31e5adb8e69c9f2f3035e8bc94e5b08ee5aea42f31313230383330e4b880e5b9b4e7b49ae696b0e7949fe8a6aae5ad90e785a72f5050414e333432302e4a5047&amp;mtime=1693357981&amp;SynoToken=7feb35524b4ab74f39bf40f9d941a7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6138"/>
            <a:ext cx="8153400" cy="31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00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340768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3600" b="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</a:t>
            </a:r>
            <a:r>
              <a:rPr lang="zh-TW" altLang="en-US" sz="320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每</a:t>
            </a:r>
            <a:r>
              <a:rPr lang="zh-TW" altLang="en-US" sz="32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個孩子都是種子，只不過每個人的花期不同</a:t>
            </a:r>
            <a:r>
              <a:rPr lang="zh-TW" altLang="en-US" sz="320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3200" dirty="0" smtClean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32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320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</a:t>
            </a:r>
            <a:r>
              <a:rPr lang="zh-TW" altLang="en-US" sz="320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有的</a:t>
            </a:r>
            <a:r>
              <a:rPr lang="zh-TW" altLang="en-US" sz="32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花，一開始就燦爛綻放；有的花，需要漫長的等待。不要看著別人怒放了，自己的那棵還沒有動靜就著急，相信是花都有自己的</a:t>
            </a:r>
            <a:r>
              <a:rPr lang="zh-TW" altLang="en-US" sz="320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花期。</a:t>
            </a:r>
            <a:endParaRPr lang="en-US" altLang="zh-TW" sz="3200" dirty="0" smtClean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32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細心</a:t>
            </a:r>
            <a:r>
              <a:rPr lang="zh-TW" altLang="en-US" sz="32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地呵護自己的花慢慢的看著長大，陪著他沐浴陽光風雨，這何嘗不是一種幸福。</a:t>
            </a:r>
            <a:endParaRPr lang="zh-TW" altLang="en-US" sz="3200" dirty="0">
              <a:solidFill>
                <a:srgbClr val="00206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26444"/>
            <a:ext cx="1579001" cy="11583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434196"/>
            <a:ext cx="3168352" cy="12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59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ws_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664075" y="3825875"/>
            <a:ext cx="3364309" cy="135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lnSpc>
                <a:spcPts val="32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endParaRPr lang="en-US" altLang="zh-TW" sz="36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eaLnBrk="1" hangingPunct="1">
              <a:lnSpc>
                <a:spcPts val="3200"/>
              </a:lnSpc>
              <a:spcBef>
                <a:spcPct val="0"/>
              </a:spcBef>
              <a:buFont typeface="Wingdings" pitchFamily="2" charset="2"/>
              <a:buChar char="u"/>
            </a:pPr>
            <a:endParaRPr lang="en-US" altLang="zh-TW" sz="36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eaLnBrk="1" hangingPunct="1">
              <a:lnSpc>
                <a:spcPts val="32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謝謝聆聽</a:t>
            </a:r>
            <a:endParaRPr lang="zh-TW" altLang="en-US" sz="36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zh-TW" altLang="en-US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401050" y="6467475"/>
            <a:ext cx="19367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1463"/>
              </a:lnSpc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EAEAEA"/>
                </a:solidFill>
                <a:latin typeface="Times New Roman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4490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68956" y="1897709"/>
            <a:ext cx="1224136" cy="3871785"/>
            <a:chOff x="-2779747" y="251306"/>
            <a:chExt cx="6419015" cy="6418848"/>
          </a:xfrm>
          <a:solidFill>
            <a:schemeClr val="tx2"/>
          </a:solidFill>
        </p:grpSpPr>
        <p:sp>
          <p:nvSpPr>
            <p:cNvPr id="26" name="椭圆 25"/>
            <p:cNvSpPr/>
            <p:nvPr/>
          </p:nvSpPr>
          <p:spPr>
            <a:xfrm>
              <a:off x="-2779747" y="251306"/>
              <a:ext cx="6419015" cy="6418848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7" rIns="91435" bIns="45717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文本框 2"/>
            <p:cNvSpPr txBox="1">
              <a:spLocks noChangeArrowheads="1"/>
            </p:cNvSpPr>
            <p:nvPr/>
          </p:nvSpPr>
          <p:spPr bwMode="auto">
            <a:xfrm>
              <a:off x="-961962" y="2324548"/>
              <a:ext cx="3653540" cy="26792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1435" tIns="45717" rIns="91435" bIns="45717">
              <a:spAutoFit/>
            </a:bodyPr>
            <a:lstStyle/>
            <a:p>
              <a:pPr algn="ctr"/>
              <a:r>
                <a:rPr lang="zh-TW" altLang="en-US" sz="495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大綱</a:t>
              </a:r>
              <a:endParaRPr lang="zh-CN" altLang="en-US" sz="495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382660" y="1897709"/>
            <a:ext cx="5006352" cy="538094"/>
            <a:chOff x="6339097" y="1573726"/>
            <a:chExt cx="3744416" cy="717366"/>
          </a:xfrm>
          <a:solidFill>
            <a:srgbClr val="00B0F0"/>
          </a:solidFill>
        </p:grpSpPr>
        <p:sp>
          <p:nvSpPr>
            <p:cNvPr id="78" name="圆角矩形 77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82" tIns="45741" rIns="91482" bIns="45741" anchor="ctr"/>
            <a:lstStyle/>
            <a:p>
              <a:pPr algn="ctr">
                <a:defRPr/>
              </a:pPr>
              <a:endParaRPr lang="zh-CN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6723350" y="1614014"/>
              <a:ext cx="3292765" cy="677078"/>
            </a:xfrm>
            <a:prstGeom prst="rect">
              <a:avLst/>
            </a:prstGeom>
            <a:grpFill/>
          </p:spPr>
          <p:txBody>
            <a:bodyPr wrap="square" lIns="91482" tIns="45741" rIns="91482" bIns="45741">
              <a:spAutoFit/>
            </a:bodyPr>
            <a:lstStyle/>
            <a:p>
              <a:pPr>
                <a:defRPr/>
              </a:pPr>
              <a:r>
                <a:rPr lang="zh-TW" altLang="en-US" sz="27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前言</a:t>
              </a:r>
              <a:endParaRPr lang="zh-CN" altLang="zh-CN" sz="27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400573" y="3060481"/>
            <a:ext cx="5006352" cy="538094"/>
            <a:chOff x="6315199" y="2410178"/>
            <a:chExt cx="3744416" cy="717366"/>
          </a:xfrm>
          <a:solidFill>
            <a:srgbClr val="FF0066"/>
          </a:solidFill>
        </p:grpSpPr>
        <p:sp>
          <p:nvSpPr>
            <p:cNvPr id="82" name="圆角矩形 81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82" tIns="45741" rIns="91482" bIns="45741" anchor="ctr"/>
            <a:lstStyle/>
            <a:p>
              <a:pPr algn="ctr">
                <a:defRPr/>
              </a:pPr>
              <a:endParaRPr lang="zh-CN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6719969" y="2450466"/>
              <a:ext cx="3339646" cy="677078"/>
            </a:xfrm>
            <a:prstGeom prst="rect">
              <a:avLst/>
            </a:prstGeom>
            <a:grpFill/>
          </p:spPr>
          <p:txBody>
            <a:bodyPr wrap="square" lIns="91482" tIns="45741" rIns="91482" bIns="45741">
              <a:spAutoFit/>
            </a:bodyPr>
            <a:lstStyle/>
            <a:p>
              <a:pPr>
                <a:defRPr/>
              </a:pPr>
              <a:endParaRPr lang="zh-CN" altLang="zh-CN" sz="27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400573" y="4115042"/>
            <a:ext cx="4988438" cy="538094"/>
            <a:chOff x="6339097" y="3296031"/>
            <a:chExt cx="3744416" cy="717366"/>
          </a:xfrm>
          <a:solidFill>
            <a:srgbClr val="FEBF6A"/>
          </a:solidFill>
        </p:grpSpPr>
        <p:sp>
          <p:nvSpPr>
            <p:cNvPr id="86" name="圆角矩形 85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82" tIns="45741" rIns="91482" bIns="45741" anchor="ctr"/>
            <a:lstStyle/>
            <a:p>
              <a:pPr algn="ctr">
                <a:defRPr/>
              </a:pPr>
              <a:endParaRPr lang="zh-CN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6723349" y="3336319"/>
              <a:ext cx="3360164" cy="677078"/>
            </a:xfrm>
            <a:prstGeom prst="rect">
              <a:avLst/>
            </a:prstGeom>
            <a:grpFill/>
          </p:spPr>
          <p:txBody>
            <a:bodyPr wrap="square" lIns="91482" tIns="45741" rIns="91482" bIns="45741">
              <a:spAutoFit/>
            </a:bodyPr>
            <a:lstStyle/>
            <a:p>
              <a:pPr>
                <a:defRPr/>
              </a:pPr>
              <a:endParaRPr lang="zh-CN" altLang="zh-CN" sz="27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400573" y="5230880"/>
            <a:ext cx="4988438" cy="538614"/>
            <a:chOff x="6339097" y="4180903"/>
            <a:chExt cx="3744416" cy="718056"/>
          </a:xfrm>
          <a:solidFill>
            <a:srgbClr val="CC00CC"/>
          </a:solidFill>
        </p:grpSpPr>
        <p:sp>
          <p:nvSpPr>
            <p:cNvPr id="90" name="圆角矩形 89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82" tIns="45741" rIns="91482" bIns="45741" anchor="ctr"/>
            <a:lstStyle/>
            <a:p>
              <a:pPr algn="ctr">
                <a:defRPr/>
              </a:pPr>
              <a:endParaRPr lang="zh-CN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6723349" y="4221882"/>
              <a:ext cx="3360164" cy="677077"/>
            </a:xfrm>
            <a:prstGeom prst="rect">
              <a:avLst/>
            </a:prstGeom>
            <a:grpFill/>
          </p:spPr>
          <p:txBody>
            <a:bodyPr wrap="square" lIns="91482" tIns="45741" rIns="91482" bIns="45741">
              <a:spAutoFit/>
            </a:bodyPr>
            <a:lstStyle/>
            <a:p>
              <a:pPr>
                <a:defRPr/>
              </a:pPr>
              <a:endParaRPr lang="zh-CN" altLang="zh-CN" sz="27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下箭头 95"/>
          <p:cNvSpPr/>
          <p:nvPr/>
        </p:nvSpPr>
        <p:spPr>
          <a:xfrm rot="16200000">
            <a:off x="1802073" y="1877884"/>
            <a:ext cx="432104" cy="5096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9"/>
          <p:cNvGrpSpPr>
            <a:grpSpLocks/>
          </p:cNvGrpSpPr>
          <p:nvPr/>
        </p:nvGrpSpPr>
        <p:grpSpPr bwMode="auto">
          <a:xfrm>
            <a:off x="2500418" y="1877805"/>
            <a:ext cx="575533" cy="540127"/>
            <a:chOff x="3050349" y="1844085"/>
            <a:chExt cx="833779" cy="780307"/>
          </a:xfrm>
        </p:grpSpPr>
        <p:sp>
          <p:nvSpPr>
            <p:cNvPr id="37" name="任意多边形 36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文本框 6"/>
            <p:cNvSpPr txBox="1">
              <a:spLocks noChangeArrowheads="1"/>
            </p:cNvSpPr>
            <p:nvPr/>
          </p:nvSpPr>
          <p:spPr bwMode="auto">
            <a:xfrm>
              <a:off x="3146443" y="1890742"/>
              <a:ext cx="611465" cy="7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7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</a:p>
          </p:txBody>
        </p:sp>
      </p:grpSp>
      <p:grpSp>
        <p:nvGrpSpPr>
          <p:cNvPr id="45" name="组合 40"/>
          <p:cNvGrpSpPr>
            <a:grpSpLocks/>
          </p:cNvGrpSpPr>
          <p:nvPr/>
        </p:nvGrpSpPr>
        <p:grpSpPr bwMode="auto">
          <a:xfrm>
            <a:off x="2500292" y="5301208"/>
            <a:ext cx="575786" cy="547405"/>
            <a:chOff x="3050167" y="1844084"/>
            <a:chExt cx="834144" cy="792676"/>
          </a:xfrm>
        </p:grpSpPr>
        <p:sp>
          <p:nvSpPr>
            <p:cNvPr id="46" name="任意多边形 45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文本框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735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7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</a:p>
          </p:txBody>
        </p:sp>
      </p:grpSp>
      <p:grpSp>
        <p:nvGrpSpPr>
          <p:cNvPr id="60" name="组合 43"/>
          <p:cNvGrpSpPr>
            <a:grpSpLocks/>
          </p:cNvGrpSpPr>
          <p:nvPr/>
        </p:nvGrpSpPr>
        <p:grpSpPr bwMode="auto">
          <a:xfrm>
            <a:off x="2513813" y="4188741"/>
            <a:ext cx="575785" cy="536403"/>
            <a:chOff x="3050167" y="1844084"/>
            <a:chExt cx="834142" cy="776743"/>
          </a:xfrm>
        </p:grpSpPr>
        <p:sp>
          <p:nvSpPr>
            <p:cNvPr id="61" name="任意多边形 60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文本框 45"/>
            <p:cNvSpPr txBox="1">
              <a:spLocks noChangeArrowheads="1"/>
            </p:cNvSpPr>
            <p:nvPr/>
          </p:nvSpPr>
          <p:spPr bwMode="auto">
            <a:xfrm>
              <a:off x="3123828" y="1885459"/>
              <a:ext cx="726001" cy="735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7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</p:grpSp>
      <p:grpSp>
        <p:nvGrpSpPr>
          <p:cNvPr id="63" name="组合 46"/>
          <p:cNvGrpSpPr>
            <a:grpSpLocks/>
          </p:cNvGrpSpPr>
          <p:nvPr/>
        </p:nvGrpSpPr>
        <p:grpSpPr bwMode="auto">
          <a:xfrm>
            <a:off x="2511673" y="3019408"/>
            <a:ext cx="575533" cy="536470"/>
            <a:chOff x="3050349" y="1844085"/>
            <a:chExt cx="833779" cy="775024"/>
          </a:xfrm>
        </p:grpSpPr>
        <p:sp>
          <p:nvSpPr>
            <p:cNvPr id="64" name="任意多边形 63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文本框 48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726001" cy="7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7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882579" y="4129916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符</a:t>
            </a:r>
            <a:r>
              <a:rPr lang="zh-TW" altLang="en-US" sz="28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</a:t>
            </a:r>
            <a:r>
              <a:rPr lang="zh-TW" altLang="en-US" sz="2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孩子的學習需求</a:t>
            </a:r>
            <a:endParaRPr lang="zh-CN" altLang="zh-CN" sz="2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68053" y="3127028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共享榮</a:t>
            </a:r>
            <a:r>
              <a:rPr lang="zh-TW" altLang="en-US" sz="2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耀</a:t>
            </a:r>
            <a:endParaRPr lang="zh-CN" altLang="zh-CN" sz="2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64434" y="5273736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攜手合力成就每一個孩子</a:t>
            </a:r>
            <a:endParaRPr lang="zh-CN" altLang="zh-CN" sz="28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398" y="237670"/>
            <a:ext cx="1579001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fld id="{8AF0B477-B455-409A-B71D-0D77E23268CA}" type="slidenum"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pPr/>
              <a:t>3</a:t>
            </a:fld>
            <a:endParaRPr lang="en-US" altLang="zh-TW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28674" name="Group 10"/>
          <p:cNvGrpSpPr>
            <a:grpSpLocks/>
          </p:cNvGrpSpPr>
          <p:nvPr/>
        </p:nvGrpSpPr>
        <p:grpSpPr bwMode="auto">
          <a:xfrm>
            <a:off x="900113" y="1798638"/>
            <a:ext cx="6953250" cy="2998787"/>
            <a:chOff x="567" y="1156"/>
            <a:chExt cx="4380" cy="2679"/>
          </a:xfrm>
        </p:grpSpPr>
        <p:sp>
          <p:nvSpPr>
            <p:cNvPr id="23558" name="Text Box 4"/>
            <p:cNvSpPr txBox="1">
              <a:spLocks noChangeArrowheads="1"/>
            </p:cNvSpPr>
            <p:nvPr/>
          </p:nvSpPr>
          <p:spPr bwMode="auto">
            <a:xfrm>
              <a:off x="567" y="1156"/>
              <a:ext cx="4340" cy="463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zh-TW" altLang="en-US" sz="4400" dirty="0">
                <a:solidFill>
                  <a:schemeClr val="bg1"/>
                </a:solidFill>
                <a:latin typeface="Times New Roman" pitchFamily="18" charset="0"/>
                <a:ea typeface="華康儷粗黑"/>
                <a:cs typeface="華康儷粗黑"/>
              </a:endParaRPr>
            </a:p>
          </p:txBody>
        </p:sp>
        <p:sp>
          <p:nvSpPr>
            <p:cNvPr id="120837" name="AutoShape 5"/>
            <p:cNvSpPr>
              <a:spLocks noChangeArrowheads="1"/>
            </p:cNvSpPr>
            <p:nvPr/>
          </p:nvSpPr>
          <p:spPr bwMode="auto">
            <a:xfrm>
              <a:off x="567" y="1735"/>
              <a:ext cx="1315" cy="2086"/>
            </a:xfrm>
            <a:prstGeom prst="upArrowCallout">
              <a:avLst>
                <a:gd name="adj1" fmla="val 25000"/>
                <a:gd name="adj2" fmla="val 25000"/>
                <a:gd name="adj3" fmla="val 26439"/>
                <a:gd name="adj4" fmla="val 66667"/>
              </a:avLst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40000"/>
                </a:spcBef>
                <a:spcAft>
                  <a:spcPct val="10000"/>
                </a:spcAft>
                <a:defRPr/>
              </a:pPr>
              <a:r>
                <a:rPr lang="zh-TW" altLang="en-US" sz="3600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厚植學力</a:t>
              </a:r>
            </a:p>
          </p:txBody>
        </p:sp>
        <p:sp>
          <p:nvSpPr>
            <p:cNvPr id="120838" name="AutoShape 6"/>
            <p:cNvSpPr>
              <a:spLocks noChangeArrowheads="1"/>
            </p:cNvSpPr>
            <p:nvPr/>
          </p:nvSpPr>
          <p:spPr bwMode="auto">
            <a:xfrm>
              <a:off x="2109" y="1749"/>
              <a:ext cx="1315" cy="2086"/>
            </a:xfrm>
            <a:prstGeom prst="upArrowCallout">
              <a:avLst>
                <a:gd name="adj1" fmla="val 25000"/>
                <a:gd name="adj2" fmla="val 25000"/>
                <a:gd name="adj3" fmla="val 26439"/>
                <a:gd name="adj4" fmla="val 66667"/>
              </a:avLst>
            </a:prstGeom>
            <a:solidFill>
              <a:srgbClr val="FFC000"/>
            </a:solidFill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40000"/>
                </a:spcBef>
                <a:spcAft>
                  <a:spcPct val="10000"/>
                </a:spcAft>
                <a:defRPr/>
              </a:pPr>
              <a:endParaRPr lang="zh-TW" altLang="zh-TW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20839" name="AutoShape 7"/>
            <p:cNvSpPr>
              <a:spLocks noChangeArrowheads="1"/>
            </p:cNvSpPr>
            <p:nvPr/>
          </p:nvSpPr>
          <p:spPr bwMode="auto">
            <a:xfrm>
              <a:off x="3632" y="1749"/>
              <a:ext cx="1315" cy="2086"/>
            </a:xfrm>
            <a:prstGeom prst="upArrowCallout">
              <a:avLst>
                <a:gd name="adj1" fmla="val 25000"/>
                <a:gd name="adj2" fmla="val 25000"/>
                <a:gd name="adj3" fmla="val 26439"/>
                <a:gd name="adj4" fmla="val 66667"/>
              </a:avLst>
            </a:prstGeom>
            <a:solidFill>
              <a:srgbClr val="F1415A"/>
            </a:solidFill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40000"/>
                </a:spcBef>
                <a:spcAft>
                  <a:spcPct val="10000"/>
                </a:spcAft>
                <a:defRPr/>
              </a:pPr>
              <a:r>
                <a:rPr lang="zh-TW" altLang="en-US" sz="3600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與時俱進</a:t>
              </a:r>
            </a:p>
          </p:txBody>
        </p:sp>
        <p:sp>
          <p:nvSpPr>
            <p:cNvPr id="28693" name="Rectangle 8"/>
            <p:cNvSpPr>
              <a:spLocks noChangeArrowheads="1"/>
            </p:cNvSpPr>
            <p:nvPr/>
          </p:nvSpPr>
          <p:spPr bwMode="auto">
            <a:xfrm>
              <a:off x="2097" y="2870"/>
              <a:ext cx="1280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 algn="r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 algn="r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 algn="r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 algn="r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algn="r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algn="r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algn="r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algn="r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sz="3600">
                  <a:solidFill>
                    <a:schemeClr val="bg1"/>
                  </a:solidFill>
                  <a:latin typeface="Times New Roman" panose="02020603050405020304" pitchFamily="18" charset="0"/>
                </a:rPr>
                <a:t>展現自信</a:t>
              </a:r>
            </a:p>
          </p:txBody>
        </p:sp>
      </p:grp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2195736" y="614555"/>
            <a:ext cx="3392488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0" hangingPunct="0">
              <a:defRPr/>
            </a:pPr>
            <a:r>
              <a:rPr lang="zh-TW" altLang="en-US" sz="4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一、前言</a:t>
            </a:r>
            <a:endParaRPr lang="zh-TW" altLang="en-US" sz="40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8676" name="矩形 1"/>
          <p:cNvSpPr>
            <a:spLocks noChangeArrowheads="1"/>
          </p:cNvSpPr>
          <p:nvPr/>
        </p:nvSpPr>
        <p:spPr bwMode="auto">
          <a:xfrm>
            <a:off x="2331025" y="1755775"/>
            <a:ext cx="433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r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</a:rPr>
              <a:t>樂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</a:rPr>
              <a:t>學大同、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</a:rPr>
              <a:t>智慧學園</a:t>
            </a:r>
          </a:p>
        </p:txBody>
      </p:sp>
      <p:pic>
        <p:nvPicPr>
          <p:cNvPr id="28677" name="Picture 2" descr="「社區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914900"/>
            <a:ext cx="14414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「進步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41888"/>
            <a:ext cx="18510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24413"/>
            <a:ext cx="18748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700" y="264061"/>
            <a:ext cx="1579001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60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/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二、共享榮耀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982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47186"/>
            <a:ext cx="3852558" cy="365402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-1" y="6004250"/>
            <a:ext cx="9144001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37000"/>
                </a:schemeClr>
              </a:gs>
              <a:gs pos="28000">
                <a:srgbClr val="CDDDAC">
                  <a:alpha val="60000"/>
                </a:srgbClr>
              </a:gs>
              <a:gs pos="100000">
                <a:schemeClr val="bg1">
                  <a:alpha val="39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團隊成員：全校夥伴、所有家長、以及每一個發光發熱的孩子</a:t>
            </a:r>
            <a:endParaRPr lang="zh-TW" alt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-108520" y="4149080"/>
            <a:ext cx="1815000" cy="2592000"/>
            <a:chOff x="838178" y="3019430"/>
            <a:chExt cx="1683396" cy="2592000"/>
          </a:xfrm>
        </p:grpSpPr>
        <p:pic>
          <p:nvPicPr>
            <p:cNvPr id="5" name="Picture 1" descr="教育中心獎座底座加高圖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78" y="3019430"/>
              <a:ext cx="1683396" cy="25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6" name="文字方塊 5"/>
            <p:cNvSpPr txBox="1"/>
            <p:nvPr/>
          </p:nvSpPr>
          <p:spPr>
            <a:xfrm>
              <a:off x="1421913" y="3824961"/>
              <a:ext cx="456736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2000" dirty="0">
                  <a:ln w="18415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華康勘亭流(P)" pitchFamily="66" charset="-120"/>
                  <a:ea typeface="華康勘亭流(P)" pitchFamily="66" charset="-120"/>
                </a:rPr>
                <a:t>學生學習</a:t>
              </a:r>
              <a:endParaRPr lang="zh-TW" altLang="en-US" sz="2000" dirty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312" y="2060848"/>
            <a:ext cx="3591160" cy="3802971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1454590" y="677444"/>
            <a:ext cx="7315200" cy="533400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榮獲教育局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學生學習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向度優質學校</a:t>
            </a:r>
          </a:p>
        </p:txBody>
      </p:sp>
    </p:spTree>
    <p:extLst>
      <p:ext uri="{BB962C8B-B14F-4D97-AF65-F5344CB8AC3E}">
        <p14:creationId xmlns:p14="http://schemas.microsoft.com/office/powerpoint/2010/main" val="9057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8079" y="1403616"/>
            <a:ext cx="7886700" cy="352118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不含特殊生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成就水準百分比統計表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4012"/>
            <a:ext cx="1580008" cy="1155695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06871"/>
              </p:ext>
            </p:extLst>
          </p:nvPr>
        </p:nvGraphicFramePr>
        <p:xfrm>
          <a:off x="735591" y="1777368"/>
          <a:ext cx="7701536" cy="1673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07">
                  <a:extLst>
                    <a:ext uri="{9D8B030D-6E8A-4147-A177-3AD203B41FA5}">
                      <a16:colId xmlns:a16="http://schemas.microsoft.com/office/drawing/2014/main" val="313323414"/>
                    </a:ext>
                  </a:extLst>
                </a:gridCol>
                <a:gridCol w="1540307">
                  <a:extLst>
                    <a:ext uri="{9D8B030D-6E8A-4147-A177-3AD203B41FA5}">
                      <a16:colId xmlns:a16="http://schemas.microsoft.com/office/drawing/2014/main" val="2564889147"/>
                    </a:ext>
                  </a:extLst>
                </a:gridCol>
                <a:gridCol w="1540308">
                  <a:extLst>
                    <a:ext uri="{9D8B030D-6E8A-4147-A177-3AD203B41FA5}">
                      <a16:colId xmlns:a16="http://schemas.microsoft.com/office/drawing/2014/main" val="521373951"/>
                    </a:ext>
                  </a:extLst>
                </a:gridCol>
                <a:gridCol w="1540307">
                  <a:extLst>
                    <a:ext uri="{9D8B030D-6E8A-4147-A177-3AD203B41FA5}">
                      <a16:colId xmlns:a16="http://schemas.microsoft.com/office/drawing/2014/main" val="3926100751"/>
                    </a:ext>
                  </a:extLst>
                </a:gridCol>
                <a:gridCol w="1540307">
                  <a:extLst>
                    <a:ext uri="{9D8B030D-6E8A-4147-A177-3AD203B41FA5}">
                      <a16:colId xmlns:a16="http://schemas.microsoft.com/office/drawing/2014/main" val="1027713255"/>
                    </a:ext>
                  </a:extLst>
                </a:gridCol>
              </a:tblGrid>
              <a:tr h="7509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國語文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未達基礎級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基礎級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中級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高級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65682344"/>
                  </a:ext>
                </a:extLst>
              </a:tr>
              <a:tr h="4389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臺北市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2.25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16.71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49.82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31.22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948047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大同國小</a:t>
                      </a:r>
                      <a:endParaRPr lang="zh-TW" altLang="en-US" sz="24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0.00</a:t>
                      </a:r>
                      <a:endParaRPr lang="zh-TW" altLang="en-US" sz="24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11.11</a:t>
                      </a:r>
                      <a:endParaRPr lang="zh-TW" altLang="en-US" sz="24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53.70</a:t>
                      </a:r>
                      <a:endParaRPr lang="zh-TW" altLang="en-US" sz="24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35.19</a:t>
                      </a:r>
                      <a:endParaRPr lang="zh-TW" altLang="en-US" sz="24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73050683"/>
                  </a:ext>
                </a:extLst>
              </a:tr>
            </a:tbl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學力檢測</a:t>
            </a:r>
            <a:endParaRPr lang="zh-TW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15296"/>
              </p:ext>
            </p:extLst>
          </p:nvPr>
        </p:nvGraphicFramePr>
        <p:xfrm>
          <a:off x="735591" y="4077072"/>
          <a:ext cx="7701535" cy="185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137">
                  <a:extLst>
                    <a:ext uri="{9D8B030D-6E8A-4147-A177-3AD203B41FA5}">
                      <a16:colId xmlns:a16="http://schemas.microsoft.com/office/drawing/2014/main" val="313323414"/>
                    </a:ext>
                  </a:extLst>
                </a:gridCol>
                <a:gridCol w="1692477">
                  <a:extLst>
                    <a:ext uri="{9D8B030D-6E8A-4147-A177-3AD203B41FA5}">
                      <a16:colId xmlns:a16="http://schemas.microsoft.com/office/drawing/2014/main" val="2456795492"/>
                    </a:ext>
                  </a:extLst>
                </a:gridCol>
                <a:gridCol w="1540307">
                  <a:extLst>
                    <a:ext uri="{9D8B030D-6E8A-4147-A177-3AD203B41FA5}">
                      <a16:colId xmlns:a16="http://schemas.microsoft.com/office/drawing/2014/main" val="521373951"/>
                    </a:ext>
                  </a:extLst>
                </a:gridCol>
                <a:gridCol w="1540307">
                  <a:extLst>
                    <a:ext uri="{9D8B030D-6E8A-4147-A177-3AD203B41FA5}">
                      <a16:colId xmlns:a16="http://schemas.microsoft.com/office/drawing/2014/main" val="3926100751"/>
                    </a:ext>
                  </a:extLst>
                </a:gridCol>
                <a:gridCol w="1540307">
                  <a:extLst>
                    <a:ext uri="{9D8B030D-6E8A-4147-A177-3AD203B41FA5}">
                      <a16:colId xmlns:a16="http://schemas.microsoft.com/office/drawing/2014/main" val="1027713255"/>
                    </a:ext>
                  </a:extLst>
                </a:gridCol>
              </a:tblGrid>
              <a:tr h="7281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未達基礎級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基礎級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中級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高級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568234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臺北市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3.33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27.25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46.93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22.49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948047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大同國小</a:t>
                      </a:r>
                      <a:endParaRPr lang="zh-TW" altLang="en-US" sz="24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3.70</a:t>
                      </a:r>
                      <a:endParaRPr lang="zh-TW" altLang="en-US" sz="24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25.93</a:t>
                      </a:r>
                      <a:endParaRPr lang="zh-TW" altLang="en-US" sz="24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50.00</a:t>
                      </a:r>
                      <a:endParaRPr lang="zh-TW" altLang="en-US" sz="24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20.37</a:t>
                      </a:r>
                      <a:endParaRPr lang="zh-TW" altLang="en-US" sz="24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3050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32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805016"/>
            <a:ext cx="7886700" cy="35211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選擇題</a:t>
            </a:r>
            <a:r>
              <a:rPr lang="en-US" altLang="zh-TW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不含特殊生</a:t>
            </a:r>
            <a:r>
              <a:rPr lang="en-US" altLang="zh-TW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平均答對率、標準差、量尺分數</a:t>
            </a:r>
            <a:endParaRPr lang="en-US" altLang="zh-TW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88" y="874273"/>
            <a:ext cx="1580008" cy="1155695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00653"/>
              </p:ext>
            </p:extLst>
          </p:nvPr>
        </p:nvGraphicFramePr>
        <p:xfrm>
          <a:off x="683568" y="1556792"/>
          <a:ext cx="6912769" cy="222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277">
                  <a:extLst>
                    <a:ext uri="{9D8B030D-6E8A-4147-A177-3AD203B41FA5}">
                      <a16:colId xmlns:a16="http://schemas.microsoft.com/office/drawing/2014/main" val="313323414"/>
                    </a:ext>
                  </a:extLst>
                </a:gridCol>
                <a:gridCol w="1615164">
                  <a:extLst>
                    <a:ext uri="{9D8B030D-6E8A-4147-A177-3AD203B41FA5}">
                      <a16:colId xmlns:a16="http://schemas.microsoft.com/office/drawing/2014/main" val="2564889147"/>
                    </a:ext>
                  </a:extLst>
                </a:gridCol>
                <a:gridCol w="1615164">
                  <a:extLst>
                    <a:ext uri="{9D8B030D-6E8A-4147-A177-3AD203B41FA5}">
                      <a16:colId xmlns:a16="http://schemas.microsoft.com/office/drawing/2014/main" val="521373951"/>
                    </a:ext>
                  </a:extLst>
                </a:gridCol>
                <a:gridCol w="1615164">
                  <a:extLst>
                    <a:ext uri="{9D8B030D-6E8A-4147-A177-3AD203B41FA5}">
                      <a16:colId xmlns:a16="http://schemas.microsoft.com/office/drawing/2014/main" val="3926100751"/>
                    </a:ext>
                  </a:extLst>
                </a:gridCol>
              </a:tblGrid>
              <a:tr h="7908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altLang="zh-TW" sz="2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國語文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altLang="zh-TW" sz="2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答對率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altLang="zh-TW" sz="2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差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altLang="zh-TW" sz="2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量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尺分數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65682344"/>
                  </a:ext>
                </a:extLst>
              </a:tr>
              <a:tr h="65603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66.95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17.68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501.65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94804767"/>
                  </a:ext>
                </a:extLst>
              </a:tr>
              <a:tr h="4253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大同區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65.92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17.42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496.99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73050683"/>
                  </a:ext>
                </a:extLst>
              </a:tr>
              <a:tr h="35733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大同國小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22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69.55</a:t>
                      </a:r>
                      <a:endParaRPr lang="zh-TW" altLang="en-US" sz="22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15.33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513.38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3133523892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95232"/>
              </p:ext>
            </p:extLst>
          </p:nvPr>
        </p:nvGraphicFramePr>
        <p:xfrm>
          <a:off x="683566" y="4005064"/>
          <a:ext cx="691277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923">
                  <a:extLst>
                    <a:ext uri="{9D8B030D-6E8A-4147-A177-3AD203B41FA5}">
                      <a16:colId xmlns:a16="http://schemas.microsoft.com/office/drawing/2014/main" val="313323414"/>
                    </a:ext>
                  </a:extLst>
                </a:gridCol>
                <a:gridCol w="1614949">
                  <a:extLst>
                    <a:ext uri="{9D8B030D-6E8A-4147-A177-3AD203B41FA5}">
                      <a16:colId xmlns:a16="http://schemas.microsoft.com/office/drawing/2014/main" val="2564889147"/>
                    </a:ext>
                  </a:extLst>
                </a:gridCol>
                <a:gridCol w="1614949">
                  <a:extLst>
                    <a:ext uri="{9D8B030D-6E8A-4147-A177-3AD203B41FA5}">
                      <a16:colId xmlns:a16="http://schemas.microsoft.com/office/drawing/2014/main" val="521373951"/>
                    </a:ext>
                  </a:extLst>
                </a:gridCol>
                <a:gridCol w="1614949">
                  <a:extLst>
                    <a:ext uri="{9D8B030D-6E8A-4147-A177-3AD203B41FA5}">
                      <a16:colId xmlns:a16="http://schemas.microsoft.com/office/drawing/2014/main" val="392610075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altLang="zh-TW" sz="2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altLang="zh-TW" sz="2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答對率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altLang="zh-TW" sz="2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差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altLang="zh-TW" sz="2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量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尺分數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5682344"/>
                  </a:ext>
                </a:extLst>
              </a:tr>
              <a:tr h="57554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68.63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16.96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501.35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94804767"/>
                  </a:ext>
                </a:extLst>
              </a:tr>
              <a:tr h="43256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大同區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66.86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17.23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492.09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7305068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大同國小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22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69.31</a:t>
                      </a:r>
                      <a:endParaRPr lang="zh-TW" altLang="en-US" sz="22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16.06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507.20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3352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22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"/>
          <p:cNvSpPr txBox="1"/>
          <p:nvPr/>
        </p:nvSpPr>
        <p:spPr>
          <a:xfrm>
            <a:off x="1397350" y="725443"/>
            <a:ext cx="641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三</a:t>
            </a:r>
            <a:r>
              <a:rPr lang="zh-CN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符應</a:t>
            </a: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</a:rPr>
              <a:t>孩子的學習需求</a:t>
            </a:r>
            <a:endParaRPr lang="zh-CN" altLang="en-US" sz="3200" dirty="0">
              <a:solidFill>
                <a:srgbClr val="C00000"/>
              </a:solidFill>
              <a:latin typeface="標楷體" panose="03000509000000000000" pitchFamily="65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755576" y="5404562"/>
            <a:ext cx="1892230" cy="760742"/>
          </a:xfrm>
          <a:custGeom>
            <a:avLst/>
            <a:gdLst>
              <a:gd name="connsiteX0" fmla="*/ 0 w 1442410"/>
              <a:gd name="connsiteY0" fmla="*/ 80134 h 801339"/>
              <a:gd name="connsiteX1" fmla="*/ 80134 w 1442410"/>
              <a:gd name="connsiteY1" fmla="*/ 0 h 801339"/>
              <a:gd name="connsiteX2" fmla="*/ 1362276 w 1442410"/>
              <a:gd name="connsiteY2" fmla="*/ 0 h 801339"/>
              <a:gd name="connsiteX3" fmla="*/ 1442410 w 1442410"/>
              <a:gd name="connsiteY3" fmla="*/ 80134 h 801339"/>
              <a:gd name="connsiteX4" fmla="*/ 1442410 w 1442410"/>
              <a:gd name="connsiteY4" fmla="*/ 721205 h 801339"/>
              <a:gd name="connsiteX5" fmla="*/ 1362276 w 1442410"/>
              <a:gd name="connsiteY5" fmla="*/ 801339 h 801339"/>
              <a:gd name="connsiteX6" fmla="*/ 80134 w 1442410"/>
              <a:gd name="connsiteY6" fmla="*/ 801339 h 801339"/>
              <a:gd name="connsiteX7" fmla="*/ 0 w 1442410"/>
              <a:gd name="connsiteY7" fmla="*/ 721205 h 801339"/>
              <a:gd name="connsiteX8" fmla="*/ 0 w 1442410"/>
              <a:gd name="connsiteY8" fmla="*/ 80134 h 80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410" h="801339">
                <a:moveTo>
                  <a:pt x="0" y="80134"/>
                </a:moveTo>
                <a:cubicBezTo>
                  <a:pt x="0" y="35877"/>
                  <a:pt x="35877" y="0"/>
                  <a:pt x="80134" y="0"/>
                </a:cubicBezTo>
                <a:lnTo>
                  <a:pt x="1362276" y="0"/>
                </a:lnTo>
                <a:cubicBezTo>
                  <a:pt x="1406533" y="0"/>
                  <a:pt x="1442410" y="35877"/>
                  <a:pt x="1442410" y="80134"/>
                </a:cubicBezTo>
                <a:lnTo>
                  <a:pt x="1442410" y="721205"/>
                </a:lnTo>
                <a:cubicBezTo>
                  <a:pt x="1442410" y="765462"/>
                  <a:pt x="1406533" y="801339"/>
                  <a:pt x="1362276" y="801339"/>
                </a:cubicBezTo>
                <a:lnTo>
                  <a:pt x="80134" y="801339"/>
                </a:lnTo>
                <a:cubicBezTo>
                  <a:pt x="35877" y="801339"/>
                  <a:pt x="0" y="765462"/>
                  <a:pt x="0" y="721205"/>
                </a:cubicBezTo>
                <a:lnTo>
                  <a:pt x="0" y="80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14" tIns="86214" rIns="86214" bIns="86214" numCol="1" spcCol="1270" anchor="ctr" anchorCtr="0">
            <a:noAutofit/>
          </a:bodyPr>
          <a:lstStyle/>
          <a:p>
            <a:pPr algn="ctr" defTabSz="800366"/>
            <a:r>
              <a:rPr lang="zh-TW" altLang="en-US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營造環境</a:t>
            </a:r>
            <a:endParaRPr lang="zh-CN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755576" y="4131170"/>
            <a:ext cx="1905817" cy="736510"/>
          </a:xfrm>
          <a:custGeom>
            <a:avLst/>
            <a:gdLst>
              <a:gd name="connsiteX0" fmla="*/ 0 w 1442410"/>
              <a:gd name="connsiteY0" fmla="*/ 80134 h 801339"/>
              <a:gd name="connsiteX1" fmla="*/ 80134 w 1442410"/>
              <a:gd name="connsiteY1" fmla="*/ 0 h 801339"/>
              <a:gd name="connsiteX2" fmla="*/ 1362276 w 1442410"/>
              <a:gd name="connsiteY2" fmla="*/ 0 h 801339"/>
              <a:gd name="connsiteX3" fmla="*/ 1442410 w 1442410"/>
              <a:gd name="connsiteY3" fmla="*/ 80134 h 801339"/>
              <a:gd name="connsiteX4" fmla="*/ 1442410 w 1442410"/>
              <a:gd name="connsiteY4" fmla="*/ 721205 h 801339"/>
              <a:gd name="connsiteX5" fmla="*/ 1362276 w 1442410"/>
              <a:gd name="connsiteY5" fmla="*/ 801339 h 801339"/>
              <a:gd name="connsiteX6" fmla="*/ 80134 w 1442410"/>
              <a:gd name="connsiteY6" fmla="*/ 801339 h 801339"/>
              <a:gd name="connsiteX7" fmla="*/ 0 w 1442410"/>
              <a:gd name="connsiteY7" fmla="*/ 721205 h 801339"/>
              <a:gd name="connsiteX8" fmla="*/ 0 w 1442410"/>
              <a:gd name="connsiteY8" fmla="*/ 80134 h 80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410" h="801339">
                <a:moveTo>
                  <a:pt x="0" y="80134"/>
                </a:moveTo>
                <a:cubicBezTo>
                  <a:pt x="0" y="35877"/>
                  <a:pt x="35877" y="0"/>
                  <a:pt x="80134" y="0"/>
                </a:cubicBezTo>
                <a:lnTo>
                  <a:pt x="1362276" y="0"/>
                </a:lnTo>
                <a:cubicBezTo>
                  <a:pt x="1406533" y="0"/>
                  <a:pt x="1442410" y="35877"/>
                  <a:pt x="1442410" y="80134"/>
                </a:cubicBezTo>
                <a:lnTo>
                  <a:pt x="1442410" y="721205"/>
                </a:lnTo>
                <a:cubicBezTo>
                  <a:pt x="1442410" y="765462"/>
                  <a:pt x="1406533" y="801339"/>
                  <a:pt x="1362276" y="801339"/>
                </a:cubicBezTo>
                <a:lnTo>
                  <a:pt x="80134" y="801339"/>
                </a:lnTo>
                <a:cubicBezTo>
                  <a:pt x="35877" y="801339"/>
                  <a:pt x="0" y="765462"/>
                  <a:pt x="0" y="721205"/>
                </a:cubicBezTo>
                <a:lnTo>
                  <a:pt x="0" y="8013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488257"/>
              <a:satOff val="8966"/>
              <a:lumOff val="719"/>
              <a:alphaOff val="0"/>
            </a:schemeClr>
          </a:fillRef>
          <a:effectRef idx="0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14" tIns="86214" rIns="86214" bIns="86214" numCol="1" spcCol="1270" anchor="ctr" anchorCtr="0">
            <a:noAutofit/>
          </a:bodyPr>
          <a:lstStyle/>
          <a:p>
            <a:pPr algn="ctr" defTabSz="800366"/>
            <a:endParaRPr lang="en-US" altLang="zh-TW" sz="75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800366"/>
            <a:r>
              <a:rPr lang="zh-TW" altLang="en-US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專業教學</a:t>
            </a:r>
            <a:endParaRPr lang="zh-CN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 rot="10800000">
            <a:off x="2987825" y="5188598"/>
            <a:ext cx="339017" cy="328634"/>
          </a:xfrm>
          <a:custGeom>
            <a:avLst/>
            <a:gdLst>
              <a:gd name="connsiteX0" fmla="*/ 0 w 300502"/>
              <a:gd name="connsiteY0" fmla="*/ 72120 h 360602"/>
              <a:gd name="connsiteX1" fmla="*/ 150251 w 300502"/>
              <a:gd name="connsiteY1" fmla="*/ 72120 h 360602"/>
              <a:gd name="connsiteX2" fmla="*/ 150251 w 300502"/>
              <a:gd name="connsiteY2" fmla="*/ 0 h 360602"/>
              <a:gd name="connsiteX3" fmla="*/ 300502 w 300502"/>
              <a:gd name="connsiteY3" fmla="*/ 180301 h 360602"/>
              <a:gd name="connsiteX4" fmla="*/ 150251 w 300502"/>
              <a:gd name="connsiteY4" fmla="*/ 360602 h 360602"/>
              <a:gd name="connsiteX5" fmla="*/ 150251 w 300502"/>
              <a:gd name="connsiteY5" fmla="*/ 288482 h 360602"/>
              <a:gd name="connsiteX6" fmla="*/ 0 w 300502"/>
              <a:gd name="connsiteY6" fmla="*/ 288482 h 360602"/>
              <a:gd name="connsiteX7" fmla="*/ 0 w 300502"/>
              <a:gd name="connsiteY7" fmla="*/ 72120 h 36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02" h="360602">
                <a:moveTo>
                  <a:pt x="240402" y="0"/>
                </a:moveTo>
                <a:lnTo>
                  <a:pt x="240402" y="180301"/>
                </a:lnTo>
                <a:lnTo>
                  <a:pt x="300502" y="180301"/>
                </a:lnTo>
                <a:lnTo>
                  <a:pt x="150251" y="360602"/>
                </a:lnTo>
                <a:lnTo>
                  <a:pt x="0" y="180301"/>
                </a:lnTo>
                <a:lnTo>
                  <a:pt x="60100" y="180301"/>
                </a:lnTo>
                <a:lnTo>
                  <a:pt x="60100" y="0"/>
                </a:lnTo>
                <a:lnTo>
                  <a:pt x="24040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10" tIns="0" rIns="54109" bIns="67637" numCol="1" spcCol="1270" anchor="ctr" anchorCtr="0">
            <a:noAutofit/>
          </a:bodyPr>
          <a:lstStyle/>
          <a:p>
            <a:pPr algn="ctr" defTabSz="700321">
              <a:lnSpc>
                <a:spcPct val="90000"/>
              </a:lnSpc>
              <a:spcAft>
                <a:spcPct val="35000"/>
              </a:spcAft>
            </a:pPr>
            <a:endParaRPr lang="zh-CN" altLang="en-US" sz="1575"/>
          </a:p>
        </p:txBody>
      </p:sp>
      <p:sp>
        <p:nvSpPr>
          <p:cNvPr id="18" name="手繪多邊形 17"/>
          <p:cNvSpPr/>
          <p:nvPr/>
        </p:nvSpPr>
        <p:spPr>
          <a:xfrm rot="10800000">
            <a:off x="2987825" y="3861048"/>
            <a:ext cx="359357" cy="328835"/>
          </a:xfrm>
          <a:custGeom>
            <a:avLst/>
            <a:gdLst>
              <a:gd name="connsiteX0" fmla="*/ 0 w 300502"/>
              <a:gd name="connsiteY0" fmla="*/ 72120 h 360602"/>
              <a:gd name="connsiteX1" fmla="*/ 150251 w 300502"/>
              <a:gd name="connsiteY1" fmla="*/ 72120 h 360602"/>
              <a:gd name="connsiteX2" fmla="*/ 150251 w 300502"/>
              <a:gd name="connsiteY2" fmla="*/ 0 h 360602"/>
              <a:gd name="connsiteX3" fmla="*/ 300502 w 300502"/>
              <a:gd name="connsiteY3" fmla="*/ 180301 h 360602"/>
              <a:gd name="connsiteX4" fmla="*/ 150251 w 300502"/>
              <a:gd name="connsiteY4" fmla="*/ 360602 h 360602"/>
              <a:gd name="connsiteX5" fmla="*/ 150251 w 300502"/>
              <a:gd name="connsiteY5" fmla="*/ 288482 h 360602"/>
              <a:gd name="connsiteX6" fmla="*/ 0 w 300502"/>
              <a:gd name="connsiteY6" fmla="*/ 288482 h 360602"/>
              <a:gd name="connsiteX7" fmla="*/ 0 w 300502"/>
              <a:gd name="connsiteY7" fmla="*/ 72120 h 36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02" h="360602">
                <a:moveTo>
                  <a:pt x="240402" y="0"/>
                </a:moveTo>
                <a:lnTo>
                  <a:pt x="240402" y="180301"/>
                </a:lnTo>
                <a:lnTo>
                  <a:pt x="300502" y="180301"/>
                </a:lnTo>
                <a:lnTo>
                  <a:pt x="150251" y="360602"/>
                </a:lnTo>
                <a:lnTo>
                  <a:pt x="0" y="180301"/>
                </a:lnTo>
                <a:lnTo>
                  <a:pt x="60100" y="180301"/>
                </a:lnTo>
                <a:lnTo>
                  <a:pt x="60100" y="0"/>
                </a:lnTo>
                <a:lnTo>
                  <a:pt x="240402" y="0"/>
                </a:lnTo>
                <a:close/>
              </a:path>
            </a:pathLst>
          </a:custGeom>
          <a:solidFill>
            <a:srgbClr val="99336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11" tIns="0" rIns="54109" bIns="67638" numCol="1" spcCol="1270" anchor="ctr" anchorCtr="0">
            <a:noAutofit/>
          </a:bodyPr>
          <a:lstStyle/>
          <a:p>
            <a:pPr algn="ctr" defTabSz="700321">
              <a:lnSpc>
                <a:spcPct val="90000"/>
              </a:lnSpc>
              <a:spcAft>
                <a:spcPct val="35000"/>
              </a:spcAft>
            </a:pPr>
            <a:endParaRPr lang="zh-CN" altLang="en-US" sz="1575"/>
          </a:p>
        </p:txBody>
      </p:sp>
      <p:sp>
        <p:nvSpPr>
          <p:cNvPr id="20" name="手繪多邊形 19"/>
          <p:cNvSpPr/>
          <p:nvPr/>
        </p:nvSpPr>
        <p:spPr>
          <a:xfrm>
            <a:off x="755576" y="2996952"/>
            <a:ext cx="1922755" cy="760742"/>
          </a:xfrm>
          <a:custGeom>
            <a:avLst/>
            <a:gdLst>
              <a:gd name="connsiteX0" fmla="*/ 0 w 1442410"/>
              <a:gd name="connsiteY0" fmla="*/ 80134 h 801339"/>
              <a:gd name="connsiteX1" fmla="*/ 80134 w 1442410"/>
              <a:gd name="connsiteY1" fmla="*/ 0 h 801339"/>
              <a:gd name="connsiteX2" fmla="*/ 1362276 w 1442410"/>
              <a:gd name="connsiteY2" fmla="*/ 0 h 801339"/>
              <a:gd name="connsiteX3" fmla="*/ 1442410 w 1442410"/>
              <a:gd name="connsiteY3" fmla="*/ 80134 h 801339"/>
              <a:gd name="connsiteX4" fmla="*/ 1442410 w 1442410"/>
              <a:gd name="connsiteY4" fmla="*/ 721205 h 801339"/>
              <a:gd name="connsiteX5" fmla="*/ 1362276 w 1442410"/>
              <a:gd name="connsiteY5" fmla="*/ 801339 h 801339"/>
              <a:gd name="connsiteX6" fmla="*/ 80134 w 1442410"/>
              <a:gd name="connsiteY6" fmla="*/ 801339 h 801339"/>
              <a:gd name="connsiteX7" fmla="*/ 0 w 1442410"/>
              <a:gd name="connsiteY7" fmla="*/ 721205 h 801339"/>
              <a:gd name="connsiteX8" fmla="*/ 0 w 1442410"/>
              <a:gd name="connsiteY8" fmla="*/ 80134 h 80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410" h="801339">
                <a:moveTo>
                  <a:pt x="0" y="80134"/>
                </a:moveTo>
                <a:cubicBezTo>
                  <a:pt x="0" y="35877"/>
                  <a:pt x="35877" y="0"/>
                  <a:pt x="80134" y="0"/>
                </a:cubicBezTo>
                <a:lnTo>
                  <a:pt x="1362276" y="0"/>
                </a:lnTo>
                <a:cubicBezTo>
                  <a:pt x="1406533" y="0"/>
                  <a:pt x="1442410" y="35877"/>
                  <a:pt x="1442410" y="80134"/>
                </a:cubicBezTo>
                <a:lnTo>
                  <a:pt x="1442410" y="721205"/>
                </a:lnTo>
                <a:cubicBezTo>
                  <a:pt x="1442410" y="765462"/>
                  <a:pt x="1406533" y="801339"/>
                  <a:pt x="1362276" y="801339"/>
                </a:cubicBezTo>
                <a:lnTo>
                  <a:pt x="80134" y="801339"/>
                </a:lnTo>
                <a:cubicBezTo>
                  <a:pt x="35877" y="801339"/>
                  <a:pt x="0" y="765462"/>
                  <a:pt x="0" y="721205"/>
                </a:cubicBezTo>
                <a:lnTo>
                  <a:pt x="0" y="80134"/>
                </a:lnTo>
                <a:close/>
              </a:path>
            </a:pathLst>
          </a:custGeom>
          <a:solidFill>
            <a:srgbClr val="99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976513"/>
              <a:satOff val="17933"/>
              <a:lumOff val="1437"/>
              <a:alphaOff val="0"/>
            </a:schemeClr>
          </a:fillRef>
          <a:effectRef idx="0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14" tIns="86214" rIns="86214" bIns="86214" numCol="1" spcCol="1270" anchor="ctr" anchorCtr="0">
            <a:noAutofit/>
          </a:bodyPr>
          <a:lstStyle/>
          <a:p>
            <a:pPr algn="ctr" defTabSz="800366">
              <a:lnSpc>
                <a:spcPct val="90000"/>
              </a:lnSpc>
              <a:spcAft>
                <a:spcPct val="35000"/>
              </a:spcAft>
            </a:pPr>
            <a:r>
              <a:rPr lang="zh-TW" altLang="en-US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愛心輔導</a:t>
            </a:r>
            <a:endParaRPr lang="en-US" altLang="zh-TW" sz="3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755576" y="1772816"/>
            <a:ext cx="1971087" cy="768805"/>
          </a:xfrm>
          <a:custGeom>
            <a:avLst/>
            <a:gdLst>
              <a:gd name="connsiteX0" fmla="*/ 0 w 1442410"/>
              <a:gd name="connsiteY0" fmla="*/ 80134 h 801339"/>
              <a:gd name="connsiteX1" fmla="*/ 80134 w 1442410"/>
              <a:gd name="connsiteY1" fmla="*/ 0 h 801339"/>
              <a:gd name="connsiteX2" fmla="*/ 1362276 w 1442410"/>
              <a:gd name="connsiteY2" fmla="*/ 0 h 801339"/>
              <a:gd name="connsiteX3" fmla="*/ 1442410 w 1442410"/>
              <a:gd name="connsiteY3" fmla="*/ 80134 h 801339"/>
              <a:gd name="connsiteX4" fmla="*/ 1442410 w 1442410"/>
              <a:gd name="connsiteY4" fmla="*/ 721205 h 801339"/>
              <a:gd name="connsiteX5" fmla="*/ 1362276 w 1442410"/>
              <a:gd name="connsiteY5" fmla="*/ 801339 h 801339"/>
              <a:gd name="connsiteX6" fmla="*/ 80134 w 1442410"/>
              <a:gd name="connsiteY6" fmla="*/ 801339 h 801339"/>
              <a:gd name="connsiteX7" fmla="*/ 0 w 1442410"/>
              <a:gd name="connsiteY7" fmla="*/ 721205 h 801339"/>
              <a:gd name="connsiteX8" fmla="*/ 0 w 1442410"/>
              <a:gd name="connsiteY8" fmla="*/ 80134 h 80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410" h="801339">
                <a:moveTo>
                  <a:pt x="0" y="80134"/>
                </a:moveTo>
                <a:cubicBezTo>
                  <a:pt x="0" y="35877"/>
                  <a:pt x="35877" y="0"/>
                  <a:pt x="80134" y="0"/>
                </a:cubicBezTo>
                <a:lnTo>
                  <a:pt x="1362276" y="0"/>
                </a:lnTo>
                <a:cubicBezTo>
                  <a:pt x="1406533" y="0"/>
                  <a:pt x="1442410" y="35877"/>
                  <a:pt x="1442410" y="80134"/>
                </a:cubicBezTo>
                <a:lnTo>
                  <a:pt x="1442410" y="721205"/>
                </a:lnTo>
                <a:cubicBezTo>
                  <a:pt x="1442410" y="765462"/>
                  <a:pt x="1406533" y="801339"/>
                  <a:pt x="1362276" y="801339"/>
                </a:cubicBezTo>
                <a:lnTo>
                  <a:pt x="80134" y="801339"/>
                </a:lnTo>
                <a:cubicBezTo>
                  <a:pt x="35877" y="801339"/>
                  <a:pt x="0" y="765462"/>
                  <a:pt x="0" y="721205"/>
                </a:cubicBezTo>
                <a:lnTo>
                  <a:pt x="0" y="80134"/>
                </a:lnTo>
                <a:close/>
              </a:path>
            </a:pathLst>
          </a:custGeom>
          <a:solidFill>
            <a:srgbClr val="8000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14" tIns="86214" rIns="86214" bIns="86214" numCol="1" spcCol="1270" anchor="ctr" anchorCtr="0">
            <a:noAutofit/>
          </a:bodyPr>
          <a:lstStyle/>
          <a:p>
            <a:pPr algn="ctr" defTabSz="800366">
              <a:lnSpc>
                <a:spcPct val="90000"/>
              </a:lnSpc>
              <a:spcAft>
                <a:spcPct val="35000"/>
              </a:spcAft>
            </a:pPr>
            <a:r>
              <a:rPr lang="zh-TW" altLang="en-US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適性活動</a:t>
            </a:r>
            <a:endParaRPr lang="en-US" altLang="zh-CN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手繪多邊形 21"/>
          <p:cNvSpPr/>
          <p:nvPr/>
        </p:nvSpPr>
        <p:spPr>
          <a:xfrm rot="10800000">
            <a:off x="3059833" y="2780928"/>
            <a:ext cx="359357" cy="328835"/>
          </a:xfrm>
          <a:custGeom>
            <a:avLst/>
            <a:gdLst>
              <a:gd name="connsiteX0" fmla="*/ 0 w 300502"/>
              <a:gd name="connsiteY0" fmla="*/ 72120 h 360602"/>
              <a:gd name="connsiteX1" fmla="*/ 150251 w 300502"/>
              <a:gd name="connsiteY1" fmla="*/ 72120 h 360602"/>
              <a:gd name="connsiteX2" fmla="*/ 150251 w 300502"/>
              <a:gd name="connsiteY2" fmla="*/ 0 h 360602"/>
              <a:gd name="connsiteX3" fmla="*/ 300502 w 300502"/>
              <a:gd name="connsiteY3" fmla="*/ 180301 h 360602"/>
              <a:gd name="connsiteX4" fmla="*/ 150251 w 300502"/>
              <a:gd name="connsiteY4" fmla="*/ 360602 h 360602"/>
              <a:gd name="connsiteX5" fmla="*/ 150251 w 300502"/>
              <a:gd name="connsiteY5" fmla="*/ 288482 h 360602"/>
              <a:gd name="connsiteX6" fmla="*/ 0 w 300502"/>
              <a:gd name="connsiteY6" fmla="*/ 288482 h 360602"/>
              <a:gd name="connsiteX7" fmla="*/ 0 w 300502"/>
              <a:gd name="connsiteY7" fmla="*/ 72120 h 36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02" h="360602">
                <a:moveTo>
                  <a:pt x="240402" y="0"/>
                </a:moveTo>
                <a:lnTo>
                  <a:pt x="240402" y="180301"/>
                </a:lnTo>
                <a:lnTo>
                  <a:pt x="300502" y="180301"/>
                </a:lnTo>
                <a:lnTo>
                  <a:pt x="150251" y="360602"/>
                </a:lnTo>
                <a:lnTo>
                  <a:pt x="0" y="180301"/>
                </a:lnTo>
                <a:lnTo>
                  <a:pt x="60100" y="180301"/>
                </a:lnTo>
                <a:lnTo>
                  <a:pt x="60100" y="0"/>
                </a:lnTo>
                <a:lnTo>
                  <a:pt x="240402" y="0"/>
                </a:lnTo>
                <a:close/>
              </a:path>
            </a:pathLst>
          </a:custGeom>
          <a:solidFill>
            <a:srgbClr val="66006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11" tIns="0" rIns="54109" bIns="67638" numCol="1" spcCol="1270" anchor="ctr" anchorCtr="0">
            <a:noAutofit/>
          </a:bodyPr>
          <a:lstStyle/>
          <a:p>
            <a:pPr algn="ctr" defTabSz="700321">
              <a:lnSpc>
                <a:spcPct val="90000"/>
              </a:lnSpc>
              <a:spcAft>
                <a:spcPct val="35000"/>
              </a:spcAft>
            </a:pPr>
            <a:endParaRPr lang="zh-CN" altLang="en-US" sz="1575"/>
          </a:p>
        </p:txBody>
      </p:sp>
      <p:sp>
        <p:nvSpPr>
          <p:cNvPr id="23" name="圓角矩形 22"/>
          <p:cNvSpPr/>
          <p:nvPr/>
        </p:nvSpPr>
        <p:spPr>
          <a:xfrm>
            <a:off x="3614874" y="5445224"/>
            <a:ext cx="5061583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algn="l">
              <a:lnSpc>
                <a:spcPts val="2625"/>
              </a:lnSpc>
            </a:pP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以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孩子學習需求規劃營造環境</a:t>
            </a:r>
            <a:endParaRPr lang="en-US" altLang="zh-TW" sz="28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endParaRPr lang="zh-TW" altLang="en-US" sz="2800" b="1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3614874" y="2924944"/>
            <a:ext cx="5061583" cy="7607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933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2625"/>
              </a:lnSpc>
            </a:pP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學習支持 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輔導支持  生活支持  </a:t>
            </a:r>
            <a:endParaRPr lang="zh-TW" altLang="en-US" sz="28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3614875" y="1772816"/>
            <a:ext cx="5061582" cy="7607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6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2625"/>
              </a:lnSpc>
            </a:pP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社團 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營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隊 節慶 輔導 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宣教</a:t>
            </a:r>
            <a:endParaRPr lang="zh-TW" altLang="en-US" sz="28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614875" y="4119053"/>
            <a:ext cx="5061582" cy="7607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2625"/>
              </a:lnSpc>
            </a:pP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研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修備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課 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專業投入  終身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學習 </a:t>
            </a:r>
            <a:endParaRPr lang="zh-TW" altLang="en-US" sz="28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00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82023"/>
              </p:ext>
            </p:extLst>
          </p:nvPr>
        </p:nvGraphicFramePr>
        <p:xfrm>
          <a:off x="457200" y="1447800"/>
          <a:ext cx="8153400" cy="493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372200" y="321297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</a:rPr>
              <a:t>加強英語教育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75656" y="6926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扎根基本能力、強化競爭優勢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99243"/>
      </p:ext>
    </p:extLst>
  </p:cSld>
  <p:clrMapOvr>
    <a:masterClrMapping/>
  </p:clrMapOvr>
</p:sld>
</file>

<file path=ppt/theme/theme1.xml><?xml version="1.0" encoding="utf-8"?>
<a:theme xmlns:a="http://schemas.openxmlformats.org/drawingml/2006/main" name="238TGp_spraut_light _v2">
  <a:themeElements>
    <a:clrScheme name="238TGp_spraut_light _v2 2">
      <a:dk1>
        <a:srgbClr val="30311D"/>
      </a:dk1>
      <a:lt1>
        <a:srgbClr val="FFFFFF"/>
      </a:lt1>
      <a:dk2>
        <a:srgbClr val="FF66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272817"/>
      </a:accent4>
      <a:accent5>
        <a:srgbClr val="AFD7B8"/>
      </a:accent5>
      <a:accent6>
        <a:srgbClr val="1292D3"/>
      </a:accent6>
      <a:hlink>
        <a:srgbClr val="F5B821"/>
      </a:hlink>
      <a:folHlink>
        <a:srgbClr val="A1A18B"/>
      </a:folHlink>
    </a:clrScheme>
    <a:fontScheme name="238TGp_spraut_light 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38TGp_spraut_light _v2 1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009999"/>
        </a:accent1>
        <a:accent2>
          <a:srgbClr val="E0691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CB5E15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2">
        <a:dk1>
          <a:srgbClr val="30311D"/>
        </a:dk1>
        <a:lt1>
          <a:srgbClr val="FFFFFF"/>
        </a:lt1>
        <a:dk2>
          <a:srgbClr val="FF66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272817"/>
        </a:accent4>
        <a:accent5>
          <a:srgbClr val="AFD7B8"/>
        </a:accent5>
        <a:accent6>
          <a:srgbClr val="1292D3"/>
        </a:accent6>
        <a:hlink>
          <a:srgbClr val="F5B821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3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24F4C"/>
        </a:accent1>
        <a:accent2>
          <a:srgbClr val="276EEF"/>
        </a:accent2>
        <a:accent3>
          <a:srgbClr val="FFFFFF"/>
        </a:accent3>
        <a:accent4>
          <a:srgbClr val="272817"/>
        </a:accent4>
        <a:accent5>
          <a:srgbClr val="E5B2B2"/>
        </a:accent5>
        <a:accent6>
          <a:srgbClr val="2263D9"/>
        </a:accent6>
        <a:hlink>
          <a:srgbClr val="64C3F2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10331</TotalTime>
  <Words>536</Words>
  <Application>Microsoft Office PowerPoint</Application>
  <PresentationFormat>如螢幕大小 (4:3)</PresentationFormat>
  <Paragraphs>130</Paragraphs>
  <Slides>13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9" baseType="lpstr">
      <vt:lpstr>Arial Unicode MS</vt:lpstr>
      <vt:lpstr>微软雅黑</vt:lpstr>
      <vt:lpstr>宋体</vt:lpstr>
      <vt:lpstr>華康勘亭流(P)</vt:lpstr>
      <vt:lpstr>華康儷粗黑</vt:lpstr>
      <vt:lpstr>微軟正黑體</vt:lpstr>
      <vt:lpstr>新細明體</vt:lpstr>
      <vt:lpstr>DFKai-SB</vt:lpstr>
      <vt:lpstr>DFKai-SB</vt:lpstr>
      <vt:lpstr>Arial</vt:lpstr>
      <vt:lpstr>Times New Roman</vt:lpstr>
      <vt:lpstr>Verdana</vt:lpstr>
      <vt:lpstr>Wingdings</vt:lpstr>
      <vt:lpstr>Wingdings 2</vt:lpstr>
      <vt:lpstr>238TGp_spraut_light _v2</vt:lpstr>
      <vt:lpstr>Image</vt:lpstr>
      <vt:lpstr>臺北市大同區大同國民小學112學年度第1學期學校日</vt:lpstr>
      <vt:lpstr>PowerPoint 簡報</vt:lpstr>
      <vt:lpstr>PowerPoint 簡報</vt:lpstr>
      <vt:lpstr>PowerPoint 簡報</vt:lpstr>
      <vt:lpstr>榮獲教育局『學生學習』向度優質學校</vt:lpstr>
      <vt:lpstr>學力檢測</vt:lpstr>
      <vt:lpstr>PowerPoint 簡報</vt:lpstr>
      <vt:lpstr>PowerPoint 簡報</vt:lpstr>
      <vt:lpstr>PowerPoint 簡報</vt:lpstr>
      <vt:lpstr>四、攜手成就每一個孩子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教務處處室簡介</dc:title>
  <dc:creator>lin</dc:creator>
  <cp:lastModifiedBy>user</cp:lastModifiedBy>
  <cp:revision>354</cp:revision>
  <cp:lastPrinted>2023-09-08T08:31:09Z</cp:lastPrinted>
  <dcterms:created xsi:type="dcterms:W3CDTF">2007-05-04T12:25:16Z</dcterms:created>
  <dcterms:modified xsi:type="dcterms:W3CDTF">2023-09-08T08:32:19Z</dcterms:modified>
</cp:coreProperties>
</file>