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8574514038876"/>
          <c:y val="0.10186757215619695"/>
          <c:w val="0.46004319654427644"/>
          <c:h val="0.723259762308998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成績比重</c:v>
                </c:pt>
              </c:strCache>
            </c:strRef>
          </c:tx>
          <c:spPr>
            <a:solidFill>
              <a:schemeClr val="accent1"/>
            </a:solidFill>
            <a:ln w="10176">
              <a:solidFill>
                <a:schemeClr val="tx1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0176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0176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0176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0176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0352">
                <a:noFill/>
              </a:ln>
            </c:spPr>
            <c:txPr>
              <a:bodyPr/>
              <a:lstStyle/>
              <a:p>
                <a:pPr>
                  <a:defRPr sz="1382" b="1" i="0" u="none" strike="noStrike" baseline="0">
                    <a:solidFill>
                      <a:schemeClr val="tx1"/>
                    </a:solidFill>
                    <a:latin typeface="???????"/>
                    <a:ea typeface="???????"/>
                    <a:cs typeface="???????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定期評量</c:v>
                </c:pt>
                <c:pt idx="1">
                  <c:v>筆記、習作</c:v>
                </c:pt>
                <c:pt idx="2">
                  <c:v>報告、學習單</c:v>
                </c:pt>
                <c:pt idx="3">
                  <c:v>小考複習卷</c:v>
                </c:pt>
                <c:pt idx="4">
                  <c:v>課堂表現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40</c:v>
                </c:pt>
                <c:pt idx="1">
                  <c:v>15</c:v>
                </c:pt>
                <c:pt idx="2">
                  <c:v>15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  <c:spPr>
        <a:noFill/>
        <a:ln w="20352">
          <a:noFill/>
        </a:ln>
      </c:spPr>
    </c:plotArea>
    <c:legend>
      <c:legendPos val="r"/>
      <c:layout>
        <c:manualLayout>
          <c:xMode val="edge"/>
          <c:yMode val="edge"/>
          <c:x val="0.73650107991360692"/>
          <c:y val="0.36162988115449918"/>
          <c:w val="0.20086393088552915"/>
          <c:h val="0.28183361629881154"/>
        </c:manualLayout>
      </c:layout>
      <c:overlay val="0"/>
      <c:spPr>
        <a:noFill/>
        <a:ln w="2544">
          <a:solidFill>
            <a:schemeClr val="tx1"/>
          </a:solidFill>
          <a:prstDash val="solid"/>
        </a:ln>
      </c:spPr>
      <c:txPr>
        <a:bodyPr/>
        <a:lstStyle/>
        <a:p>
          <a:pPr>
            <a:defRPr sz="1326" b="1" i="0" u="none" strike="noStrike" baseline="0">
              <a:solidFill>
                <a:schemeClr val="tx1"/>
              </a:solidFill>
              <a:latin typeface="???????"/>
              <a:ea typeface="???????"/>
              <a:cs typeface="???????"/>
            </a:defRPr>
          </a:pPr>
          <a:endParaRPr lang="zh-TW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42" b="1" i="0" u="none" strike="noStrike" baseline="0">
          <a:solidFill>
            <a:schemeClr val="tx1"/>
          </a:solidFill>
          <a:latin typeface="???????"/>
          <a:ea typeface="???????"/>
          <a:cs typeface="???????"/>
        </a:defRPr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87D5-8619-4BD9-8544-520E1CEAAA53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AD81-1A27-40C0-B756-414F2E61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6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91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26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65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55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20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03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43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72FA2D-4341-479D-B3E2-804F06F87CC6}" type="datetimeFigureOut">
              <a:rPr lang="zh-TW" altLang="en-US" smtClean="0"/>
              <a:t>2019/2/9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2017dtes102.tw.class.uschoolnet.com/" TargetMode="Externa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1000" t="-19000" r="-3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6591" y="5373216"/>
            <a:ext cx="8820472" cy="73610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歡迎各位家長蒞臨                       </a:t>
            </a:r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</a:rPr>
              <a:t>任課教師 </a:t>
            </a:r>
            <a:r>
              <a:rPr lang="en-US" altLang="zh-TW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</a:rPr>
              <a:t>林育君</a:t>
            </a:r>
            <a:endParaRPr lang="zh-TW" alt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236717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2132856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四</a:t>
            </a: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年級</a:t>
            </a: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/>
            </a:r>
            <a:b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</a:b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     </a:t>
            </a:r>
            <a:r>
              <a:rPr kumimoji="0" lang="en-US" altLang="zh-TW" sz="4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/>
            </a:r>
            <a:br>
              <a:rPr kumimoji="0" lang="en-US" altLang="zh-TW" sz="4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</a:br>
            <a:r>
              <a:rPr kumimoji="0" lang="en-US" altLang="zh-TW" sz="4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      </a:t>
            </a: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 自然與生活科技教學計畫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2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345795" y="598546"/>
            <a:ext cx="41741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9pPr>
          </a:lstStyle>
          <a:p>
            <a:pPr eaLnBrk="1" hangingPunct="1"/>
            <a:r>
              <a:rPr lang="zh-TW" altLang="en-US" sz="4000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第一次</a:t>
            </a:r>
            <a:r>
              <a:rPr lang="zh-TW" altLang="en-US" sz="40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月考範圍</a:t>
            </a:r>
            <a:r>
              <a:rPr lang="en-US" altLang="zh-TW" sz="40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/>
            </a:r>
            <a:br>
              <a:rPr lang="en-US" altLang="zh-TW" sz="40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</a:br>
            <a:r>
              <a:rPr lang="zh-TW" altLang="en-US" sz="3200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日期</a:t>
            </a:r>
            <a:r>
              <a:rPr lang="en-US" altLang="zh-TW" sz="3200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:</a:t>
            </a:r>
            <a:r>
              <a:rPr lang="en-US" altLang="zh-TW" sz="3200" i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4月16、17日</a:t>
            </a:r>
            <a:endParaRPr lang="zh-TW" altLang="en-US" sz="4000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廣告體"/>
              <a:ea typeface="文鼎中廣告體"/>
              <a:cs typeface="文鼎中廣告體"/>
            </a:endParaRPr>
          </a:p>
        </p:txBody>
      </p:sp>
      <p:sp>
        <p:nvSpPr>
          <p:cNvPr id="10" name="文字方塊 4"/>
          <p:cNvSpPr txBox="1">
            <a:spLocks noChangeArrowheads="1"/>
          </p:cNvSpPr>
          <p:nvPr/>
        </p:nvSpPr>
        <p:spPr bwMode="auto">
          <a:xfrm>
            <a:off x="4842816" y="605970"/>
            <a:ext cx="41339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9pPr>
          </a:lstStyle>
          <a:p>
            <a:pPr eaLnBrk="1" hangingPunct="1"/>
            <a:r>
              <a:rPr lang="zh-TW" altLang="en-US" sz="40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第二次月考範圍</a:t>
            </a:r>
            <a:endParaRPr lang="en-US" altLang="zh-TW" sz="4000" i="1" spc="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廣告體"/>
              <a:ea typeface="文鼎中廣告體"/>
              <a:cs typeface="文鼎中廣告體"/>
            </a:endParaRPr>
          </a:p>
          <a:p>
            <a:pPr eaLnBrk="1" hangingPunct="1"/>
            <a:r>
              <a:rPr lang="zh-TW" altLang="en-US" sz="3200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日期</a:t>
            </a:r>
            <a:r>
              <a:rPr lang="en-US" altLang="zh-TW" sz="3200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:</a:t>
            </a:r>
            <a:r>
              <a:rPr lang="en-US" altLang="zh-TW" sz="3200" i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6月19、20日</a:t>
            </a:r>
            <a:endParaRPr lang="en-US" altLang="zh-TW" sz="3200" i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廣告體"/>
              <a:ea typeface="文鼎中廣告體"/>
              <a:cs typeface="文鼎中廣告體"/>
            </a:endParaRPr>
          </a:p>
          <a:p>
            <a:pPr eaLnBrk="1" hangingPunct="1"/>
            <a:endParaRPr lang="zh-TW" altLang="en-US" sz="4000" i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廣告體"/>
              <a:ea typeface="文鼎中廣告體"/>
              <a:cs typeface="文鼎中廣告體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4" y="1921768"/>
            <a:ext cx="203062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84" y="1916832"/>
            <a:ext cx="203191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29"/>
            <a:ext cx="2040681" cy="408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29" y="1916830"/>
            <a:ext cx="1932072" cy="408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0" y="1916828"/>
            <a:ext cx="2192161" cy="446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62" y="1929408"/>
            <a:ext cx="2046964" cy="445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29409"/>
            <a:ext cx="2040681" cy="445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29" y="1929409"/>
            <a:ext cx="1932072" cy="445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43000"/>
          </a:xfrm>
        </p:spPr>
        <p:txBody>
          <a:bodyPr/>
          <a:lstStyle/>
          <a:p>
            <a:pPr algn="ctr"/>
            <a:r>
              <a:rPr lang="zh-TW" altLang="en-US" sz="6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課程內容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920880" cy="4896544"/>
          </a:xfrm>
        </p:spPr>
        <p:txBody>
          <a:bodyPr>
            <a:noAutofit/>
          </a:bodyPr>
          <a:lstStyle/>
          <a:p>
            <a:pPr lvl="0"/>
            <a:r>
              <a:rPr lang="zh-TW" altLang="en-US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時間的測量</a:t>
            </a:r>
            <a:r>
              <a:rPr lang="en-US" altLang="zh-TW" sz="44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4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</a:p>
          <a:p>
            <a:pPr lvl="1"/>
            <a:r>
              <a:rPr lang="zh-TW" altLang="en-US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時間的規律性、計時的方法、進步的計時工具</a:t>
            </a:r>
            <a:endParaRPr lang="zh-TW" altLang="zh-TW" dirty="0" smtClean="0">
              <a:solidFill>
                <a:schemeClr val="tx2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44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水的移動</a:t>
            </a:r>
            <a:r>
              <a:rPr lang="en-US" altLang="zh-TW" sz="44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/>
            <a:r>
              <a:rPr lang="zh-TW" altLang="en-US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毛細現象</a:t>
            </a:r>
            <a:r>
              <a:rPr lang="zh-TW" altLang="zh-TW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虹吸現象</a:t>
            </a:r>
            <a:r>
              <a:rPr lang="zh-TW" altLang="zh-TW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認識連通管</a:t>
            </a:r>
            <a:endParaRPr lang="zh-TW" altLang="zh-TW" dirty="0" smtClean="0">
              <a:solidFill>
                <a:schemeClr val="tx2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44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昆蟲家族</a:t>
            </a:r>
            <a:r>
              <a:rPr lang="en-US" altLang="zh-TW" sz="44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r>
              <a:rPr lang="en-US" altLang="zh-TW" sz="4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/>
            <a:r>
              <a:rPr lang="zh-TW" altLang="en-US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認識昆蟲</a:t>
            </a:r>
            <a:r>
              <a:rPr lang="zh-TW" altLang="zh-TW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昆蟲的一生</a:t>
            </a:r>
            <a:r>
              <a:rPr lang="zh-TW" altLang="zh-TW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昆蟲與環境</a:t>
            </a:r>
            <a:endParaRPr lang="zh-TW" altLang="zh-TW" dirty="0" smtClean="0">
              <a:solidFill>
                <a:schemeClr val="tx2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44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奇妙的電路</a:t>
            </a:r>
            <a:r>
              <a:rPr lang="en-US" altLang="zh-TW" sz="4800" dirty="0" smtClean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</a:p>
          <a:p>
            <a:pPr lvl="1"/>
            <a:r>
              <a:rPr lang="zh-TW" altLang="en-US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燈泡亮了、電路與開關、電的應用</a:t>
            </a:r>
            <a:endParaRPr lang="zh-TW" altLang="zh-TW" dirty="0" smtClean="0">
              <a:solidFill>
                <a:schemeClr val="tx2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43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課堂</a:t>
            </a:r>
            <a:r>
              <a:rPr lang="zh-TW" altLang="en-US" sz="6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作業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筆記、習作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課堂完成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報告、學習單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視課程給予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自然作業簿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單元</a:t>
            </a:r>
            <a:r>
              <a:rPr lang="zh-TW" altLang="en-US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結束的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家庭作業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複習卷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考前複習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40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成績計算方式</a:t>
            </a:r>
            <a:endParaRPr lang="zh-TW" altLang="en-US" dirty="0"/>
          </a:p>
        </p:txBody>
      </p:sp>
      <p:graphicFrame>
        <p:nvGraphicFramePr>
          <p:cNvPr id="7" name="內容版面配置區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87721912"/>
              </p:ext>
            </p:extLst>
          </p:nvPr>
        </p:nvGraphicFramePr>
        <p:xfrm>
          <a:off x="1" y="1297134"/>
          <a:ext cx="9144000" cy="580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21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配合事項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604448" cy="5256584"/>
          </a:xfrm>
        </p:spPr>
        <p:txBody>
          <a:bodyPr>
            <a:normAutofit lnSpcReduction="10000"/>
          </a:bodyPr>
          <a:lstStyle/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Blip>
                <a:blip r:embed="rId3"/>
              </a:buBlip>
            </a:pPr>
            <a:r>
              <a:rPr lang="zh-TW" altLang="en-US" sz="3600" dirty="0">
                <a:solidFill>
                  <a:srgbClr val="6B9F25"/>
                </a:solidFill>
                <a:latin typeface="Trebuchet MS"/>
                <a:ea typeface="微軟正黑體"/>
              </a:rPr>
              <a:t>準時</a:t>
            </a:r>
            <a:r>
              <a:rPr lang="zh-TW" altLang="en-US" sz="3600" dirty="0" smtClean="0">
                <a:solidFill>
                  <a:srgbClr val="6B9F25"/>
                </a:solidFill>
                <a:latin typeface="Trebuchet MS"/>
                <a:ea typeface="微軟正黑體"/>
              </a:rPr>
              <a:t>上課</a:t>
            </a:r>
            <a:r>
              <a:rPr lang="en-US" altLang="zh-TW" sz="3600" dirty="0" smtClean="0">
                <a:solidFill>
                  <a:srgbClr val="6B9F25"/>
                </a:solidFill>
                <a:latin typeface="Trebuchet MS"/>
                <a:ea typeface="微軟正黑體"/>
              </a:rPr>
              <a:t/>
            </a:r>
            <a:br>
              <a:rPr lang="en-US" altLang="zh-TW" sz="3600" dirty="0" smtClean="0">
                <a:solidFill>
                  <a:srgbClr val="6B9F25"/>
                </a:solidFill>
                <a:latin typeface="Trebuchet MS"/>
                <a:ea typeface="微軟正黑體"/>
              </a:rPr>
            </a:br>
            <a:endParaRPr lang="zh-TW" altLang="en-US" sz="3600" dirty="0">
              <a:solidFill>
                <a:srgbClr val="6B9F25"/>
              </a:solidFill>
              <a:latin typeface="Trebuchet MS"/>
              <a:ea typeface="微軟正黑體"/>
            </a:endParaRPr>
          </a:p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Blip>
                <a:blip r:embed="rId3"/>
              </a:buBlip>
            </a:pPr>
            <a:r>
              <a:rPr lang="zh-TW" altLang="en-US" sz="3600" dirty="0">
                <a:solidFill>
                  <a:srgbClr val="6B9F25"/>
                </a:solidFill>
                <a:latin typeface="Trebuchet MS"/>
                <a:ea typeface="微軟正黑體"/>
              </a:rPr>
              <a:t>專心</a:t>
            </a:r>
            <a:r>
              <a:rPr lang="zh-TW" altLang="en-US" sz="3600" dirty="0" smtClean="0">
                <a:solidFill>
                  <a:srgbClr val="6B9F25"/>
                </a:solidFill>
                <a:latin typeface="Trebuchet MS"/>
                <a:ea typeface="微軟正黑體"/>
              </a:rPr>
              <a:t>聽講</a:t>
            </a:r>
            <a:r>
              <a:rPr lang="en-US" altLang="zh-TW" sz="3600" dirty="0" smtClean="0">
                <a:solidFill>
                  <a:srgbClr val="6B9F25"/>
                </a:solidFill>
                <a:latin typeface="Trebuchet MS"/>
                <a:ea typeface="微軟正黑體"/>
              </a:rPr>
              <a:t/>
            </a:r>
            <a:br>
              <a:rPr lang="en-US" altLang="zh-TW" sz="3600" dirty="0" smtClean="0">
                <a:solidFill>
                  <a:srgbClr val="6B9F25"/>
                </a:solidFill>
                <a:latin typeface="Trebuchet MS"/>
                <a:ea typeface="微軟正黑體"/>
              </a:rPr>
            </a:br>
            <a:endParaRPr lang="zh-TW" altLang="en-US" sz="3600" dirty="0">
              <a:solidFill>
                <a:srgbClr val="6B9F25"/>
              </a:solidFill>
              <a:latin typeface="Trebuchet MS"/>
              <a:ea typeface="微軟正黑體"/>
            </a:endParaRPr>
          </a:p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Blip>
                <a:blip r:embed="rId3"/>
              </a:buBlip>
            </a:pPr>
            <a:r>
              <a:rPr lang="zh-TW" altLang="en-US" sz="3600" dirty="0">
                <a:solidFill>
                  <a:srgbClr val="6B9F25"/>
                </a:solidFill>
                <a:latin typeface="Trebuchet MS"/>
                <a:ea typeface="微軟正黑體"/>
              </a:rPr>
              <a:t>認真</a:t>
            </a:r>
            <a:r>
              <a:rPr lang="zh-TW" altLang="en-US" sz="3600" dirty="0" smtClean="0">
                <a:solidFill>
                  <a:srgbClr val="6B9F25"/>
                </a:solidFill>
                <a:latin typeface="Trebuchet MS"/>
                <a:ea typeface="微軟正黑體"/>
              </a:rPr>
              <a:t>討論</a:t>
            </a:r>
            <a:r>
              <a:rPr lang="en-US" altLang="zh-TW" sz="3600" dirty="0" smtClean="0">
                <a:solidFill>
                  <a:srgbClr val="6B9F25"/>
                </a:solidFill>
                <a:latin typeface="Trebuchet MS"/>
                <a:ea typeface="微軟正黑體"/>
              </a:rPr>
              <a:t/>
            </a:r>
            <a:br>
              <a:rPr lang="en-US" altLang="zh-TW" sz="3600" dirty="0" smtClean="0">
                <a:solidFill>
                  <a:srgbClr val="6B9F25"/>
                </a:solidFill>
                <a:latin typeface="Trebuchet MS"/>
                <a:ea typeface="微軟正黑體"/>
              </a:rPr>
            </a:br>
            <a:endParaRPr lang="zh-TW" altLang="en-US" sz="3600" dirty="0">
              <a:solidFill>
                <a:srgbClr val="6B9F25"/>
              </a:solidFill>
              <a:latin typeface="Trebuchet MS"/>
              <a:ea typeface="微軟正黑體"/>
            </a:endParaRPr>
          </a:p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Blip>
                <a:blip r:embed="rId3"/>
              </a:buBlip>
            </a:pPr>
            <a:r>
              <a:rPr lang="zh-TW" altLang="en-US" sz="3600" dirty="0">
                <a:solidFill>
                  <a:srgbClr val="6B9F25"/>
                </a:solidFill>
                <a:latin typeface="Trebuchet MS"/>
                <a:ea typeface="微軟正黑體"/>
              </a:rPr>
              <a:t>實驗時要注意</a:t>
            </a:r>
            <a:r>
              <a:rPr lang="zh-TW" altLang="en-US" sz="3600" dirty="0" smtClean="0">
                <a:solidFill>
                  <a:srgbClr val="6B9F25"/>
                </a:solidFill>
                <a:latin typeface="Trebuchet MS"/>
                <a:ea typeface="微軟正黑體"/>
              </a:rPr>
              <a:t>安全</a:t>
            </a:r>
            <a:r>
              <a:rPr lang="en-US" altLang="zh-TW" sz="3600" dirty="0" smtClean="0">
                <a:solidFill>
                  <a:srgbClr val="6B9F25"/>
                </a:solidFill>
                <a:latin typeface="Trebuchet MS"/>
                <a:ea typeface="微軟正黑體"/>
              </a:rPr>
              <a:t/>
            </a:r>
            <a:br>
              <a:rPr lang="en-US" altLang="zh-TW" sz="3600" dirty="0" smtClean="0">
                <a:solidFill>
                  <a:srgbClr val="6B9F25"/>
                </a:solidFill>
                <a:latin typeface="Trebuchet MS"/>
                <a:ea typeface="微軟正黑體"/>
              </a:rPr>
            </a:br>
            <a:endParaRPr lang="zh-TW" altLang="en-US" sz="3600" dirty="0">
              <a:solidFill>
                <a:srgbClr val="6B9F25"/>
              </a:solidFill>
              <a:latin typeface="Trebuchet MS"/>
              <a:ea typeface="微軟正黑體"/>
            </a:endParaRPr>
          </a:p>
          <a:p>
            <a:pPr marL="228600" lvl="0"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Blip>
                <a:blip r:embed="rId3"/>
              </a:buBlip>
            </a:pPr>
            <a:r>
              <a:rPr lang="zh-TW" altLang="en-US" sz="3600" dirty="0">
                <a:solidFill>
                  <a:srgbClr val="6B9F25"/>
                </a:solidFill>
                <a:latin typeface="Trebuchet MS"/>
                <a:ea typeface="微軟正黑體"/>
              </a:rPr>
              <a:t>按時交作業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06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899592" y="1108720"/>
            <a:ext cx="6400800" cy="1600200"/>
          </a:xfrm>
        </p:spPr>
        <p:txBody>
          <a:bodyPr/>
          <a:lstStyle/>
          <a:p>
            <a:pPr marL="571500" lvl="0" indent="-571500" algn="l" defTabSz="971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Blip>
                <a:blip r:embed="rId4"/>
              </a:buBlip>
            </a:pPr>
            <a:r>
              <a:rPr lang="zh-TW" altLang="en-US" sz="3800" b="1" kern="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聯繫方式</a:t>
            </a:r>
            <a:endParaRPr lang="en-US" altLang="zh-TW" sz="3800" b="1" kern="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28675" lvl="1" indent="-342900" algn="l" defTabSz="971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Blip>
                <a:blip r:embed="rId4"/>
              </a:buBlip>
            </a:pPr>
            <a:r>
              <a:rPr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教學網頁</a:t>
            </a:r>
            <a:r>
              <a:rPr lang="en-US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/</a:t>
            </a:r>
            <a:r>
              <a:rPr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自然教學記錄</a:t>
            </a:r>
            <a:endParaRPr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828675" lvl="1" indent="-342900" algn="l" defTabSz="971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Blip>
                <a:blip r:embed="rId4"/>
              </a:buBlip>
            </a:pPr>
            <a:r>
              <a:rPr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分機號碼 </a:t>
            </a:r>
            <a:r>
              <a:rPr lang="en-US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827</a:t>
            </a:r>
            <a:endParaRPr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856984" cy="1470025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感謝您的聆聽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423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228</TotalTime>
  <Words>67</Words>
  <Application>Microsoft Office PowerPoint</Application>
  <PresentationFormat>如螢幕大小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公正</vt:lpstr>
      <vt:lpstr>PowerPoint 簡報</vt:lpstr>
      <vt:lpstr>PowerPoint 簡報</vt:lpstr>
      <vt:lpstr>課程內容</vt:lpstr>
      <vt:lpstr>課堂作業</vt:lpstr>
      <vt:lpstr>成績計算方式</vt:lpstr>
      <vt:lpstr>配合事項</vt:lpstr>
      <vt:lpstr>感謝您的聆聽</vt:lpstr>
    </vt:vector>
  </TitlesOfParts>
  <Company>TTPS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2018-02-22T01:16:05Z</dcterms:created>
  <dcterms:modified xsi:type="dcterms:W3CDTF">2019-02-09T05:21:26Z</dcterms:modified>
</cp:coreProperties>
</file>