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6" r:id="rId2"/>
    <p:sldMasterId id="2147483667" r:id="rId3"/>
    <p:sldMasterId id="2147483669" r:id="rId4"/>
    <p:sldMasterId id="2147483670" r:id="rId5"/>
    <p:sldMasterId id="2147483671" r:id="rId6"/>
  </p:sldMasterIdLst>
  <p:notesMasterIdLst>
    <p:notesMasterId r:id="rId14"/>
  </p:notesMasterIdLst>
  <p:sldIdLst>
    <p:sldId id="406" r:id="rId7"/>
    <p:sldId id="404" r:id="rId8"/>
    <p:sldId id="410" r:id="rId9"/>
    <p:sldId id="415" r:id="rId10"/>
    <p:sldId id="416" r:id="rId11"/>
    <p:sldId id="419" r:id="rId12"/>
    <p:sldId id="411" r:id="rId13"/>
  </p:sldIdLst>
  <p:sldSz cx="12192000" cy="6858000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B05"/>
    <a:srgbClr val="FF8D2F"/>
    <a:srgbClr val="FF7200"/>
    <a:srgbClr val="F67A7A"/>
    <a:srgbClr val="F45A5A"/>
    <a:srgbClr val="F9ADAD"/>
    <a:srgbClr val="FF7068"/>
    <a:srgbClr val="FF8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94660"/>
  </p:normalViewPr>
  <p:slideViewPr>
    <p:cSldViewPr>
      <p:cViewPr>
        <p:scale>
          <a:sx n="117" d="100"/>
          <a:sy n="117" d="100"/>
        </p:scale>
        <p:origin x="-456" y="-72"/>
      </p:cViewPr>
      <p:guideLst>
        <p:guide orient="horz"/>
        <p:guide pos="76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머리글 개체 틀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19" name="날짜 개체 틀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BD43B4E4-D806-4BB1-9BFB-6544862CAD39}" type="datetimeFigureOut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13316" name="슬라이드 이미지 개체 틀 3"/>
          <p:cNvSpPr>
            <a:spLocks noGrp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1" name="슬라이드 노트 개체 틀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9222" name="바닥글 개체 틀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223" name="슬라이드 번호 개체 틀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itchFamily="34" charset="0"/>
              <a:buNone/>
              <a:defRPr sz="1200" smtClean="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6645CFD0-9E95-45DB-9352-6BE6DAED034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3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Malgun Gothic" pitchFamily="34" charset="-127"/>
        <a:ea typeface="Malgun Gothic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43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66641DC5-0B7D-4600-A90B-1F89C910976A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1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259A4DE1-50FF-49CC-AFE8-6DE0F220113C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2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63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3F699E66-4CE0-4696-85C8-213AD1856F44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3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741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4E5E5867-3FE9-4519-9DE9-C26B1A577813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4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843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1E20D567-BC03-42F3-99A8-731192E2EDA3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5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946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166D9234-9FCB-4B13-A1D6-64256CA4A1EA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6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fld id="{ACE6666D-E739-4053-B6F5-219EE529933F}" type="slidenum">
              <a:rPr lang="ko-KR" altLang="en-US">
                <a:latin typeface="Malgun Gothic" pitchFamily="34" charset="-127"/>
                <a:ea typeface="Malgun Gothic" pitchFamily="34" charset="-127"/>
              </a:rPr>
              <a:pPr/>
              <a:t>7</a:t>
            </a:fld>
            <a:endParaRPr lang="ko-KR" altLang="en-US">
              <a:latin typeface="Malgun Gothic" pitchFamily="34" charset="-127"/>
              <a:ea typeface="Malgun Gothic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4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53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14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969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0067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27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55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86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976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5546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3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28946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06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744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533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568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10566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428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074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46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58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389199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80013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09501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576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1118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AE773-2F42-42C7-9881-1EDA8AF5D0EE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A7FC4-8FC7-4443-AAD0-A1F2D7B32B5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36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246A9-3864-4060-A60E-ABC4FD0C9BBE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7E73-020D-450C-B707-E3EB59E26F5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843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CB650-0C8C-40DF-A7AA-B53C6F1A949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18B44-984F-4A3F-8A77-659D45DD6D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60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2A79-7084-49AE-84D9-B906C2DB1CB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66E3B-339B-40DD-8497-CEDB6097B62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6447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4997-80B2-4302-9A5F-D28A47C6F0A5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11B0A-7C33-4C49-AF94-E203CC6F7C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6251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15CE4-2BE8-473D-AAA3-7EB9F0EE02F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72F84-8499-400F-8F69-0A1B6EDACB0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12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11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5284-8280-439C-8264-A1D490FD17B1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6D13A-58E3-4E2E-A5BB-5F742E9B2BF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50564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3E991-D4D1-4486-A73E-E785FEACDCD7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92C95-E4F6-42F9-9B7B-B0AAC6DA9B2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582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D7665-2B2B-4D00-BE9F-B5D2FECAE19E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C315D-B7C2-48D1-8251-EF534343888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9860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10EAB-5889-4193-8189-DC1D35F970FC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993F-2196-4756-931C-2A20E84F7C5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7172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AA6B-0EE1-43BD-9512-9A30735C2381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8B4F9-B4DC-4BCC-9517-9EEBC33190F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8188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64633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DE04F-7894-4705-B2B6-CEECCEB989FA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FD502-3804-44E6-8526-0CB53116A2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0544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7FDC4-464A-4A38-9941-DD4B4333AD63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24C9C-6A0C-4624-AF6A-1B5AD005460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08686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70788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0793-3D5C-46DC-BDD2-9DC78955DAD8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071D6-2054-4795-9AEA-83A9D4EBA5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76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94BA7-BD2B-4B40-B4D3-3F23FC5370B9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EAC6D-2ABA-412E-A2DD-DCEEE1901CE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7471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7BEB4-D8B1-45D4-9862-140BAD3A6195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8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36102-E786-40DB-ACF1-91F08464768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8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3450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69D70-54E2-462D-9E8C-33770CD477E3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7275B-4F54-47C9-AC79-068F6EA8A53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349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61818-F044-4430-BB42-DCE5B4643AB9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3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90350-E2E2-4256-9818-5495E06DCDC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5406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C8F5-6DC4-449B-BB30-1B73869AFB1B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9FB95-996A-4CDB-BAB8-65C3D75330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9422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F14A1-B469-44BA-8CE9-C4C979353584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1EF7E-DEB3-4EE6-BC78-0F7A0298296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1498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BF4B8-5E5E-4569-9DE3-17A5C24CB3BE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3824-BE45-4E36-8709-EA9F92A293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10890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43736" y="274639"/>
            <a:ext cx="738664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EF989-B762-46DA-BD52-5DC0E83D6A47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949A0-5157-4203-98A3-CB263CB35B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6751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8DD3-9A75-4121-9CE3-2E80300FF9D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C84-88B0-4366-BC7B-F676FA8441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2037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E32CF-8DBE-4918-8D62-E874F6B953F4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1A6D7-CE14-43F5-8240-81649576ACA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09248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2890-6EBA-48FB-918A-1D3367200450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9E60E-390D-4BB8-B895-CCB3C174530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2461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FE963-4055-4A87-B461-F6C5F9B3C2C3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0470B-6DD4-44B4-9D99-5227E56D0E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71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85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D1971-B523-4AAC-8495-FACCDCED9501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8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6DBA6-9E0D-492D-9507-47FAF096EB0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34001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04863-DF1B-47E9-960F-1ED9212F5AA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4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72E61-0DC1-4236-8F20-B6E6A793A0B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2246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9831-CAF3-4471-BECD-C6E68D87B323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0DD2E-1D3D-4372-8C54-65602570ED1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846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876A1-6529-4886-AE6A-271201BFC8A9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E3B6C-560B-4BA6-BF6B-6FEF0653E31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4334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ED7FE-74AD-49B2-8C3A-9A2EA3BEDA2E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8FCDA-4819-4A97-BB24-8BCBED6DBBD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18324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3EEC-21D6-471B-A0EC-BD93A02D26D6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7E0C-DBEA-4A09-971D-8306BE060B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963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날짜 개체 틀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A3523-02F0-434C-BAF2-F0493A3DF910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5" name="바닥글 개체 틀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8353C-C163-4B42-AAFD-8BB0C1EFA20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641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06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60791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6067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5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3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19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그림 6" descr="배경바닥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9"/>
          <a:stretch>
            <a:fillRect/>
          </a:stretch>
        </p:blipFill>
        <p:spPr bwMode="auto">
          <a:xfrm>
            <a:off x="0" y="5373688"/>
            <a:ext cx="121920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그림 7" descr="집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0" b="4851"/>
          <a:stretch>
            <a:fillRect/>
          </a:stretch>
        </p:blipFill>
        <p:spPr bwMode="auto">
          <a:xfrm>
            <a:off x="0" y="4941888"/>
            <a:ext cx="12192000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그림 8" descr="새싹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그림 9" descr="작은나무가지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9450" r="73625" b="4851"/>
          <a:stretch>
            <a:fillRect/>
          </a:stretch>
        </p:blipFill>
        <p:spPr bwMode="auto">
          <a:xfrm>
            <a:off x="527050" y="4076700"/>
            <a:ext cx="26876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그림 10" descr="하트1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9949" r="71262" b="13251"/>
          <a:stretch>
            <a:fillRect/>
          </a:stretch>
        </p:blipFill>
        <p:spPr bwMode="auto">
          <a:xfrm>
            <a:off x="719138" y="4797425"/>
            <a:ext cx="2784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그림 11" descr="하트2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9" t="56300" r="76775" b="18500"/>
          <a:stretch>
            <a:fillRect/>
          </a:stretch>
        </p:blipFill>
        <p:spPr bwMode="auto">
          <a:xfrm>
            <a:off x="1487488" y="3860800"/>
            <a:ext cx="13446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그림 12" descr="하트3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1" r="70474" b="13251"/>
          <a:stretch>
            <a:fillRect/>
          </a:stretch>
        </p:blipFill>
        <p:spPr bwMode="auto">
          <a:xfrm>
            <a:off x="0" y="4292600"/>
            <a:ext cx="3600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그림 13" descr="하트4.pn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56300" r="83862" b="22701"/>
          <a:stretch>
            <a:fillRect/>
          </a:stretch>
        </p:blipFill>
        <p:spPr bwMode="auto">
          <a:xfrm>
            <a:off x="527050" y="3860800"/>
            <a:ext cx="14414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그림 14" descr="큰나무가지.png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5" t="35300" r="4326" b="6950"/>
          <a:stretch>
            <a:fillRect/>
          </a:stretch>
        </p:blipFill>
        <p:spPr bwMode="auto">
          <a:xfrm>
            <a:off x="7056438" y="2420938"/>
            <a:ext cx="4608512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그림 15" descr="큰하트1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4" t="52100" b="25850"/>
          <a:stretch>
            <a:fillRect/>
          </a:stretch>
        </p:blipFill>
        <p:spPr bwMode="auto">
          <a:xfrm>
            <a:off x="7440613" y="3573463"/>
            <a:ext cx="4751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그림 16" descr="큰하트2.png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6" t="28999" r="11414" b="34250"/>
          <a:stretch>
            <a:fillRect/>
          </a:stretch>
        </p:blipFill>
        <p:spPr bwMode="auto">
          <a:xfrm>
            <a:off x="8878888" y="1989138"/>
            <a:ext cx="19224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그림 17" descr="큰하트3.png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7" t="38451" b="27950"/>
          <a:stretch>
            <a:fillRect/>
          </a:stretch>
        </p:blipFill>
        <p:spPr bwMode="auto">
          <a:xfrm>
            <a:off x="6191250" y="2636838"/>
            <a:ext cx="60007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그림 18" descr="큰하트4.png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0" t="31100" r="22438" b="41600"/>
          <a:stretch>
            <a:fillRect/>
          </a:stretch>
        </p:blipFill>
        <p:spPr bwMode="auto">
          <a:xfrm>
            <a:off x="7246938" y="2133600"/>
            <a:ext cx="22098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1040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6" descr="컨텐츠배경입니다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51"/>
          <a:stretch>
            <a:fillRect/>
          </a:stretch>
        </p:blipFill>
        <p:spPr bwMode="auto">
          <a:xfrm>
            <a:off x="0" y="0"/>
            <a:ext cx="12192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7" descr="컨텐츠배경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01"/>
          <a:stretch>
            <a:fillRect/>
          </a:stretch>
        </p:blipFill>
        <p:spPr bwMode="auto">
          <a:xfrm>
            <a:off x="0" y="5445125"/>
            <a:ext cx="121920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그림 8" descr="컨텐츠새싹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0450"/>
          <a:stretch>
            <a:fillRect/>
          </a:stretch>
        </p:blipFill>
        <p:spPr bwMode="auto">
          <a:xfrm>
            <a:off x="0" y="5516563"/>
            <a:ext cx="10704513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그림 9" descr="컨텐츠나무.pn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0" r="51575" b="6950"/>
          <a:stretch>
            <a:fillRect/>
          </a:stretch>
        </p:blipFill>
        <p:spPr bwMode="auto">
          <a:xfrm>
            <a:off x="190500" y="2808288"/>
            <a:ext cx="43688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그림 10" descr="작은하트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450" r="69687" b="71001"/>
          <a:stretch>
            <a:fillRect/>
          </a:stretch>
        </p:blipFill>
        <p:spPr bwMode="auto">
          <a:xfrm>
            <a:off x="3022600" y="1773238"/>
            <a:ext cx="11509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그림 11" descr="작은하트하트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6400" r="78349" b="74150"/>
          <a:stretch>
            <a:fillRect/>
          </a:stretch>
        </p:blipFill>
        <p:spPr bwMode="auto">
          <a:xfrm>
            <a:off x="2446338" y="1557338"/>
            <a:ext cx="671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2057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6" descr="속지배경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b="75200"/>
          <a:stretch>
            <a:fillRect/>
          </a:stretch>
        </p:blipFill>
        <p:spPr bwMode="auto">
          <a:xfrm>
            <a:off x="0" y="188913"/>
            <a:ext cx="12192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그림 7" descr="속지나무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37" b="81500"/>
          <a:stretch>
            <a:fillRect/>
          </a:stretch>
        </p:blipFill>
        <p:spPr bwMode="auto">
          <a:xfrm>
            <a:off x="10415588" y="0"/>
            <a:ext cx="177641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3077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  <p:sp>
        <p:nvSpPr>
          <p:cNvPr id="6150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1B324B5-7A1C-49D6-B2F1-0F1E8833B8E7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6151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152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itchFamily="34" charset="0"/>
              <a:buNone/>
              <a:defRPr sz="12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4A0D0705-8A09-4B9E-A54B-9DBE98A63E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6" descr="배경바닥2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99"/>
          <a:stretch>
            <a:fillRect/>
          </a:stretch>
        </p:blipFill>
        <p:spPr bwMode="auto">
          <a:xfrm>
            <a:off x="0" y="0"/>
            <a:ext cx="121920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그림 7" descr="32123123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05" b="14059"/>
          <a:stretch>
            <a:fillRect/>
          </a:stretch>
        </p:blipFill>
        <p:spPr bwMode="auto">
          <a:xfrm>
            <a:off x="-677863" y="-406400"/>
            <a:ext cx="3797301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그림 8" descr="분홍하트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50" b="81500"/>
          <a:stretch>
            <a:fillRect/>
          </a:stretch>
        </p:blipFill>
        <p:spPr bwMode="auto">
          <a:xfrm>
            <a:off x="10320338" y="0"/>
            <a:ext cx="1871662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텍스트 개체 틀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smtClean="0"/>
              <a:t>마스터 텍스트 스타일을 편집합니다</a:t>
            </a:r>
          </a:p>
          <a:p>
            <a:pPr lvl="1"/>
            <a:r>
              <a:rPr lang="ko-KR" smtClean="0"/>
              <a:t>둘째 수준</a:t>
            </a:r>
          </a:p>
          <a:p>
            <a:pPr lvl="2"/>
            <a:r>
              <a:rPr lang="ko-KR" smtClean="0"/>
              <a:t>셋째 수준</a:t>
            </a:r>
          </a:p>
          <a:p>
            <a:pPr lvl="3"/>
            <a:r>
              <a:rPr lang="ko-KR" smtClean="0"/>
              <a:t>넷째 수준</a:t>
            </a:r>
          </a:p>
          <a:p>
            <a:pPr lvl="4"/>
            <a:r>
              <a:rPr lang="ko-KR" smtClean="0"/>
              <a:t>다섯째 수준</a:t>
            </a:r>
          </a:p>
        </p:txBody>
      </p:sp>
      <p:sp>
        <p:nvSpPr>
          <p:cNvPr id="4102" name="제목 개체 틀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smtClean="0"/>
              <a:t>마스터 제목 스타일 편집</a:t>
            </a:r>
          </a:p>
        </p:txBody>
      </p:sp>
      <p:sp>
        <p:nvSpPr>
          <p:cNvPr id="7175" name="날짜 개체 틀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8EDA5CB-E027-4E41-A406-3B63C0813B1A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7176" name="바닥글 개체 틀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latin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177" name="슬라이드 번호 개체 틀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78900" y="6415088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buFont typeface="Arial" pitchFamily="34" charset="0"/>
              <a:buNone/>
              <a:defRPr sz="1200" smtClean="0">
                <a:solidFill>
                  <a:schemeClr val="bg1"/>
                </a:solidFill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967B6921-C3A2-4D5D-A3F6-E97E996427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rgbClr val="7F7F7F"/>
          </a:solidFill>
          <a:latin typeface="HY견고딕" pitchFamily="2" charset="-127"/>
          <a:ea typeface="HY견고딕" pitchFamily="2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날짜 개체 틀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A087979-DDC2-4CD6-AE91-74C19D65CBB9}" type="datetime1">
              <a:rPr lang="ko-KR" altLang="en-US"/>
              <a:pPr>
                <a:defRPr/>
              </a:pPr>
              <a:t>2019-02-09</a:t>
            </a:fld>
            <a:endParaRPr lang="ko-KR" altLang="en-US"/>
          </a:p>
        </p:txBody>
      </p:sp>
      <p:sp>
        <p:nvSpPr>
          <p:cNvPr id="8195" name="바닥글 개체 틀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anose="020B0604020202020204" pitchFamily="34" charset="0"/>
              <a:buNone/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196" name="슬라이드 번호 개체 틀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buFont typeface="Arial" pitchFamily="34" charset="0"/>
              <a:buNone/>
              <a:defRPr smtClean="0">
                <a:latin typeface="Malgun Gothic" pitchFamily="34" charset="-127"/>
                <a:ea typeface="Malgun Gothic" pitchFamily="34" charset="-127"/>
              </a:defRPr>
            </a:lvl1pPr>
          </a:lstStyle>
          <a:p>
            <a:pPr>
              <a:defRPr/>
            </a:pPr>
            <a:fld id="{24D17F2B-8631-49D6-BBAC-1C3D3DA41D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itchFamily="34" charset="-127"/>
          <a:ea typeface="Malgun Gothic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oleObject" Target="../embeddings/Microsoft_Excel___1.xls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17dtes102.tw.class.uschoolnet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1344" y="1209683"/>
            <a:ext cx="1188132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4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>六</a:t>
            </a:r>
            <a:r>
              <a:rPr lang="zh-TW" altLang="en-US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>年級</a:t>
            </a:r>
            <a:br>
              <a:rPr lang="zh-TW" altLang="en-US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</a:br>
            <a:r>
              <a:rPr lang="zh-TW" altLang="en-US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>     </a:t>
            </a:r>
            <a:r>
              <a:rPr lang="en-US" altLang="zh-TW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/>
            </a:r>
            <a:br>
              <a:rPr lang="en-US" altLang="zh-TW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</a:br>
            <a:r>
              <a:rPr lang="en-US" altLang="zh-TW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>      </a:t>
            </a:r>
            <a:r>
              <a:rPr lang="zh-TW" altLang="en-US" sz="4800" b="1" kern="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  <a:cs typeface="+mj-cs"/>
              </a:rPr>
              <a:t>            自然與生活科技教學計畫</a:t>
            </a:r>
            <a:endParaRPr lang="zh-TW" altLang="en-US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副標題 2"/>
          <p:cNvSpPr txBox="1">
            <a:spLocks/>
          </p:cNvSpPr>
          <p:nvPr/>
        </p:nvSpPr>
        <p:spPr>
          <a:xfrm>
            <a:off x="4872038" y="4005263"/>
            <a:ext cx="7056437" cy="19446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歡迎各位家長蒞臨</a:t>
            </a:r>
            <a: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6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3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</a:t>
            </a:r>
            <a:r>
              <a:rPr lang="en-US" altLang="zh-TW" sz="36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zh-TW" sz="36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TW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任課教師 </a:t>
            </a:r>
            <a:r>
              <a:rPr lang="en-US" altLang="zh-TW" sz="3600" b="1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zh-TW" altLang="en-US" sz="3600" b="1" dirty="0" smtClean="0">
                <a:solidFill>
                  <a:schemeClr val="bg2">
                    <a:lumMod val="10000"/>
                  </a:schemeClr>
                </a:solidFill>
              </a:rPr>
              <a:t> 林育君</a:t>
            </a:r>
            <a:endParaRPr lang="zh-TW" alt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>
            <a:spLocks noChangeArrowheads="1"/>
          </p:cNvSpPr>
          <p:nvPr/>
        </p:nvSpPr>
        <p:spPr bwMode="auto">
          <a:xfrm>
            <a:off x="412750" y="601663"/>
            <a:ext cx="445928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algn="ctr" eaLnBrk="1" hangingPunct="1">
              <a:defRPr/>
            </a:pPr>
            <a:r>
              <a:rPr lang="zh-TW" altLang="en-US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  </a:t>
            </a:r>
            <a:r>
              <a:rPr lang="zh-TW" altLang="en-US" sz="44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期中定期評量</a:t>
            </a:r>
            <a:r>
              <a:rPr lang="en-US" altLang="zh-TW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/>
            </a:r>
            <a:br>
              <a:rPr lang="en-US" altLang="zh-TW" sz="40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</a:br>
            <a:r>
              <a:rPr lang="zh-TW" altLang="en-US" sz="36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日期</a:t>
            </a:r>
            <a:r>
              <a:rPr lang="en-US" altLang="zh-TW" sz="36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:</a:t>
            </a:r>
            <a:r>
              <a:rPr lang="en-US" altLang="zh-TW" sz="3600" i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4月16、17日</a:t>
            </a:r>
            <a:endParaRPr lang="zh-TW" altLang="en-US" sz="4400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2001838"/>
            <a:ext cx="4040188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5664200" y="601663"/>
            <a:ext cx="48244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あくあフォント" pitchFamily="1" charset="-128"/>
                <a:ea typeface="あくあフォント" pitchFamily="1" charset="-128"/>
              </a:defRPr>
            </a:lvl9pPr>
          </a:lstStyle>
          <a:p>
            <a:pPr algn="ctr" eaLnBrk="1" hangingPunct="1">
              <a:defRPr/>
            </a:pPr>
            <a:r>
              <a:rPr lang="zh-TW" altLang="en-US" sz="4400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畢業考</a:t>
            </a:r>
            <a:r>
              <a:rPr lang="en-US" altLang="zh-TW" sz="4000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/>
            </a:r>
            <a:br>
              <a:rPr lang="en-US" altLang="zh-TW" sz="4000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</a:br>
            <a:r>
              <a:rPr lang="zh-TW" altLang="en-US" sz="3600" i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日期</a:t>
            </a:r>
            <a:r>
              <a:rPr lang="en-US" altLang="zh-TW" sz="3600" i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:</a:t>
            </a:r>
            <a:r>
              <a:rPr lang="en-US" altLang="zh-TW" sz="3600" i="1" spc="3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廣告體"/>
                <a:ea typeface="文鼎中廣告體"/>
                <a:cs typeface="文鼎中廣告體"/>
              </a:rPr>
              <a:t>5月30、31日</a:t>
            </a:r>
            <a:endParaRPr lang="zh-TW" altLang="en-US" sz="3600" i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廣告體"/>
              <a:ea typeface="文鼎中廣告體"/>
              <a:cs typeface="文鼎中廣告體"/>
            </a:endParaRPr>
          </a:p>
        </p:txBody>
      </p:sp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001838"/>
            <a:ext cx="3987800" cy="417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551384" y="404664"/>
            <a:ext cx="10363200" cy="1015663"/>
          </a:xfrm>
          <a:extLst/>
        </p:spPr>
        <p:txBody>
          <a:bodyPr/>
          <a:lstStyle/>
          <a:p>
            <a:pPr>
              <a:defRPr/>
            </a:pPr>
            <a:r>
              <a:rPr lang="zh-TW" altLang="en-US" sz="6000" b="1" kern="12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課程內容</a:t>
            </a:r>
            <a:endParaRPr lang="zh-TW" altLang="en-US" sz="3200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839788" y="2060575"/>
            <a:ext cx="10512425" cy="4321175"/>
          </a:xfrm>
        </p:spPr>
        <p:txBody>
          <a:bodyPr/>
          <a:lstStyle/>
          <a:p>
            <a:pPr marL="571500" indent="-571500" algn="l">
              <a:buFont typeface="Wingdings" pitchFamily="2" charset="2"/>
              <a:buChar char="Ø"/>
              <a:defRPr/>
            </a:pPr>
            <a:r>
              <a:rPr lang="zh-TW" altLang="en-US" sz="40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簡單機械</a:t>
            </a:r>
            <a:r>
              <a:rPr lang="en-US" altLang="zh-TW" sz="4400" dirty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 algn="l"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認識槓桿、滑輪與輪軸、動力的傳送</a:t>
            </a:r>
            <a:endParaRPr lang="zh-TW" altLang="zh-TW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571500" indent="-571500" algn="l">
              <a:buFont typeface="Wingdings" pitchFamily="2" charset="2"/>
              <a:buChar char="Ø"/>
              <a:defRPr/>
            </a:pP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微生物與食品保存</a:t>
            </a: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 algn="l">
              <a:defRPr/>
            </a:pP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 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生活中的微生物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、食物腐壞的原因、保存食物的方法</a:t>
            </a:r>
            <a:endParaRPr lang="zh-TW" altLang="zh-TW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571500" indent="-571500" algn="l">
              <a:buFont typeface="Wingdings" pitchFamily="2" charset="2"/>
              <a:buChar char="Ø"/>
              <a:defRPr/>
            </a:pPr>
            <a:r>
              <a:rPr lang="zh-TW" altLang="en-US" sz="3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生物與環境</a:t>
            </a:r>
            <a:r>
              <a:rPr lang="en-US" altLang="zh-TW" sz="36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		</a:t>
            </a:r>
            <a:r>
              <a:rPr lang="en-US" altLang="zh-TW" sz="4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	</a:t>
            </a:r>
          </a:p>
          <a:p>
            <a:pPr lvl="1" algn="l">
              <a:defRPr/>
            </a:pPr>
            <a:r>
              <a:rPr lang="en-US" altLang="zh-TW" sz="2000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en-US" altLang="zh-TW" dirty="0" err="1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生物生長的環境</a:t>
            </a:r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人類活動對環境的影響</a:t>
            </a:r>
            <a:r>
              <a:rPr lang="zh-TW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珍惜自然資源</a:t>
            </a:r>
            <a:endParaRPr lang="zh-TW" altLang="zh-TW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79376" y="404664"/>
            <a:ext cx="9300864" cy="108012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sz="3600">
                <a:solidFill>
                  <a:srgbClr val="7F7F7F"/>
                </a:solidFill>
                <a:latin typeface="HY견고딕" pitchFamily="2" charset="-127"/>
                <a:ea typeface="HY견고딕" pitchFamily="2" charset="-127"/>
              </a:defRPr>
            </a:lvl9pPr>
          </a:lstStyle>
          <a:p>
            <a:pPr>
              <a:defRPr/>
            </a:pPr>
            <a:r>
              <a:rPr lang="zh-TW" altLang="en-US" sz="6000" b="1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課堂作業</a:t>
            </a:r>
            <a:endParaRPr lang="zh-TW" altLang="en-US" sz="6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3648075" y="1495425"/>
            <a:ext cx="8543925" cy="52466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28600" indent="-182880"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筆記、習作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課堂完成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 smtClean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indent="-182880"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報告、學習單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視課程給予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 smtClean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indent="-182880"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自然作業簿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單元結束的家庭作業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  <a:b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</a:br>
            <a:endParaRPr lang="en-US" altLang="zh-TW" sz="3600" b="1" dirty="0" smtClean="0">
              <a:solidFill>
                <a:srgbClr val="0060A8"/>
              </a:solidFill>
              <a:latin typeface="Trebuchet MS"/>
              <a:ea typeface="微軟正黑體"/>
            </a:endParaRPr>
          </a:p>
          <a:p>
            <a:pPr marL="228600" indent="-182880">
              <a:spcAft>
                <a:spcPts val="300"/>
              </a:spcAft>
              <a:buClr>
                <a:srgbClr val="C19859">
                  <a:lumMod val="75000"/>
                </a:srgbClr>
              </a:buClr>
              <a:buSzPct val="130000"/>
              <a:buFont typeface="Wingdings" pitchFamily="2" charset="2"/>
              <a:buChar char="ü"/>
              <a:defRPr/>
            </a:pP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複習卷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(</a:t>
            </a:r>
            <a:r>
              <a:rPr lang="zh-TW" altLang="en-US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考前複習</a:t>
            </a:r>
            <a:r>
              <a:rPr lang="en-US" altLang="zh-TW" sz="3600" b="1" dirty="0" smtClean="0">
                <a:solidFill>
                  <a:srgbClr val="0060A8"/>
                </a:solidFill>
                <a:latin typeface="Trebuchet MS"/>
                <a:ea typeface="微軟正黑體"/>
              </a:rPr>
              <a:t>)</a:t>
            </a:r>
          </a:p>
          <a:p>
            <a:pPr>
              <a:buFont typeface="Wingdings" pitchFamily="2" charset="2"/>
              <a:buChar char="ü"/>
              <a:defRPr/>
            </a:pPr>
            <a:endParaRPr lang="zh-TW" altLang="en-US" dirty="0"/>
          </a:p>
        </p:txBody>
      </p:sp>
      <p:pic>
        <p:nvPicPr>
          <p:cNvPr id="9220" name="그림 23" descr="분홍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5350" b="5901"/>
          <a:stretch>
            <a:fillRect/>
          </a:stretch>
        </p:blipFill>
        <p:spPr bwMode="auto">
          <a:xfrm>
            <a:off x="-168275" y="2852738"/>
            <a:ext cx="351472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5360" y="404664"/>
            <a:ext cx="10972800" cy="1015663"/>
          </a:xfrm>
          <a:extLst/>
        </p:spPr>
        <p:txBody>
          <a:bodyPr/>
          <a:lstStyle/>
          <a:p>
            <a:pPr>
              <a:defRPr/>
            </a:pPr>
            <a:r>
              <a:rPr lang="zh-TW" altLang="en-US" sz="6000" b="1" kern="1200" dirty="0" smtClean="0">
                <a:solidFill>
                  <a:schemeClr val="accent5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</a:rPr>
              <a:t>成績計算方式</a:t>
            </a:r>
            <a:endParaRPr lang="zh-TW" altLang="en-US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243" name="內容版面配置區 5"/>
          <p:cNvGraphicFramePr>
            <a:graphicFrameLocks noChangeAspect="1"/>
          </p:cNvGraphicFramePr>
          <p:nvPr/>
        </p:nvGraphicFramePr>
        <p:xfrm>
          <a:off x="2157413" y="1362075"/>
          <a:ext cx="9821862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r:id="rId5" imgW="9821507" imgH="5907536" progId="Excel.Chart.8">
                  <p:embed/>
                </p:oleObj>
              </mc:Choice>
              <mc:Fallback>
                <p:oleObj r:id="rId5" imgW="9821507" imgH="5907536" progId="Excel.Chart.8">
                  <p:embed/>
                  <p:pic>
                    <p:nvPicPr>
                      <p:cNvPr id="0" name="內容版面配置區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362075"/>
                        <a:ext cx="9821862" cy="590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內容版面配置區 8"/>
          <p:cNvSpPr>
            <a:spLocks noGrp="1"/>
          </p:cNvSpPr>
          <p:nvPr>
            <p:ph idx="1"/>
          </p:nvPr>
        </p:nvSpPr>
        <p:spPr>
          <a:xfrm>
            <a:off x="695325" y="1438275"/>
            <a:ext cx="10972800" cy="4525963"/>
          </a:xfrm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5663"/>
          </a:xfrm>
          <a:extLst/>
        </p:spPr>
        <p:txBody>
          <a:bodyPr/>
          <a:lstStyle/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標楷體" pitchFamily="65" charset="-120"/>
                <a:ea typeface="標楷體" pitchFamily="65" charset="-120"/>
                <a:cs typeface="+mn-cs"/>
              </a:rPr>
              <a:t>配合事項</a:t>
            </a:r>
            <a:endParaRPr lang="zh-TW" altLang="en-US" sz="1800" dirty="0">
              <a:solidFill>
                <a:sysClr val="windowText" lastClr="000000"/>
              </a:solidFill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695325" y="1557338"/>
            <a:ext cx="10972800" cy="4381500"/>
          </a:xfrm>
        </p:spPr>
        <p:txBody>
          <a:bodyPr>
            <a:normAutofit fontScale="92500" lnSpcReduction="20000"/>
          </a:bodyPr>
          <a:lstStyle/>
          <a:p>
            <a:pPr marL="228600" indent="-182563" eaLnBrk="1" latinLnBrk="0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Blip>
                <a:blip r:embed="rId3"/>
              </a:buBlip>
              <a:defRPr/>
            </a:pPr>
            <a:r>
              <a:rPr lang="zh-TW" altLang="en-US" sz="3600" dirty="0">
                <a:solidFill>
                  <a:srgbClr val="0A6B05"/>
                </a:solidFill>
                <a:latin typeface="Trebuchet MS"/>
                <a:ea typeface="微軟正黑體"/>
              </a:rPr>
              <a:t>準時</a:t>
            </a:r>
            <a:r>
              <a:rPr lang="zh-TW" altLang="en-US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>上課</a:t>
            </a:r>
            <a: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0A6B05"/>
              </a:solidFill>
              <a:latin typeface="Trebuchet MS"/>
              <a:ea typeface="微軟正黑體"/>
            </a:endParaRPr>
          </a:p>
          <a:p>
            <a:pPr marL="228600" indent="-182563" eaLnBrk="1" latinLnBrk="0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Blip>
                <a:blip r:embed="rId3"/>
              </a:buBlip>
              <a:defRPr/>
            </a:pPr>
            <a:r>
              <a:rPr lang="zh-TW" altLang="en-US" sz="3600" dirty="0">
                <a:solidFill>
                  <a:srgbClr val="0A6B05"/>
                </a:solidFill>
                <a:latin typeface="Trebuchet MS"/>
                <a:ea typeface="微軟正黑體"/>
              </a:rPr>
              <a:t>專心</a:t>
            </a:r>
            <a:r>
              <a:rPr lang="zh-TW" altLang="en-US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>聽講</a:t>
            </a:r>
            <a: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0A6B05"/>
              </a:solidFill>
              <a:latin typeface="Trebuchet MS"/>
              <a:ea typeface="微軟正黑體"/>
            </a:endParaRPr>
          </a:p>
          <a:p>
            <a:pPr marL="228600" indent="-182563" eaLnBrk="1" latinLnBrk="0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Blip>
                <a:blip r:embed="rId3"/>
              </a:buBlip>
              <a:defRPr/>
            </a:pPr>
            <a:r>
              <a:rPr lang="zh-TW" altLang="en-US" sz="3600" dirty="0">
                <a:solidFill>
                  <a:srgbClr val="0A6B05"/>
                </a:solidFill>
                <a:latin typeface="Trebuchet MS"/>
                <a:ea typeface="微軟正黑體"/>
              </a:rPr>
              <a:t>認真</a:t>
            </a:r>
            <a:r>
              <a:rPr lang="zh-TW" altLang="en-US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>討論</a:t>
            </a:r>
            <a: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0A6B05"/>
              </a:solidFill>
              <a:latin typeface="Trebuchet MS"/>
              <a:ea typeface="微軟正黑體"/>
            </a:endParaRPr>
          </a:p>
          <a:p>
            <a:pPr marL="228600" indent="-182563" eaLnBrk="1" latinLnBrk="0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Blip>
                <a:blip r:embed="rId3"/>
              </a:buBlip>
              <a:defRPr/>
            </a:pPr>
            <a:r>
              <a:rPr lang="zh-TW" altLang="en-US" sz="3600" dirty="0">
                <a:solidFill>
                  <a:srgbClr val="0A6B05"/>
                </a:solidFill>
                <a:latin typeface="Trebuchet MS"/>
                <a:ea typeface="微軟正黑體"/>
              </a:rPr>
              <a:t>實驗時要注意</a:t>
            </a:r>
            <a:r>
              <a:rPr lang="zh-TW" altLang="en-US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>安全</a:t>
            </a:r>
            <a: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  <a:t/>
            </a:r>
            <a:br>
              <a:rPr lang="en-US" altLang="zh-TW" sz="3600" dirty="0" smtClean="0">
                <a:solidFill>
                  <a:srgbClr val="0A6B05"/>
                </a:solidFill>
                <a:latin typeface="Trebuchet MS"/>
                <a:ea typeface="微軟正黑體"/>
              </a:rPr>
            </a:br>
            <a:endParaRPr lang="zh-TW" altLang="en-US" sz="3600" dirty="0">
              <a:solidFill>
                <a:srgbClr val="0A6B05"/>
              </a:solidFill>
              <a:latin typeface="Trebuchet MS"/>
              <a:ea typeface="微軟正黑體"/>
            </a:endParaRPr>
          </a:p>
          <a:p>
            <a:pPr marL="228600" indent="-182563" eaLnBrk="1" latinLnBrk="0" hangingPunct="1">
              <a:spcAft>
                <a:spcPts val="300"/>
              </a:spcAft>
              <a:buClr>
                <a:srgbClr val="C3260C"/>
              </a:buClr>
              <a:buSzPct val="130000"/>
              <a:buFontTx/>
              <a:buBlip>
                <a:blip r:embed="rId3"/>
              </a:buBlip>
              <a:defRPr/>
            </a:pPr>
            <a:r>
              <a:rPr lang="zh-TW" altLang="en-US" sz="3600" dirty="0">
                <a:solidFill>
                  <a:srgbClr val="0A6B05"/>
                </a:solidFill>
                <a:latin typeface="Trebuchet MS"/>
                <a:ea typeface="微軟正黑體"/>
              </a:rPr>
              <a:t>按時交作業</a:t>
            </a:r>
          </a:p>
          <a:p>
            <a:pPr marL="0" indent="0" eaLnBrk="1" fontAlgn="auto" latinLnBrk="0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TW" altLang="en-US" sz="1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4"/>
          <p:cNvSpPr txBox="1">
            <a:spLocks/>
          </p:cNvSpPr>
          <p:nvPr/>
        </p:nvSpPr>
        <p:spPr>
          <a:xfrm>
            <a:off x="623888" y="549275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 defTabSz="971550" eaLnBrk="0" hangingPunct="0">
              <a:spcBef>
                <a:spcPct val="20000"/>
              </a:spcBef>
              <a:buClr>
                <a:srgbClr val="5F5F5F"/>
              </a:buClr>
              <a:buSzTx/>
              <a:buFont typeface="Wingdings" pitchFamily="2" charset="2"/>
              <a:buChar char="Ø"/>
              <a:defRPr/>
            </a:pPr>
            <a:r>
              <a:rPr lang="zh-TW" altLang="en-US" sz="3800" b="1" kern="0" dirty="0" smtClean="0">
                <a:solidFill>
                  <a:srgbClr val="A28E6A">
                    <a:lumMod val="50000"/>
                  </a:srgbClr>
                </a:solidFill>
                <a:latin typeface="微軟正黑體" pitchFamily="34" charset="-120"/>
                <a:ea typeface="微軟正黑體" pitchFamily="34" charset="-120"/>
              </a:rPr>
              <a:t>聯繫方式</a:t>
            </a:r>
            <a:endParaRPr lang="en-US" altLang="zh-TW" sz="3800" b="1" kern="0" dirty="0" smtClean="0">
              <a:solidFill>
                <a:srgbClr val="A28E6A">
                  <a:lumMod val="50000"/>
                </a:srgb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828675" lvl="1" indent="-342900" algn="l" defTabSz="971550" eaLnBrk="0" hangingPunct="0">
              <a:spcBef>
                <a:spcPct val="20000"/>
              </a:spcBef>
              <a:buClr>
                <a:srgbClr val="5F5F5F"/>
              </a:buClr>
              <a:buSzTx/>
              <a:buFont typeface="Wingdings" pitchFamily="2" charset="2"/>
              <a:buChar char="Ø"/>
              <a:defRPr/>
            </a:pPr>
            <a:r>
              <a:rPr lang="zh-TW" altLang="en-US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3"/>
              </a:rPr>
              <a:t>教學網頁</a:t>
            </a:r>
            <a:r>
              <a:rPr lang="en-US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3"/>
              </a:rPr>
              <a:t>/</a:t>
            </a:r>
            <a:r>
              <a:rPr lang="zh-TW" altLang="en-US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hlinkClick r:id="rId3"/>
              </a:rPr>
              <a:t>自然教學記錄</a:t>
            </a:r>
            <a:endParaRPr lang="en-US" altLang="zh-TW" kern="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marL="828675" lvl="1" indent="-342900" algn="l" defTabSz="971550" eaLnBrk="0" hangingPunct="0">
              <a:spcBef>
                <a:spcPct val="20000"/>
              </a:spcBef>
              <a:buClr>
                <a:srgbClr val="5F5F5F"/>
              </a:buClr>
              <a:buSzTx/>
              <a:buFont typeface="Wingdings" pitchFamily="2" charset="2"/>
              <a:buChar char="Ø"/>
              <a:defRPr/>
            </a:pPr>
            <a:r>
              <a:rPr lang="zh-TW" altLang="en-US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分機號碼 </a:t>
            </a:r>
            <a:r>
              <a:rPr lang="en-US" altLang="zh-TW" kern="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827</a:t>
            </a:r>
          </a:p>
          <a:p>
            <a:pPr fontAlgn="auto">
              <a:spcAft>
                <a:spcPts val="0"/>
              </a:spcAft>
              <a:buClr>
                <a:srgbClr val="D34817"/>
              </a:buClr>
              <a:defRPr/>
            </a:pPr>
            <a:endParaRPr lang="zh-TW" altLang="en-US" dirty="0">
              <a:solidFill>
                <a:srgbClr val="696464"/>
              </a:solidFill>
              <a:latin typeface="Perpetua"/>
              <a:ea typeface="新細明體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79376" y="2661253"/>
            <a:ext cx="8856984" cy="1470025"/>
          </a:xfrm>
          <a:prstGeom prst="rect">
            <a:avLst/>
          </a:prstGeom>
        </p:spPr>
        <p:txBody>
          <a:bodyPr bIns="91440" anchor="ctr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6000" b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23232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微軟正黑體"/>
              </a:rPr>
              <a:t>感謝您的聆聽</a:t>
            </a:r>
            <a:endParaRPr lang="zh-TW" altLang="en-US" sz="4800">
              <a:latin typeface="Franklin Gothic Book"/>
              <a:ea typeface="微軟正黑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테마">
  <a:themeElements>
    <a:clrScheme name="2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테마">
  <a:themeElements>
    <a:clrScheme name="5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테마">
      <a:majorFont>
        <a:latin typeface="HY견고딕"/>
        <a:ea typeface="HY견고딕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5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디자인 사용자 지정">
      <a:majorFont>
        <a:latin typeface="Malgun Gothic"/>
        <a:ea typeface="Malgun Gothic"/>
        <a:cs typeface=""/>
      </a:majorFont>
      <a:minorFont>
        <a:latin typeface="Malgun Gothic"/>
        <a:ea typeface="Malgun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Pages>0</Pages>
  <Words>53</Words>
  <Characters>0</Characters>
  <Application>Microsoft Office PowerPoint</Application>
  <DocSecurity>0</DocSecurity>
  <PresentationFormat>自訂</PresentationFormat>
  <Lines>0</Lines>
  <Paragraphs>34</Paragraphs>
  <Slides>7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6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26" baseType="lpstr">
      <vt:lpstr>Gulim</vt:lpstr>
      <vt:lpstr>Arial</vt:lpstr>
      <vt:lpstr>Malgun Gothic</vt:lpstr>
      <vt:lpstr>HY견고딕</vt:lpstr>
      <vt:lpstr>文鼎中廣告體</vt:lpstr>
      <vt:lpstr>標楷體</vt:lpstr>
      <vt:lpstr>Wingdings</vt:lpstr>
      <vt:lpstr>Trebuchet MS</vt:lpstr>
      <vt:lpstr>微軟正黑體</vt:lpstr>
      <vt:lpstr>Perpetua</vt:lpstr>
      <vt:lpstr>新細明體</vt:lpstr>
      <vt:lpstr>Wingdings 2</vt:lpstr>
      <vt:lpstr>디자인 사용자 지정</vt:lpstr>
      <vt:lpstr>1_Office 테마</vt:lpstr>
      <vt:lpstr>2_Office 테마</vt:lpstr>
      <vt:lpstr>4_Office 테마</vt:lpstr>
      <vt:lpstr>5_Office 테마</vt:lpstr>
      <vt:lpstr>1_디자인 사용자 지정</vt:lpstr>
      <vt:lpstr>Microsoft Excel 圖表</vt:lpstr>
      <vt:lpstr>PowerPoint 簡報</vt:lpstr>
      <vt:lpstr>PowerPoint 簡報</vt:lpstr>
      <vt:lpstr>課程內容</vt:lpstr>
      <vt:lpstr>PowerPoint 簡報</vt:lpstr>
      <vt:lpstr>成績計算方式</vt:lpstr>
      <vt:lpstr>配合事項</vt:lpstr>
      <vt:lpstr>PowerPoint 簡報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user</cp:lastModifiedBy>
  <cp:revision>2495</cp:revision>
  <dcterms:created xsi:type="dcterms:W3CDTF">2010-06-15T09:00:58Z</dcterms:created>
  <dcterms:modified xsi:type="dcterms:W3CDTF">2019-02-09T05:22:47Z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2052-9.1.0.4180</vt:lpwstr>
  </property>
</Properties>
</file>