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906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5" roundtripDataSignature="AMtx7mi45GS4RInmWo029s9Pcv8fyIg5o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114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customschemas.google.com/relationships/presentationmetadata" Target="metadata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3" name="Google Shape;15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5" name="Google Shape;225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9" name="Google Shape;15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3" name="Google Shape;183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9" name="Google Shape;18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5" name="Google Shape;195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1" name="Google Shape;201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7" name="Google Shape;207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3" name="Google Shape;213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9" name="Google Shape;219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TW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9771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TW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33158833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TW" smtClean="0"/>
              <a:t>‹#›</a:t>
            </a:fld>
            <a:endParaRPr lang="zh-TW" alt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93001551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TW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38657653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TW" smtClean="0"/>
              <a:t>‹#›</a:t>
            </a:fld>
            <a:endParaRPr lang="zh-TW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75595510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TW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63171399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TW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13021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TW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19775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TW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8631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TW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21741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TW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16844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TW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01045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TW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14558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TW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32127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TW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6748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TW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77153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TW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27199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08" r:id="rId2"/>
    <p:sldLayoutId id="2147483909" r:id="rId3"/>
    <p:sldLayoutId id="2147483910" r:id="rId4"/>
    <p:sldLayoutId id="2147483911" r:id="rId5"/>
    <p:sldLayoutId id="2147483912" r:id="rId6"/>
    <p:sldLayoutId id="2147483913" r:id="rId7"/>
    <p:sldLayoutId id="2147483914" r:id="rId8"/>
    <p:sldLayoutId id="2147483915" r:id="rId9"/>
    <p:sldLayoutId id="2147483916" r:id="rId10"/>
    <p:sldLayoutId id="2147483917" r:id="rId11"/>
    <p:sldLayoutId id="2147483918" r:id="rId12"/>
    <p:sldLayoutId id="2147483919" r:id="rId13"/>
    <p:sldLayoutId id="2147483920" r:id="rId14"/>
    <p:sldLayoutId id="2147483921" r:id="rId15"/>
    <p:sldLayoutId id="2147483922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1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CC"/>
              </a:buClr>
              <a:buSzPts val="4800"/>
              <a:buFont typeface="Twentieth Century"/>
              <a:buNone/>
            </a:pPr>
            <a:r>
              <a:rPr lang="zh-TW" altLang="en-US" dirty="0" smtClean="0">
                <a:solidFill>
                  <a:schemeClr val="accent1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五年級</a:t>
            </a:r>
            <a:r>
              <a:rPr lang="en-US" altLang="zh-TW" dirty="0" smtClean="0">
                <a:solidFill>
                  <a:schemeClr val="accent1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dirty="0" smtClean="0">
                <a:solidFill>
                  <a:schemeClr val="accent1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dirty="0" smtClean="0">
                <a:solidFill>
                  <a:schemeClr val="accent1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自然領域課程計畫</a:t>
            </a:r>
            <a:endParaRPr dirty="0">
              <a:solidFill>
                <a:schemeClr val="accent1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" name="副標題 1"/>
          <p:cNvSpPr>
            <a:spLocks noGrp="1"/>
          </p:cNvSpPr>
          <p:nvPr>
            <p:ph type="subTitle" idx="1"/>
          </p:nvPr>
        </p:nvSpPr>
        <p:spPr>
          <a:xfrm>
            <a:off x="1507067" y="4434995"/>
            <a:ext cx="7858606" cy="1947333"/>
          </a:xfrm>
        </p:spPr>
        <p:txBody>
          <a:bodyPr>
            <a:normAutofit/>
          </a:bodyPr>
          <a:lstStyle/>
          <a:p>
            <a:pPr algn="ctr"/>
            <a:r>
              <a:rPr lang="zh-TW" altLang="en-US" sz="4400" b="1" dirty="0" smtClean="0">
                <a:solidFill>
                  <a:schemeClr val="accent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廖保銀老師</a:t>
            </a:r>
            <a:endParaRPr lang="zh-TW" altLang="en-US" sz="4400" b="1" dirty="0">
              <a:solidFill>
                <a:schemeClr val="accent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10"/>
          <p:cNvSpPr txBox="1">
            <a:spLocks noGrp="1"/>
          </p:cNvSpPr>
          <p:nvPr>
            <p:ph type="title"/>
          </p:nvPr>
        </p:nvSpPr>
        <p:spPr>
          <a:xfrm>
            <a:off x="895302" y="4229044"/>
            <a:ext cx="10364451" cy="20976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5400"/>
              <a:buFont typeface="Arial"/>
              <a:buNone/>
            </a:pPr>
            <a:r>
              <a:rPr lang="zh-TW" b="1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聯繫方式</a:t>
            </a:r>
            <a:r>
              <a:rPr lang="zh-TW" sz="5400" b="1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zh-TW" sz="5400" b="1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zh-TW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/>
                <a:ea typeface="DFKai-SB"/>
                <a:cs typeface="DFKai-SB"/>
                <a:sym typeface="DFKai-SB"/>
              </a:rPr>
              <a:t>學校</a:t>
            </a:r>
            <a:r>
              <a:rPr lang="zh-TW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/>
                <a:ea typeface="DFKai-SB"/>
                <a:cs typeface="DFKai-SB"/>
                <a:sym typeface="DFKai-SB"/>
              </a:rPr>
              <a:t>電話：25965407分機號碼 827</a:t>
            </a:r>
            <a:endParaRPr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8" name="Google Shape;228;p10"/>
          <p:cNvSpPr txBox="1">
            <a:spLocks noGrp="1"/>
          </p:cNvSpPr>
          <p:nvPr>
            <p:ph idx="1"/>
          </p:nvPr>
        </p:nvSpPr>
        <p:spPr>
          <a:xfrm>
            <a:off x="442720" y="1857166"/>
            <a:ext cx="10364450" cy="29149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8000"/>
              <a:buNone/>
            </a:pPr>
            <a:r>
              <a:rPr lang="zh-TW" altLang="en-US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  <a:cs typeface="Arial"/>
                <a:sym typeface="Arial"/>
              </a:rPr>
              <a:t>孩子學習的路上，我們一起合作、陪伴。</a:t>
            </a:r>
            <a:r>
              <a:rPr lang="en-US" altLang="zh-TW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  <a:cs typeface="Arial"/>
                <a:sym typeface="Arial"/>
              </a:rPr>
              <a:t/>
            </a:r>
            <a:br>
              <a:rPr lang="en-US" altLang="zh-TW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  <a:cs typeface="Arial"/>
                <a:sym typeface="Arial"/>
              </a:rPr>
            </a:br>
            <a:r>
              <a:rPr lang="zh-TW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  <a:cs typeface="Arial"/>
                <a:sym typeface="Arial"/>
              </a:rPr>
              <a:t>感謝</a:t>
            </a:r>
            <a:r>
              <a:rPr lang="zh-TW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  <a:cs typeface="Arial"/>
                <a:sym typeface="Arial"/>
              </a:rPr>
              <a:t>您的聆聽與</a:t>
            </a:r>
            <a:r>
              <a:rPr lang="zh-TW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  <a:cs typeface="Arial"/>
                <a:sym typeface="Arial"/>
              </a:rPr>
              <a:t>配合</a:t>
            </a:r>
            <a:r>
              <a:rPr lang="en-US" altLang="zh-TW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  <a:cs typeface="Arial"/>
                <a:sym typeface="Arial"/>
              </a:rPr>
              <a:t>!</a:t>
            </a:r>
          </a:p>
          <a:p>
            <a:pPr marL="0" lvl="0" indent="0" algn="ctr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8000"/>
              <a:buNone/>
            </a:pPr>
            <a:endParaRPr sz="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228600" lvl="0" indent="-10160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</a:pPr>
            <a:endParaRPr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2"/>
          <p:cNvSpPr txBox="1">
            <a:spLocks noGrp="1"/>
          </p:cNvSpPr>
          <p:nvPr>
            <p:ph type="title"/>
          </p:nvPr>
        </p:nvSpPr>
        <p:spPr>
          <a:xfrm>
            <a:off x="1275340" y="110363"/>
            <a:ext cx="8534400" cy="15070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wentieth Century"/>
              <a:buNone/>
            </a:pPr>
            <a:r>
              <a:rPr lang="zh-TW" dirty="0"/>
              <a:t>五</a:t>
            </a:r>
            <a:r>
              <a:rPr lang="zh-TW" dirty="0" smtClean="0"/>
              <a:t>年級</a:t>
            </a:r>
            <a:r>
              <a:rPr lang="zh-TW" altLang="en-US" smtClean="0"/>
              <a:t>學習內容總覽</a:t>
            </a:r>
            <a:endParaRPr dirty="0"/>
          </a:p>
        </p:txBody>
      </p:sp>
      <p:grpSp>
        <p:nvGrpSpPr>
          <p:cNvPr id="162" name="Google Shape;162;p2"/>
          <p:cNvGrpSpPr/>
          <p:nvPr/>
        </p:nvGrpSpPr>
        <p:grpSpPr>
          <a:xfrm>
            <a:off x="1275340" y="1540162"/>
            <a:ext cx="8728195" cy="4060921"/>
            <a:chOff x="839314" y="-325056"/>
            <a:chExt cx="8728195" cy="4060921"/>
          </a:xfrm>
        </p:grpSpPr>
        <p:sp>
          <p:nvSpPr>
            <p:cNvPr id="163" name="Google Shape;163;p2"/>
            <p:cNvSpPr/>
            <p:nvPr/>
          </p:nvSpPr>
          <p:spPr>
            <a:xfrm>
              <a:off x="5181603" y="1738073"/>
              <a:ext cx="4385906" cy="1965713"/>
            </a:xfrm>
            <a:prstGeom prst="roundRect">
              <a:avLst>
                <a:gd name="adj" fmla="val 10000"/>
              </a:avLst>
            </a:prstGeom>
            <a:solidFill>
              <a:schemeClr val="lt1">
                <a:alpha val="89803"/>
              </a:schemeClr>
            </a:solidFill>
            <a:ln w="15875" cap="flat" cmpd="sng">
              <a:solidFill>
                <a:srgbClr val="244FA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164;p2"/>
            <p:cNvSpPr txBox="1"/>
            <p:nvPr/>
          </p:nvSpPr>
          <p:spPr>
            <a:xfrm>
              <a:off x="6540555" y="2272682"/>
              <a:ext cx="2983774" cy="138792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8575" tIns="68575" rIns="68575" bIns="68575" anchor="t" anchorCtr="0">
              <a:noAutofit/>
            </a:bodyPr>
            <a:lstStyle/>
            <a:p>
              <a:pPr marL="171450" marR="0" lvl="1" indent="-17145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Twentieth Century"/>
                <a:buChar char="•"/>
              </a:pPr>
              <a:r>
                <a:rPr lang="zh-TW" sz="1800" b="0" i="0" u="none" strike="noStrike" cap="none">
                  <a:solidFill>
                    <a:schemeClr val="dk1"/>
                  </a:solidFill>
                  <a:latin typeface="Twentieth Century"/>
                  <a:ea typeface="Twentieth Century"/>
                  <a:cs typeface="Twentieth Century"/>
                  <a:sym typeface="Twentieth Century"/>
                </a:rPr>
                <a:t>活動一力的作用</a:t>
              </a:r>
              <a:endParaRPr/>
            </a:p>
            <a:p>
              <a:pPr marL="171450" marR="0" lvl="1" indent="-171450" algn="l" rtl="0">
                <a:lnSpc>
                  <a:spcPct val="90000"/>
                </a:lnSpc>
                <a:spcBef>
                  <a:spcPts val="27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Twentieth Century"/>
                <a:buChar char="•"/>
              </a:pPr>
              <a:r>
                <a:rPr lang="zh-TW" sz="1800" b="0" i="0" u="none" strike="noStrike" cap="none">
                  <a:solidFill>
                    <a:schemeClr val="dk1"/>
                  </a:solidFill>
                  <a:latin typeface="Twentieth Century"/>
                  <a:ea typeface="Twentieth Century"/>
                  <a:cs typeface="Twentieth Century"/>
                  <a:sym typeface="Twentieth Century"/>
                </a:rPr>
                <a:t>活動二物體運動的快慢</a:t>
              </a:r>
              <a:endParaRPr/>
            </a:p>
            <a:p>
              <a:pPr marL="171450" marR="0" lvl="1" indent="-171450" algn="l" rtl="0">
                <a:lnSpc>
                  <a:spcPct val="90000"/>
                </a:lnSpc>
                <a:spcBef>
                  <a:spcPts val="27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Twentieth Century"/>
                <a:buChar char="•"/>
              </a:pPr>
              <a:r>
                <a:rPr lang="zh-TW" sz="1800" b="0" i="0" u="none" strike="noStrike" cap="none">
                  <a:solidFill>
                    <a:schemeClr val="dk1"/>
                  </a:solidFill>
                  <a:latin typeface="Twentieth Century"/>
                  <a:ea typeface="Twentieth Century"/>
                  <a:cs typeface="Twentieth Century"/>
                  <a:sym typeface="Twentieth Century"/>
                </a:rPr>
                <a:t>活動三摩擦力</a:t>
              </a:r>
              <a:endParaRPr/>
            </a:p>
          </p:txBody>
        </p:sp>
        <p:sp>
          <p:nvSpPr>
            <p:cNvPr id="165" name="Google Shape;165;p2"/>
            <p:cNvSpPr/>
            <p:nvPr/>
          </p:nvSpPr>
          <p:spPr>
            <a:xfrm>
              <a:off x="839314" y="1748153"/>
              <a:ext cx="4342282" cy="1987712"/>
            </a:xfrm>
            <a:prstGeom prst="roundRect">
              <a:avLst>
                <a:gd name="adj" fmla="val 10000"/>
              </a:avLst>
            </a:prstGeom>
            <a:solidFill>
              <a:schemeClr val="lt1">
                <a:alpha val="89803"/>
              </a:schemeClr>
            </a:solidFill>
            <a:ln w="15875" cap="flat" cmpd="sng">
              <a:solidFill>
                <a:srgbClr val="244FA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166;p2"/>
            <p:cNvSpPr txBox="1"/>
            <p:nvPr/>
          </p:nvSpPr>
          <p:spPr>
            <a:xfrm>
              <a:off x="882978" y="2288745"/>
              <a:ext cx="2952269" cy="140345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8575" tIns="68575" rIns="68575" bIns="68575" anchor="t" anchorCtr="0">
              <a:noAutofit/>
            </a:bodyPr>
            <a:lstStyle/>
            <a:p>
              <a:pPr marL="171450" marR="0" lvl="1" indent="-17145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Twentieth Century"/>
                <a:buChar char="•"/>
              </a:pPr>
              <a:r>
                <a:rPr lang="zh-TW" sz="1800" b="0" i="0" u="none" strike="noStrike" cap="none">
                  <a:solidFill>
                    <a:schemeClr val="dk1"/>
                  </a:solidFill>
                  <a:latin typeface="Twentieth Century"/>
                  <a:ea typeface="Twentieth Century"/>
                  <a:cs typeface="Twentieth Century"/>
                  <a:sym typeface="Twentieth Century"/>
                </a:rPr>
                <a:t>活動一溶解現象</a:t>
              </a:r>
              <a:endParaRPr/>
            </a:p>
            <a:p>
              <a:pPr marL="171450" marR="0" lvl="1" indent="-171450" algn="l" rtl="0">
                <a:lnSpc>
                  <a:spcPct val="90000"/>
                </a:lnSpc>
                <a:spcBef>
                  <a:spcPts val="27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Twentieth Century"/>
                <a:buChar char="•"/>
              </a:pPr>
              <a:r>
                <a:rPr lang="zh-TW" sz="1800" b="0" i="0" u="none" strike="noStrike" cap="none">
                  <a:solidFill>
                    <a:schemeClr val="dk1"/>
                  </a:solidFill>
                  <a:latin typeface="Twentieth Century"/>
                  <a:ea typeface="Twentieth Century"/>
                  <a:cs typeface="Twentieth Century"/>
                  <a:sym typeface="Twentieth Century"/>
                </a:rPr>
                <a:t>活動二水溶液的酸鹼性</a:t>
              </a:r>
              <a:endParaRPr/>
            </a:p>
            <a:p>
              <a:pPr marL="171450" marR="0" lvl="1" indent="-171450" algn="l" rtl="0">
                <a:lnSpc>
                  <a:spcPct val="90000"/>
                </a:lnSpc>
                <a:spcBef>
                  <a:spcPts val="27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Twentieth Century"/>
                <a:buChar char="•"/>
              </a:pPr>
              <a:r>
                <a:rPr lang="zh-TW" sz="1800" b="0" i="0" u="none" strike="noStrike" cap="none">
                  <a:solidFill>
                    <a:schemeClr val="dk1"/>
                  </a:solidFill>
                  <a:latin typeface="Twentieth Century"/>
                  <a:ea typeface="Twentieth Century"/>
                  <a:cs typeface="Twentieth Century"/>
                  <a:sym typeface="Twentieth Century"/>
                </a:rPr>
                <a:t>活動三水溶液的導電性</a:t>
              </a:r>
              <a:endParaRPr/>
            </a:p>
          </p:txBody>
        </p:sp>
        <p:sp>
          <p:nvSpPr>
            <p:cNvPr id="167" name="Google Shape;167;p2"/>
            <p:cNvSpPr/>
            <p:nvPr/>
          </p:nvSpPr>
          <p:spPr>
            <a:xfrm>
              <a:off x="5181603" y="-325056"/>
              <a:ext cx="4229778" cy="1639590"/>
            </a:xfrm>
            <a:prstGeom prst="roundRect">
              <a:avLst>
                <a:gd name="adj" fmla="val 10000"/>
              </a:avLst>
            </a:prstGeom>
            <a:solidFill>
              <a:schemeClr val="lt1">
                <a:alpha val="89803"/>
              </a:schemeClr>
            </a:solidFill>
            <a:ln w="15875" cap="flat" cmpd="sng">
              <a:solidFill>
                <a:srgbClr val="244FA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168;p2"/>
            <p:cNvSpPr txBox="1"/>
            <p:nvPr/>
          </p:nvSpPr>
          <p:spPr>
            <a:xfrm>
              <a:off x="6486552" y="-289040"/>
              <a:ext cx="2888812" cy="115766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8575" tIns="68575" rIns="68575" bIns="68575" anchor="t" anchorCtr="0">
              <a:noAutofit/>
            </a:bodyPr>
            <a:lstStyle/>
            <a:p>
              <a:pPr marL="171450" marR="0" lvl="1" indent="-17145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Twentieth Century"/>
                <a:buChar char="•"/>
              </a:pPr>
              <a:r>
                <a:rPr lang="zh-TW" sz="1800" b="0" i="0" u="none" strike="noStrike" cap="none">
                  <a:solidFill>
                    <a:schemeClr val="dk1"/>
                  </a:solidFill>
                  <a:latin typeface="Twentieth Century"/>
                  <a:ea typeface="Twentieth Century"/>
                  <a:cs typeface="Twentieth Century"/>
                  <a:sym typeface="Twentieth Century"/>
                </a:rPr>
                <a:t>活動一植物根莖葉的功能</a:t>
              </a:r>
              <a:endParaRPr/>
            </a:p>
            <a:p>
              <a:pPr marL="171450" marR="0" lvl="1" indent="-171450" algn="l" rtl="0">
                <a:lnSpc>
                  <a:spcPct val="90000"/>
                </a:lnSpc>
                <a:spcBef>
                  <a:spcPts val="27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Twentieth Century"/>
                <a:buChar char="•"/>
              </a:pPr>
              <a:r>
                <a:rPr lang="zh-TW" sz="1800" b="0" i="0" u="none" strike="noStrike" cap="none">
                  <a:solidFill>
                    <a:schemeClr val="dk1"/>
                  </a:solidFill>
                  <a:latin typeface="Twentieth Century"/>
                  <a:ea typeface="Twentieth Century"/>
                  <a:cs typeface="Twentieth Century"/>
                  <a:sym typeface="Twentieth Century"/>
                </a:rPr>
                <a:t>活動二植物的繁殖</a:t>
              </a:r>
              <a:endParaRPr/>
            </a:p>
            <a:p>
              <a:pPr marL="171450" marR="0" lvl="1" indent="-171450" algn="l" rtl="0">
                <a:lnSpc>
                  <a:spcPct val="90000"/>
                </a:lnSpc>
                <a:spcBef>
                  <a:spcPts val="27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Twentieth Century"/>
                <a:buChar char="•"/>
              </a:pPr>
              <a:r>
                <a:rPr lang="zh-TW" sz="1800" b="0" i="0" u="none" strike="noStrike" cap="none">
                  <a:solidFill>
                    <a:schemeClr val="dk1"/>
                  </a:solidFill>
                  <a:latin typeface="Twentieth Century"/>
                  <a:ea typeface="Twentieth Century"/>
                  <a:cs typeface="Twentieth Century"/>
                  <a:sym typeface="Twentieth Century"/>
                </a:rPr>
                <a:t>活動三植物的分類</a:t>
              </a:r>
              <a:endParaRPr/>
            </a:p>
          </p:txBody>
        </p:sp>
        <p:sp>
          <p:nvSpPr>
            <p:cNvPr id="169" name="Google Shape;169;p2"/>
            <p:cNvSpPr/>
            <p:nvPr/>
          </p:nvSpPr>
          <p:spPr>
            <a:xfrm>
              <a:off x="874167" y="-322210"/>
              <a:ext cx="4307429" cy="1665655"/>
            </a:xfrm>
            <a:prstGeom prst="roundRect">
              <a:avLst>
                <a:gd name="adj" fmla="val 10000"/>
              </a:avLst>
            </a:prstGeom>
            <a:solidFill>
              <a:schemeClr val="lt1">
                <a:alpha val="89803"/>
              </a:schemeClr>
            </a:solidFill>
            <a:ln w="15875" cap="flat" cmpd="sng">
              <a:solidFill>
                <a:srgbClr val="244FA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170;p2"/>
            <p:cNvSpPr txBox="1"/>
            <p:nvPr/>
          </p:nvSpPr>
          <p:spPr>
            <a:xfrm>
              <a:off x="910756" y="-285621"/>
              <a:ext cx="2942022" cy="117606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8575" tIns="68575" rIns="68575" bIns="68575" anchor="t" anchorCtr="0">
              <a:noAutofit/>
            </a:bodyPr>
            <a:lstStyle/>
            <a:p>
              <a:pPr marL="171450" marR="0" lvl="1" indent="-17145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Twentieth Century"/>
                <a:buChar char="•"/>
              </a:pPr>
              <a:r>
                <a:rPr lang="zh-TW" sz="1800" b="0" i="0" u="none" strike="noStrike" cap="none">
                  <a:solidFill>
                    <a:schemeClr val="dk1"/>
                  </a:solidFill>
                  <a:latin typeface="Twentieth Century"/>
                  <a:ea typeface="Twentieth Century"/>
                  <a:cs typeface="Twentieth Century"/>
                  <a:sym typeface="Twentieth Century"/>
                </a:rPr>
                <a:t>活動一會發光發熱的星球</a:t>
              </a:r>
              <a:endParaRPr/>
            </a:p>
            <a:p>
              <a:pPr marL="171450" marR="0" lvl="1" indent="-171450" algn="l" rtl="0">
                <a:lnSpc>
                  <a:spcPct val="90000"/>
                </a:lnSpc>
                <a:spcBef>
                  <a:spcPts val="27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Twentieth Century"/>
                <a:buChar char="•"/>
              </a:pPr>
              <a:r>
                <a:rPr lang="zh-TW" sz="1800" b="0" i="0" u="none" strike="noStrike" cap="none">
                  <a:solidFill>
                    <a:schemeClr val="dk1"/>
                  </a:solidFill>
                  <a:latin typeface="Twentieth Century"/>
                  <a:ea typeface="Twentieth Century"/>
                  <a:cs typeface="Twentieth Century"/>
                  <a:sym typeface="Twentieth Century"/>
                </a:rPr>
                <a:t>活動二太陽位置的變化</a:t>
              </a:r>
              <a:endParaRPr/>
            </a:p>
            <a:p>
              <a:pPr marL="171450" marR="0" lvl="1" indent="-171450" algn="l" rtl="0">
                <a:lnSpc>
                  <a:spcPct val="90000"/>
                </a:lnSpc>
                <a:spcBef>
                  <a:spcPts val="27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Twentieth Century"/>
                <a:buChar char="•"/>
              </a:pPr>
              <a:r>
                <a:rPr lang="zh-TW" sz="1800" b="0" i="0" u="none" strike="noStrike" cap="none">
                  <a:solidFill>
                    <a:schemeClr val="dk1"/>
                  </a:solidFill>
                  <a:latin typeface="Twentieth Century"/>
                  <a:ea typeface="Twentieth Century"/>
                  <a:cs typeface="Twentieth Century"/>
                  <a:sym typeface="Twentieth Century"/>
                </a:rPr>
                <a:t>活動三太陽與生活</a:t>
              </a:r>
              <a:endParaRPr/>
            </a:p>
            <a:p>
              <a:pPr marL="57150" marR="0" lvl="1" indent="-12700" algn="l" rtl="0">
                <a:lnSpc>
                  <a:spcPct val="90000"/>
                </a:lnSpc>
                <a:spcBef>
                  <a:spcPts val="270"/>
                </a:spcBef>
                <a:spcAft>
                  <a:spcPts val="0"/>
                </a:spcAft>
                <a:buClr>
                  <a:schemeClr val="dk1"/>
                </a:buClr>
                <a:buSzPts val="700"/>
                <a:buFont typeface="Twentieth Century"/>
                <a:buNone/>
              </a:pPr>
              <a:endParaRPr sz="7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endParaRPr>
            </a:p>
          </p:txBody>
        </p:sp>
        <p:sp>
          <p:nvSpPr>
            <p:cNvPr id="171" name="Google Shape;171;p2"/>
            <p:cNvSpPr/>
            <p:nvPr/>
          </p:nvSpPr>
          <p:spPr>
            <a:xfrm>
              <a:off x="3700330" y="230849"/>
              <a:ext cx="1447831" cy="1447831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120000"/>
                  </a:moveTo>
                  <a:lnTo>
                    <a:pt x="0" y="120000"/>
                  </a:lnTo>
                  <a:cubicBezTo>
                    <a:pt x="0" y="53726"/>
                    <a:pt x="53726" y="0"/>
                    <a:pt x="120000" y="0"/>
                  </a:cubicBezTo>
                  <a:lnTo>
                    <a:pt x="120000" y="120000"/>
                  </a:lnTo>
                  <a:close/>
                </a:path>
              </a:pathLst>
            </a:custGeom>
            <a:solidFill>
              <a:srgbClr val="244FA4"/>
            </a:solidFill>
            <a:ln w="1587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172;p2"/>
            <p:cNvSpPr txBox="1"/>
            <p:nvPr/>
          </p:nvSpPr>
          <p:spPr>
            <a:xfrm>
              <a:off x="4124390" y="654909"/>
              <a:ext cx="1023771" cy="102377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06675" tIns="106675" rIns="106675" bIns="10667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zh-TW" sz="1500" b="0" i="0" u="none" strike="noStrike" cap="none">
                  <a:solidFill>
                    <a:schemeClr val="lt1"/>
                  </a:solidFill>
                  <a:latin typeface="Twentieth Century"/>
                  <a:ea typeface="Twentieth Century"/>
                  <a:cs typeface="Twentieth Century"/>
                  <a:sym typeface="Twentieth Century"/>
                </a:rPr>
                <a:t>第一單元觀測太陽</a:t>
              </a:r>
              <a:endParaRPr/>
            </a:p>
          </p:txBody>
        </p:sp>
        <p:sp>
          <p:nvSpPr>
            <p:cNvPr id="173" name="Google Shape;173;p2"/>
            <p:cNvSpPr/>
            <p:nvPr/>
          </p:nvSpPr>
          <p:spPr>
            <a:xfrm rot="5400000">
              <a:off x="5215037" y="230849"/>
              <a:ext cx="1447831" cy="1447831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120000"/>
                  </a:moveTo>
                  <a:lnTo>
                    <a:pt x="0" y="120000"/>
                  </a:lnTo>
                  <a:cubicBezTo>
                    <a:pt x="0" y="53726"/>
                    <a:pt x="53726" y="0"/>
                    <a:pt x="120000" y="0"/>
                  </a:cubicBezTo>
                  <a:lnTo>
                    <a:pt x="120000" y="120000"/>
                  </a:lnTo>
                  <a:close/>
                </a:path>
              </a:pathLst>
            </a:custGeom>
            <a:solidFill>
              <a:srgbClr val="244FA4"/>
            </a:solidFill>
            <a:ln w="1587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174;p2"/>
            <p:cNvSpPr txBox="1"/>
            <p:nvPr/>
          </p:nvSpPr>
          <p:spPr>
            <a:xfrm>
              <a:off x="5215037" y="654909"/>
              <a:ext cx="1023771" cy="102377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06675" tIns="106675" rIns="106675" bIns="10667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zh-TW" sz="1500" b="0" i="0" u="none" strike="noStrike" cap="none">
                  <a:solidFill>
                    <a:schemeClr val="lt1"/>
                  </a:solidFill>
                  <a:latin typeface="Twentieth Century"/>
                  <a:ea typeface="Twentieth Century"/>
                  <a:cs typeface="Twentieth Century"/>
                  <a:sym typeface="Twentieth Century"/>
                </a:rPr>
                <a:t>第二單元植物世界面面觀</a:t>
              </a:r>
              <a:endParaRPr/>
            </a:p>
          </p:txBody>
        </p:sp>
        <p:sp>
          <p:nvSpPr>
            <p:cNvPr id="175" name="Google Shape;175;p2"/>
            <p:cNvSpPr/>
            <p:nvPr/>
          </p:nvSpPr>
          <p:spPr>
            <a:xfrm rot="10800000">
              <a:off x="5215037" y="1745555"/>
              <a:ext cx="1447831" cy="1447831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120000"/>
                  </a:moveTo>
                  <a:lnTo>
                    <a:pt x="0" y="120000"/>
                  </a:lnTo>
                  <a:cubicBezTo>
                    <a:pt x="0" y="53726"/>
                    <a:pt x="53726" y="0"/>
                    <a:pt x="120000" y="0"/>
                  </a:cubicBezTo>
                  <a:lnTo>
                    <a:pt x="120000" y="120000"/>
                  </a:lnTo>
                  <a:close/>
                </a:path>
              </a:pathLst>
            </a:custGeom>
            <a:solidFill>
              <a:srgbClr val="244FA4"/>
            </a:solidFill>
            <a:ln w="1587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176;p2"/>
            <p:cNvSpPr txBox="1"/>
            <p:nvPr/>
          </p:nvSpPr>
          <p:spPr>
            <a:xfrm>
              <a:off x="5215037" y="1745555"/>
              <a:ext cx="1023771" cy="102377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06675" tIns="106675" rIns="106675" bIns="10667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zh-TW" sz="1500" b="0" i="0" u="none" strike="noStrike" cap="none">
                  <a:solidFill>
                    <a:schemeClr val="lt1"/>
                  </a:solidFill>
                  <a:latin typeface="Twentieth Century"/>
                  <a:ea typeface="Twentieth Century"/>
                  <a:cs typeface="Twentieth Century"/>
                  <a:sym typeface="Twentieth Century"/>
                </a:rPr>
                <a:t>第四單元力與運動</a:t>
              </a:r>
              <a:endParaRPr/>
            </a:p>
          </p:txBody>
        </p:sp>
        <p:sp>
          <p:nvSpPr>
            <p:cNvPr id="177" name="Google Shape;177;p2"/>
            <p:cNvSpPr/>
            <p:nvPr/>
          </p:nvSpPr>
          <p:spPr>
            <a:xfrm rot="-5400000">
              <a:off x="3700330" y="1745555"/>
              <a:ext cx="1447831" cy="1447831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120000"/>
                  </a:moveTo>
                  <a:lnTo>
                    <a:pt x="0" y="120000"/>
                  </a:lnTo>
                  <a:cubicBezTo>
                    <a:pt x="0" y="53726"/>
                    <a:pt x="53726" y="0"/>
                    <a:pt x="120000" y="0"/>
                  </a:cubicBezTo>
                  <a:lnTo>
                    <a:pt x="120000" y="120000"/>
                  </a:lnTo>
                  <a:close/>
                </a:path>
              </a:pathLst>
            </a:custGeom>
            <a:solidFill>
              <a:srgbClr val="244FA4"/>
            </a:solidFill>
            <a:ln w="1587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178;p2"/>
            <p:cNvSpPr txBox="1"/>
            <p:nvPr/>
          </p:nvSpPr>
          <p:spPr>
            <a:xfrm>
              <a:off x="4124390" y="1745555"/>
              <a:ext cx="1023771" cy="102377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06675" tIns="106675" rIns="106675" bIns="10667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zh-TW" sz="1500" b="0" i="0" u="none" strike="noStrike" cap="none">
                  <a:solidFill>
                    <a:schemeClr val="lt1"/>
                  </a:solidFill>
                  <a:latin typeface="Twentieth Century"/>
                  <a:ea typeface="Twentieth Century"/>
                  <a:cs typeface="Twentieth Century"/>
                  <a:sym typeface="Twentieth Century"/>
                </a:rPr>
                <a:t>第三單元水溶液</a:t>
              </a:r>
              <a:endParaRPr/>
            </a:p>
          </p:txBody>
        </p:sp>
        <p:sp>
          <p:nvSpPr>
            <p:cNvPr id="179" name="Google Shape;179;p2"/>
            <p:cNvSpPr/>
            <p:nvPr/>
          </p:nvSpPr>
          <p:spPr>
            <a:xfrm>
              <a:off x="4931656" y="1411183"/>
              <a:ext cx="499886" cy="434683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6522" y="60000"/>
                  </a:moveTo>
                  <a:lnTo>
                    <a:pt x="6522" y="60000"/>
                  </a:lnTo>
                  <a:cubicBezTo>
                    <a:pt x="6522" y="34374"/>
                    <a:pt x="25367" y="12492"/>
                    <a:pt x="51107" y="8231"/>
                  </a:cubicBezTo>
                  <a:cubicBezTo>
                    <a:pt x="76848" y="3970"/>
                    <a:pt x="101961" y="18574"/>
                    <a:pt x="110521" y="42783"/>
                  </a:cubicBezTo>
                  <a:lnTo>
                    <a:pt x="116427" y="42783"/>
                  </a:lnTo>
                  <a:lnTo>
                    <a:pt x="106957" y="60000"/>
                  </a:lnTo>
                  <a:lnTo>
                    <a:pt x="90340" y="42783"/>
                  </a:lnTo>
                  <a:lnTo>
                    <a:pt x="95921" y="42783"/>
                  </a:lnTo>
                  <a:lnTo>
                    <a:pt x="95921" y="42783"/>
                  </a:lnTo>
                  <a:cubicBezTo>
                    <a:pt x="87358" y="27416"/>
                    <a:pt x="68572" y="19475"/>
                    <a:pt x="50448" y="23561"/>
                  </a:cubicBezTo>
                  <a:cubicBezTo>
                    <a:pt x="32324" y="27648"/>
                    <a:pt x="19565" y="42702"/>
                    <a:pt x="19565" y="60000"/>
                  </a:cubicBezTo>
                  <a:close/>
                </a:path>
              </a:pathLst>
            </a:custGeom>
            <a:solidFill>
              <a:srgbClr val="A9B0CD"/>
            </a:solidFill>
            <a:ln w="1587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Google Shape;180;p2"/>
            <p:cNvSpPr/>
            <p:nvPr/>
          </p:nvSpPr>
          <p:spPr>
            <a:xfrm rot="10800000">
              <a:off x="4931656" y="1578369"/>
              <a:ext cx="499886" cy="434683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6522" y="60000"/>
                  </a:moveTo>
                  <a:lnTo>
                    <a:pt x="6522" y="60000"/>
                  </a:lnTo>
                  <a:cubicBezTo>
                    <a:pt x="6522" y="34374"/>
                    <a:pt x="25367" y="12492"/>
                    <a:pt x="51107" y="8231"/>
                  </a:cubicBezTo>
                  <a:cubicBezTo>
                    <a:pt x="76848" y="3970"/>
                    <a:pt x="101961" y="18574"/>
                    <a:pt x="110521" y="42783"/>
                  </a:cubicBezTo>
                  <a:lnTo>
                    <a:pt x="116427" y="42783"/>
                  </a:lnTo>
                  <a:lnTo>
                    <a:pt x="106957" y="60000"/>
                  </a:lnTo>
                  <a:lnTo>
                    <a:pt x="90340" y="42783"/>
                  </a:lnTo>
                  <a:lnTo>
                    <a:pt x="95921" y="42783"/>
                  </a:lnTo>
                  <a:lnTo>
                    <a:pt x="95921" y="42783"/>
                  </a:lnTo>
                  <a:cubicBezTo>
                    <a:pt x="87358" y="27416"/>
                    <a:pt x="68572" y="19475"/>
                    <a:pt x="50448" y="23561"/>
                  </a:cubicBezTo>
                  <a:cubicBezTo>
                    <a:pt x="32324" y="27648"/>
                    <a:pt x="19565" y="42702"/>
                    <a:pt x="19565" y="60000"/>
                  </a:cubicBezTo>
                  <a:close/>
                </a:path>
              </a:pathLst>
            </a:custGeom>
            <a:solidFill>
              <a:srgbClr val="A9B0CD"/>
            </a:solidFill>
            <a:ln w="1587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3"/>
          <p:cNvSpPr txBox="1">
            <a:spLocks noGrp="1"/>
          </p:cNvSpPr>
          <p:nvPr>
            <p:ph type="title"/>
          </p:nvPr>
        </p:nvSpPr>
        <p:spPr>
          <a:xfrm>
            <a:off x="1376939" y="580351"/>
            <a:ext cx="8534400" cy="15070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None/>
            </a:pPr>
            <a:r>
              <a:rPr lang="zh-TW" sz="44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  <a:sym typeface="Arial"/>
              </a:rPr>
              <a:t>教學重點</a:t>
            </a:r>
            <a:br>
              <a:rPr lang="zh-TW" sz="44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  <a:sym typeface="Arial"/>
              </a:rPr>
            </a:br>
            <a:r>
              <a:rPr lang="zh-TW" sz="44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第一單元  觀測太陽</a:t>
            </a:r>
            <a:r>
              <a:rPr lang="zh-TW" cap="none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zh-TW" cap="none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</a:br>
            <a:endParaRPr dirty="0"/>
          </a:p>
        </p:txBody>
      </p:sp>
      <p:sp>
        <p:nvSpPr>
          <p:cNvPr id="186" name="Google Shape;186;p3"/>
          <p:cNvSpPr txBox="1">
            <a:spLocks noGrp="1"/>
          </p:cNvSpPr>
          <p:nvPr>
            <p:ph idx="1"/>
          </p:nvPr>
        </p:nvSpPr>
        <p:spPr>
          <a:xfrm>
            <a:off x="831273" y="1794163"/>
            <a:ext cx="10344727" cy="41910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zh-TW" sz="3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知道利用方位和高度角可以準確描述太陽在天空中的位置。</a:t>
            </a:r>
            <a:endParaRPr sz="30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28600" lvl="0" indent="-22860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800"/>
              <a:buChar char="•"/>
            </a:pPr>
            <a:r>
              <a:rPr lang="zh-TW" sz="3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實際觀測一天太陽的升落，知道太陽東昇西落的規律變化。</a:t>
            </a:r>
            <a:endParaRPr sz="30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28600" lvl="0" indent="-22860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800"/>
              <a:buChar char="•"/>
            </a:pPr>
            <a:r>
              <a:rPr lang="zh-TW" sz="3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學習觀測圖表資料，並分析資料，認識太陽四季高度角的變化與升落位置的不同。</a:t>
            </a:r>
            <a:endParaRPr sz="30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28600" lvl="0" indent="-22860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800"/>
              <a:buChar char="•"/>
            </a:pPr>
            <a:r>
              <a:rPr lang="zh-TW" sz="3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認識太陽對地球萬物的重要，以及太陽能的應用。</a:t>
            </a:r>
            <a:endParaRPr sz="22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28600" lvl="0" indent="-10160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</a:pPr>
            <a:endParaRPr dirty="0"/>
          </a:p>
          <a:p>
            <a:pPr marL="228600" lvl="0" indent="-10160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</a:pPr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4"/>
          <p:cNvSpPr txBox="1">
            <a:spLocks noGrp="1"/>
          </p:cNvSpPr>
          <p:nvPr>
            <p:ph type="title"/>
          </p:nvPr>
        </p:nvSpPr>
        <p:spPr>
          <a:xfrm>
            <a:off x="1838757" y="469514"/>
            <a:ext cx="8534400" cy="15070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900"/>
            </a:pPr>
            <a:r>
              <a:rPr lang="zh-TW" sz="4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  <a:sym typeface="Arial"/>
              </a:rPr>
              <a:t>教學重點</a:t>
            </a:r>
            <a:br>
              <a:rPr lang="zh-TW" sz="4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  <a:sym typeface="Arial"/>
              </a:rPr>
            </a:br>
            <a:r>
              <a:rPr lang="zh-TW" sz="4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第二單元  植物世界面面觀</a:t>
            </a:r>
            <a:endParaRPr sz="40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92" name="Google Shape;192;p4"/>
          <p:cNvSpPr txBox="1">
            <a:spLocks noGrp="1"/>
          </p:cNvSpPr>
          <p:nvPr>
            <p:ph idx="1"/>
          </p:nvPr>
        </p:nvSpPr>
        <p:spPr>
          <a:xfrm>
            <a:off x="609600" y="2080491"/>
            <a:ext cx="10852727" cy="36152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zh-TW" sz="3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透過實驗知道植物主要由根部吸水，並輸送到植物的其他部位。</a:t>
            </a:r>
            <a:endParaRPr sz="22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28600" lvl="0" indent="-22860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800"/>
              <a:buChar char="•"/>
            </a:pPr>
            <a:r>
              <a:rPr lang="zh-TW" sz="3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認識植物根、莖、葉的功能以及它們特殊的外型和構造。</a:t>
            </a:r>
            <a:endParaRPr sz="22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28600" lvl="0" indent="-22860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800"/>
              <a:buChar char="•"/>
            </a:pPr>
            <a:r>
              <a:rPr lang="zh-TW" sz="3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認識果實和種子的傳播方式及繁殖方式。</a:t>
            </a:r>
            <a:endParaRPr sz="22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28600" lvl="0" indent="-22860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800"/>
              <a:buChar char="•"/>
            </a:pPr>
            <a:r>
              <a:rPr lang="zh-TW" sz="3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透過觀察校園中常見的植物練習用二分法將植物分類。</a:t>
            </a:r>
            <a:endParaRPr sz="22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28600" lvl="0" indent="-10160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</a:pPr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5"/>
          <p:cNvSpPr txBox="1">
            <a:spLocks noGrp="1"/>
          </p:cNvSpPr>
          <p:nvPr>
            <p:ph type="title"/>
          </p:nvPr>
        </p:nvSpPr>
        <p:spPr>
          <a:xfrm>
            <a:off x="1450830" y="266314"/>
            <a:ext cx="8534400" cy="15070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algn="ctr">
              <a:lnSpc>
                <a:spcPct val="90000"/>
              </a:lnSpc>
              <a:spcBef>
                <a:spcPts val="0"/>
              </a:spcBef>
              <a:buClr>
                <a:schemeClr val="accent1"/>
              </a:buClr>
              <a:buSzPts val="4900"/>
            </a:pPr>
            <a:r>
              <a:rPr lang="zh-TW" sz="4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  <a:sym typeface="Arial"/>
              </a:rPr>
              <a:t>教學重點</a:t>
            </a:r>
            <a:br>
              <a:rPr lang="zh-TW" sz="4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  <a:sym typeface="Arial"/>
              </a:rPr>
            </a:br>
            <a:r>
              <a:rPr lang="zh-TW" sz="4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第三單元  水溶液</a:t>
            </a:r>
            <a:endParaRPr sz="40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98" name="Google Shape;198;p5"/>
          <p:cNvSpPr txBox="1">
            <a:spLocks noGrp="1"/>
          </p:cNvSpPr>
          <p:nvPr>
            <p:ph idx="1"/>
          </p:nvPr>
        </p:nvSpPr>
        <p:spPr>
          <a:xfrm>
            <a:off x="1025957" y="1858817"/>
            <a:ext cx="10029970" cy="4227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228600" lvl="0" indent="-2286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zh-TW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察覺食鹽在水中溶解後，食鹽水溶液的水位高度和重量都會增加。</a:t>
            </a:r>
            <a:endParaRPr sz="28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28600" lvl="0" indent="-22860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800"/>
              <a:buChar char="•"/>
            </a:pPr>
            <a:r>
              <a:rPr lang="zh-TW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知道使用石蕊試紙能分辨水溶液的酸鹼性。</a:t>
            </a:r>
            <a:endParaRPr sz="28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28600" lvl="0" indent="-22860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800"/>
              <a:buChar char="•"/>
            </a:pPr>
            <a:r>
              <a:rPr lang="zh-TW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透過操作實驗了解水溶液具有導電性。</a:t>
            </a:r>
            <a:endParaRPr sz="28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28600" lvl="0" indent="-22860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800"/>
              <a:buChar char="•"/>
            </a:pPr>
            <a:r>
              <a:rPr lang="zh-TW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能透過資料蒐集和觀察，了解水溶液在生活中的應用。</a:t>
            </a:r>
            <a:endParaRPr sz="28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28600" lvl="0" indent="-10160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</a:pPr>
            <a:endParaRPr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6"/>
          <p:cNvSpPr txBox="1">
            <a:spLocks noGrp="1"/>
          </p:cNvSpPr>
          <p:nvPr>
            <p:ph type="title"/>
          </p:nvPr>
        </p:nvSpPr>
        <p:spPr>
          <a:xfrm>
            <a:off x="1617084" y="395623"/>
            <a:ext cx="8534400" cy="15070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900"/>
              <a:buFont typeface="Arial"/>
              <a:buNone/>
            </a:pPr>
            <a:r>
              <a:rPr lang="zh-TW" sz="4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  <a:sym typeface="Arial"/>
              </a:rPr>
              <a:t>教學重點</a:t>
            </a:r>
            <a:r>
              <a:rPr lang="zh-TW" cap="none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zh-TW" cap="none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zh-TW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第四單元  力與運動</a:t>
            </a:r>
            <a:endParaRPr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04" name="Google Shape;204;p6"/>
          <p:cNvSpPr txBox="1">
            <a:spLocks noGrp="1"/>
          </p:cNvSpPr>
          <p:nvPr>
            <p:ph idx="1"/>
          </p:nvPr>
        </p:nvSpPr>
        <p:spPr>
          <a:xfrm>
            <a:off x="1311564" y="2126673"/>
            <a:ext cx="10030691" cy="36152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zh-TW" sz="32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從各種生活情況中，察覺力可以改變物體的形狀或運動情形。</a:t>
            </a:r>
            <a:endParaRPr sz="24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28600" lvl="0" indent="-22860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800"/>
              <a:buChar char="•"/>
            </a:pPr>
            <a:r>
              <a:rPr lang="zh-TW" sz="32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設計圖表來記錄測量力的結果和表達力的大小。</a:t>
            </a:r>
            <a:endParaRPr sz="24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28600" lvl="0" indent="-22860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800"/>
              <a:buChar char="•"/>
            </a:pPr>
            <a:r>
              <a:rPr lang="zh-TW" sz="32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運用時間和距離來描述物體運動的快慢。</a:t>
            </a:r>
            <a:endParaRPr sz="24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28600" lvl="0" indent="-10160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</a:pPr>
            <a:endParaRPr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7"/>
          <p:cNvSpPr txBox="1">
            <a:spLocks noGrp="1"/>
          </p:cNvSpPr>
          <p:nvPr>
            <p:ph type="title"/>
          </p:nvPr>
        </p:nvSpPr>
        <p:spPr>
          <a:xfrm>
            <a:off x="859669" y="174844"/>
            <a:ext cx="10364451" cy="12075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Arial"/>
              <a:buNone/>
            </a:pPr>
            <a:r>
              <a:rPr lang="zh-TW" sz="4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  <a:sym typeface="Arial"/>
              </a:rPr>
              <a:t>教學方式與評量</a:t>
            </a:r>
            <a:endParaRPr sz="40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10" name="Google Shape;210;p7"/>
          <p:cNvSpPr txBox="1">
            <a:spLocks noGrp="1"/>
          </p:cNvSpPr>
          <p:nvPr>
            <p:ph idx="1"/>
          </p:nvPr>
        </p:nvSpPr>
        <p:spPr>
          <a:xfrm>
            <a:off x="734567" y="1142208"/>
            <a:ext cx="10829360" cy="47505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zh-TW" altLang="en-US" sz="2800" b="1" dirty="0" smtClean="0">
                <a:solidFill>
                  <a:schemeClr val="accent1">
                    <a:lumMod val="50000"/>
                  </a:schemeClr>
                </a:solidFill>
                <a:latin typeface="DFKai-SB"/>
                <a:ea typeface="DFKai-SB"/>
                <a:cs typeface="DFKai-SB"/>
                <a:sym typeface="Wingdings" panose="05000000000000000000" pitchFamily="2" charset="2"/>
              </a:rPr>
              <a:t></a:t>
            </a:r>
            <a:r>
              <a:rPr lang="zh-TW" sz="2800" b="1" dirty="0" smtClean="0">
                <a:solidFill>
                  <a:schemeClr val="accent1">
                    <a:lumMod val="50000"/>
                  </a:schemeClr>
                </a:solidFill>
                <a:latin typeface="DFKai-SB"/>
                <a:ea typeface="DFKai-SB"/>
                <a:cs typeface="DFKai-SB"/>
                <a:sym typeface="DFKai-SB"/>
              </a:rPr>
              <a:t>教學</a:t>
            </a:r>
            <a:r>
              <a:rPr lang="zh-TW" sz="2800" b="1" dirty="0">
                <a:solidFill>
                  <a:schemeClr val="accent1">
                    <a:lumMod val="50000"/>
                  </a:schemeClr>
                </a:solidFill>
                <a:latin typeface="DFKai-SB"/>
                <a:ea typeface="DFKai-SB"/>
                <a:cs typeface="DFKai-SB"/>
                <a:sym typeface="DFKai-SB"/>
              </a:rPr>
              <a:t>方式</a:t>
            </a:r>
            <a:endParaRPr dirty="0">
              <a:solidFill>
                <a:schemeClr val="accent1">
                  <a:lumMod val="50000"/>
                </a:schemeClr>
              </a:solidFill>
            </a:endParaRPr>
          </a:p>
          <a:p>
            <a:pPr marL="355600" lvl="0" indent="-3556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None/>
            </a:pPr>
            <a:r>
              <a:rPr lang="zh-TW" sz="28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/>
                <a:ea typeface="DFKai-SB"/>
                <a:cs typeface="DFKai-SB"/>
                <a:sym typeface="DFKai-SB"/>
              </a:rPr>
              <a:t>1</a:t>
            </a:r>
            <a:r>
              <a:rPr lang="zh-TW" sz="28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/>
                <a:ea typeface="DFKai-SB"/>
                <a:cs typeface="DFKai-SB"/>
                <a:sym typeface="DFKai-SB"/>
              </a:rPr>
              <a:t>.</a:t>
            </a:r>
            <a:r>
              <a:rPr lang="zh-TW" altLang="en-US" sz="28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/>
                <a:ea typeface="DFKai-SB"/>
                <a:cs typeface="DFKai-SB"/>
                <a:sym typeface="DFKai-SB"/>
              </a:rPr>
              <a:t>透過</a:t>
            </a:r>
            <a:r>
              <a:rPr lang="zh-TW" sz="28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/>
                <a:ea typeface="DFKai-SB"/>
                <a:cs typeface="DFKai-SB"/>
                <a:sym typeface="DFKai-SB"/>
              </a:rPr>
              <a:t>提問</a:t>
            </a:r>
            <a:r>
              <a:rPr lang="zh-TW" altLang="en-US" sz="28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/>
                <a:ea typeface="DFKai-SB"/>
                <a:cs typeface="DFKai-SB"/>
                <a:sym typeface="DFKai-SB"/>
              </a:rPr>
              <a:t>引導思考。</a:t>
            </a:r>
            <a:endParaRPr lang="en-US" altLang="zh-TW" sz="28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FKai-SB"/>
              <a:ea typeface="DFKai-SB"/>
              <a:cs typeface="DFKai-SB"/>
              <a:sym typeface="DFKai-SB"/>
            </a:endParaRPr>
          </a:p>
          <a:p>
            <a:pPr marL="355600" lvl="0" indent="-3556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None/>
            </a:pPr>
            <a:r>
              <a:rPr lang="en-US" altLang="zh-TW" sz="28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/>
                <a:ea typeface="DFKai-SB"/>
                <a:cs typeface="DFKai-SB"/>
                <a:sym typeface="DFKai-SB"/>
              </a:rPr>
              <a:t>2.</a:t>
            </a:r>
            <a:r>
              <a:rPr lang="zh-TW" altLang="en-US" sz="28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/>
                <a:ea typeface="DFKai-SB"/>
                <a:cs typeface="DFKai-SB"/>
                <a:sym typeface="DFKai-SB"/>
              </a:rPr>
              <a:t>進行</a:t>
            </a:r>
            <a:r>
              <a:rPr lang="zh-TW" sz="28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/>
                <a:ea typeface="DFKai-SB"/>
                <a:cs typeface="DFKai-SB"/>
                <a:sym typeface="DFKai-SB"/>
              </a:rPr>
              <a:t>實驗、</a:t>
            </a:r>
            <a:r>
              <a:rPr lang="zh-TW" altLang="en-US" sz="28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/>
                <a:ea typeface="DFKai-SB"/>
                <a:cs typeface="DFKai-SB"/>
                <a:sym typeface="DFKai-SB"/>
              </a:rPr>
              <a:t>觀察、分析結果，從操作中學習知能並能與</a:t>
            </a:r>
            <a:r>
              <a:rPr lang="zh-TW" sz="28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/>
                <a:ea typeface="DFKai-SB"/>
                <a:cs typeface="DFKai-SB"/>
                <a:sym typeface="DFKai-SB"/>
              </a:rPr>
              <a:t>組</a:t>
            </a:r>
            <a:r>
              <a:rPr lang="zh-TW" altLang="en-US" sz="28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/>
                <a:ea typeface="DFKai-SB"/>
                <a:cs typeface="DFKai-SB"/>
                <a:sym typeface="DFKai-SB"/>
              </a:rPr>
              <a:t>員</a:t>
            </a:r>
            <a:r>
              <a:rPr lang="zh-TW" sz="28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/>
                <a:ea typeface="DFKai-SB"/>
                <a:cs typeface="DFKai-SB"/>
                <a:sym typeface="DFKai-SB"/>
              </a:rPr>
              <a:t>合作</a:t>
            </a:r>
            <a:r>
              <a:rPr lang="zh-TW" altLang="en-US" sz="28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/>
                <a:ea typeface="DFKai-SB"/>
                <a:cs typeface="DFKai-SB"/>
                <a:sym typeface="DFKai-SB"/>
              </a:rPr>
              <a:t>。</a:t>
            </a:r>
            <a:endParaRPr sz="28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FKai-SB"/>
              <a:ea typeface="DFKai-SB"/>
              <a:cs typeface="DFKai-SB"/>
            </a:endParaRPr>
          </a:p>
          <a:p>
            <a:pPr marL="711200" lvl="0" indent="-711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Char char="•"/>
            </a:pPr>
            <a:endParaRPr lang="en-US" altLang="zh-TW" sz="2800" b="1" dirty="0" smtClean="0">
              <a:solidFill>
                <a:schemeClr val="accent1">
                  <a:lumMod val="50000"/>
                </a:schemeClr>
              </a:solidFill>
              <a:latin typeface="DFKai-SB"/>
              <a:ea typeface="DFKai-SB"/>
              <a:cs typeface="DFKai-SB"/>
              <a:sym typeface="DFKai-SB"/>
            </a:endParaRPr>
          </a:p>
          <a:p>
            <a:pPr marL="0" indent="0">
              <a:lnSpc>
                <a:spcPct val="90000"/>
              </a:lnSpc>
              <a:buSzPts val="2800"/>
              <a:buNone/>
            </a:pPr>
            <a:r>
              <a:rPr lang="zh-TW" altLang="en-US" sz="2800" b="1" dirty="0">
                <a:solidFill>
                  <a:schemeClr val="accent1">
                    <a:lumMod val="50000"/>
                  </a:schemeClr>
                </a:solidFill>
                <a:latin typeface="DFKai-SB"/>
                <a:ea typeface="DFKai-SB"/>
                <a:cs typeface="DFKai-SB"/>
                <a:sym typeface="Wingdings" panose="05000000000000000000" pitchFamily="2" charset="2"/>
              </a:rPr>
              <a:t></a:t>
            </a:r>
            <a:r>
              <a:rPr lang="zh-TW" altLang="en-US" sz="2800" b="1" dirty="0" smtClean="0">
                <a:latin typeface="DFKai-SB"/>
                <a:ea typeface="DFKai-SB"/>
                <a:cs typeface="DFKai-SB"/>
                <a:sym typeface="DFKai-SB"/>
              </a:rPr>
              <a:t>期中</a:t>
            </a:r>
            <a:r>
              <a:rPr lang="zh-TW" altLang="en-US" sz="2800" b="1" dirty="0">
                <a:latin typeface="DFKai-SB"/>
                <a:ea typeface="DFKai-SB"/>
                <a:cs typeface="DFKai-SB"/>
                <a:sym typeface="DFKai-SB"/>
              </a:rPr>
              <a:t>評量</a:t>
            </a:r>
            <a:endParaRPr lang="zh-TW" altLang="en-US" sz="2800" b="1" dirty="0">
              <a:solidFill>
                <a:srgbClr val="0000CC"/>
              </a:solidFill>
              <a:highlight>
                <a:srgbClr val="FFFF00"/>
              </a:highlight>
              <a:latin typeface="DFKai-SB"/>
              <a:ea typeface="DFKai-SB"/>
              <a:cs typeface="DFKai-SB"/>
              <a:sym typeface="DFKai-SB"/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None/>
            </a:pPr>
            <a:r>
              <a:rPr lang="zh-TW" sz="2800" b="1" dirty="0" smtClean="0">
                <a:solidFill>
                  <a:schemeClr val="accent1">
                    <a:lumMod val="50000"/>
                  </a:schemeClr>
                </a:solidFill>
                <a:latin typeface="DFKai-SB"/>
                <a:ea typeface="DFKai-SB"/>
                <a:cs typeface="DFKai-SB"/>
                <a:sym typeface="DFKai-SB"/>
              </a:rPr>
              <a:t>評量</a:t>
            </a:r>
            <a:r>
              <a:rPr lang="zh-TW" sz="2800" b="1" dirty="0">
                <a:solidFill>
                  <a:schemeClr val="accent1">
                    <a:lumMod val="50000"/>
                  </a:schemeClr>
                </a:solidFill>
                <a:latin typeface="DFKai-SB"/>
                <a:ea typeface="DFKai-SB"/>
                <a:cs typeface="DFKai-SB"/>
                <a:sym typeface="DFKai-SB"/>
              </a:rPr>
              <a:t>方式及成績計算</a:t>
            </a:r>
            <a:endParaRPr dirty="0">
              <a:solidFill>
                <a:schemeClr val="accent1">
                  <a:lumMod val="50000"/>
                </a:schemeClr>
              </a:solidFill>
            </a:endParaRPr>
          </a:p>
          <a:p>
            <a:pPr marL="711200" indent="-7112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None/>
            </a:pPr>
            <a:r>
              <a:rPr lang="zh-TW" sz="2800" b="1" dirty="0">
                <a:solidFill>
                  <a:schemeClr val="accent1">
                    <a:lumMod val="50000"/>
                  </a:schemeClr>
                </a:solidFill>
                <a:latin typeface="DFKai-SB"/>
                <a:ea typeface="DFKai-SB"/>
                <a:cs typeface="DFKai-SB"/>
                <a:sym typeface="DFKai-SB"/>
              </a:rPr>
              <a:t>1</a:t>
            </a:r>
            <a:r>
              <a:rPr lang="zh-TW" sz="2800" b="1" dirty="0" smtClean="0">
                <a:solidFill>
                  <a:schemeClr val="accent1">
                    <a:lumMod val="50000"/>
                  </a:schemeClr>
                </a:solidFill>
                <a:latin typeface="DFKai-SB"/>
                <a:ea typeface="DFKai-SB"/>
                <a:cs typeface="DFKai-SB"/>
                <a:sym typeface="DFKai-SB"/>
              </a:rPr>
              <a:t>.</a:t>
            </a:r>
            <a:r>
              <a:rPr lang="zh-TW" altLang="en-US" sz="2800" b="1" dirty="0" smtClean="0">
                <a:solidFill>
                  <a:schemeClr val="accent1">
                    <a:lumMod val="50000"/>
                  </a:schemeClr>
                </a:solidFill>
                <a:latin typeface="DFKai-SB"/>
                <a:ea typeface="DFKai-SB"/>
                <a:cs typeface="DFKai-SB"/>
                <a:sym typeface="DFKai-SB"/>
              </a:rPr>
              <a:t>定期評量占</a:t>
            </a:r>
            <a:r>
              <a:rPr lang="en-US" altLang="zh-TW" sz="2800" b="1" dirty="0">
                <a:solidFill>
                  <a:schemeClr val="accent1">
                    <a:lumMod val="50000"/>
                  </a:schemeClr>
                </a:solidFill>
                <a:latin typeface="DFKai-SB"/>
                <a:ea typeface="DFKai-SB"/>
                <a:cs typeface="DFKai-SB"/>
                <a:sym typeface="DFKai-SB"/>
              </a:rPr>
              <a:t>40</a:t>
            </a:r>
            <a:r>
              <a:rPr lang="zh-TW" altLang="en-US" sz="2800" b="1" dirty="0">
                <a:solidFill>
                  <a:schemeClr val="accent1">
                    <a:lumMod val="50000"/>
                  </a:schemeClr>
                </a:solidFill>
                <a:latin typeface="DFKai-SB"/>
                <a:ea typeface="DFKai-SB"/>
                <a:cs typeface="DFKai-SB"/>
                <a:sym typeface="DFKai-SB"/>
              </a:rPr>
              <a:t>％</a:t>
            </a:r>
          </a:p>
          <a:p>
            <a:pPr marL="711200" lvl="0" indent="-7112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None/>
            </a:pPr>
            <a:r>
              <a:rPr lang="en-US" altLang="zh-TW" sz="2800" b="1" dirty="0" smtClean="0">
                <a:solidFill>
                  <a:schemeClr val="accent1">
                    <a:lumMod val="50000"/>
                  </a:schemeClr>
                </a:solidFill>
                <a:latin typeface="DFKai-SB"/>
                <a:ea typeface="DFKai-SB"/>
                <a:cs typeface="DFKai-SB"/>
                <a:sym typeface="DFKai-SB"/>
              </a:rPr>
              <a:t>2.</a:t>
            </a:r>
            <a:r>
              <a:rPr lang="zh-TW" altLang="en-US" sz="2800" b="1" dirty="0" smtClean="0">
                <a:solidFill>
                  <a:schemeClr val="accent1">
                    <a:lumMod val="50000"/>
                  </a:schemeClr>
                </a:solidFill>
                <a:latin typeface="DFKai-SB"/>
                <a:ea typeface="DFKai-SB"/>
                <a:cs typeface="DFKai-SB"/>
                <a:sym typeface="DFKai-SB"/>
              </a:rPr>
              <a:t>平時表現占</a:t>
            </a:r>
            <a:r>
              <a:rPr lang="en-US" altLang="zh-TW" sz="2800" b="1" dirty="0" smtClean="0">
                <a:solidFill>
                  <a:schemeClr val="accent1">
                    <a:lumMod val="50000"/>
                  </a:schemeClr>
                </a:solidFill>
                <a:latin typeface="DFKai-SB"/>
                <a:ea typeface="DFKai-SB"/>
                <a:cs typeface="DFKai-SB"/>
                <a:sym typeface="DFKai-SB"/>
              </a:rPr>
              <a:t>60</a:t>
            </a:r>
            <a:r>
              <a:rPr lang="zh-TW" altLang="en-US" sz="2800" b="1" dirty="0" smtClean="0">
                <a:solidFill>
                  <a:schemeClr val="accent1">
                    <a:lumMod val="50000"/>
                  </a:schemeClr>
                </a:solidFill>
                <a:latin typeface="DFKai-SB"/>
                <a:ea typeface="DFKai-SB"/>
                <a:cs typeface="DFKai-SB"/>
                <a:sym typeface="DFKai-SB"/>
              </a:rPr>
              <a:t>％</a:t>
            </a:r>
            <a:endParaRPr lang="en-US" altLang="zh-TW" sz="2800" b="1" dirty="0" smtClean="0">
              <a:solidFill>
                <a:schemeClr val="accent1">
                  <a:lumMod val="50000"/>
                </a:schemeClr>
              </a:solidFill>
              <a:latin typeface="DFKai-SB"/>
              <a:ea typeface="DFKai-SB"/>
              <a:cs typeface="DFKai-SB"/>
              <a:sym typeface="DFKai-SB"/>
            </a:endParaRPr>
          </a:p>
          <a:p>
            <a:pPr marL="711200" lvl="0" indent="-7112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None/>
            </a:pPr>
            <a:r>
              <a:rPr lang="zh-TW" altLang="en-US" sz="2800" b="1" dirty="0" smtClean="0">
                <a:solidFill>
                  <a:schemeClr val="accent1">
                    <a:lumMod val="50000"/>
                  </a:schemeClr>
                </a:solidFill>
                <a:latin typeface="DFKai-SB"/>
                <a:ea typeface="DFKai-SB"/>
                <a:cs typeface="DFKai-SB"/>
                <a:sym typeface="DFKai-SB"/>
              </a:rPr>
              <a:t>含</a:t>
            </a:r>
            <a:r>
              <a:rPr lang="zh-TW" sz="2800" b="1" dirty="0" smtClean="0">
                <a:solidFill>
                  <a:schemeClr val="accent1">
                    <a:lumMod val="50000"/>
                  </a:schemeClr>
                </a:solidFill>
                <a:latin typeface="DFKai-SB"/>
                <a:ea typeface="DFKai-SB"/>
                <a:cs typeface="DFKai-SB"/>
                <a:sym typeface="DFKai-SB"/>
              </a:rPr>
              <a:t>課堂</a:t>
            </a:r>
            <a:r>
              <a:rPr lang="zh-TW" sz="2800" b="1" dirty="0">
                <a:solidFill>
                  <a:schemeClr val="accent1">
                    <a:lumMod val="50000"/>
                  </a:schemeClr>
                </a:solidFill>
                <a:latin typeface="DFKai-SB"/>
                <a:ea typeface="DFKai-SB"/>
                <a:cs typeface="DFKai-SB"/>
                <a:sym typeface="DFKai-SB"/>
              </a:rPr>
              <a:t>表現（學習態度、</a:t>
            </a:r>
            <a:r>
              <a:rPr lang="zh-TW" sz="2800" b="1" dirty="0" smtClean="0">
                <a:solidFill>
                  <a:schemeClr val="accent1">
                    <a:lumMod val="50000"/>
                  </a:schemeClr>
                </a:solidFill>
                <a:latin typeface="DFKai-SB"/>
                <a:ea typeface="DFKai-SB"/>
                <a:cs typeface="DFKai-SB"/>
                <a:sym typeface="DFKai-SB"/>
              </a:rPr>
              <a:t>提問</a:t>
            </a:r>
            <a:r>
              <a:rPr lang="zh-TW" altLang="en-US" sz="2800" b="1" dirty="0" smtClean="0">
                <a:solidFill>
                  <a:schemeClr val="accent1">
                    <a:lumMod val="50000"/>
                  </a:schemeClr>
                </a:solidFill>
                <a:latin typeface="DFKai-SB"/>
                <a:ea typeface="DFKai-SB"/>
                <a:cs typeface="DFKai-SB"/>
                <a:sym typeface="DFKai-SB"/>
              </a:rPr>
              <a:t>、</a:t>
            </a:r>
            <a:r>
              <a:rPr lang="zh-TW" sz="2800" b="1" dirty="0" smtClean="0">
                <a:solidFill>
                  <a:schemeClr val="accent1">
                    <a:lumMod val="50000"/>
                  </a:schemeClr>
                </a:solidFill>
                <a:latin typeface="DFKai-SB"/>
                <a:ea typeface="DFKai-SB"/>
                <a:cs typeface="DFKai-SB"/>
                <a:sym typeface="DFKai-SB"/>
              </a:rPr>
              <a:t>發表</a:t>
            </a:r>
            <a:r>
              <a:rPr lang="zh-TW" altLang="en-US" sz="2800" b="1" dirty="0" smtClean="0">
                <a:solidFill>
                  <a:schemeClr val="accent1">
                    <a:lumMod val="50000"/>
                  </a:schemeClr>
                </a:solidFill>
                <a:latin typeface="DFKai-SB"/>
                <a:ea typeface="DFKai-SB"/>
                <a:cs typeface="DFKai-SB"/>
                <a:sym typeface="DFKai-SB"/>
              </a:rPr>
              <a:t>、小組實驗等</a:t>
            </a:r>
            <a:r>
              <a:rPr lang="zh-TW" sz="2800" b="1" dirty="0" smtClean="0">
                <a:solidFill>
                  <a:schemeClr val="accent1">
                    <a:lumMod val="50000"/>
                  </a:schemeClr>
                </a:solidFill>
                <a:latin typeface="DFKai-SB"/>
                <a:ea typeface="DFKai-SB"/>
                <a:cs typeface="DFKai-SB"/>
                <a:sym typeface="DFKai-SB"/>
              </a:rPr>
              <a:t>）</a:t>
            </a:r>
            <a:r>
              <a:rPr lang="zh-TW" altLang="en-US" sz="2800" b="1" dirty="0" smtClean="0">
                <a:solidFill>
                  <a:schemeClr val="accent1">
                    <a:lumMod val="50000"/>
                  </a:schemeClr>
                </a:solidFill>
                <a:latin typeface="DFKai-SB"/>
                <a:ea typeface="DFKai-SB"/>
                <a:cs typeface="DFKai-SB"/>
                <a:sym typeface="DFKai-SB"/>
              </a:rPr>
              <a:t>、</a:t>
            </a:r>
            <a:r>
              <a:rPr lang="en-US" altLang="zh-TW" sz="2800" b="1" dirty="0" smtClean="0">
                <a:solidFill>
                  <a:schemeClr val="accent1">
                    <a:lumMod val="50000"/>
                  </a:schemeClr>
                </a:solidFill>
                <a:latin typeface="DFKai-SB"/>
                <a:ea typeface="DFKai-SB"/>
                <a:cs typeface="DFKai-SB"/>
                <a:sym typeface="DFKai-SB"/>
              </a:rPr>
              <a:t/>
            </a:r>
            <a:br>
              <a:rPr lang="en-US" altLang="zh-TW" sz="2800" b="1" dirty="0" smtClean="0">
                <a:solidFill>
                  <a:schemeClr val="accent1">
                    <a:lumMod val="50000"/>
                  </a:schemeClr>
                </a:solidFill>
                <a:latin typeface="DFKai-SB"/>
                <a:ea typeface="DFKai-SB"/>
                <a:cs typeface="DFKai-SB"/>
                <a:sym typeface="DFKai-SB"/>
              </a:rPr>
            </a:br>
            <a:r>
              <a:rPr lang="zh-TW" altLang="en-US" sz="2800" b="1" dirty="0" smtClean="0">
                <a:solidFill>
                  <a:schemeClr val="accent1">
                    <a:lumMod val="50000"/>
                  </a:schemeClr>
                </a:solidFill>
                <a:latin typeface="DFKai-SB"/>
                <a:ea typeface="DFKai-SB"/>
                <a:cs typeface="DFKai-SB"/>
                <a:sym typeface="DFKai-SB"/>
              </a:rPr>
              <a:t>習作及作業單書寫、多元評量、平時隨堂測驗、服務學習等。</a:t>
            </a:r>
            <a:endParaRPr lang="en-US" altLang="zh-TW" sz="2800" b="1" dirty="0" smtClean="0">
              <a:solidFill>
                <a:schemeClr val="accent1">
                  <a:lumMod val="50000"/>
                </a:schemeClr>
              </a:solidFill>
              <a:latin typeface="DFKai-SB"/>
              <a:ea typeface="DFKai-SB"/>
              <a:cs typeface="DFKai-SB"/>
              <a:sym typeface="DFKai-SB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8"/>
          <p:cNvSpPr txBox="1">
            <a:spLocks noGrp="1"/>
          </p:cNvSpPr>
          <p:nvPr>
            <p:ph type="title"/>
          </p:nvPr>
        </p:nvSpPr>
        <p:spPr>
          <a:xfrm>
            <a:off x="729813" y="228950"/>
            <a:ext cx="10364451" cy="15961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 algn="ctr">
              <a:lnSpc>
                <a:spcPct val="90000"/>
              </a:lnSpc>
              <a:spcBef>
                <a:spcPts val="0"/>
              </a:spcBef>
              <a:buClr>
                <a:schemeClr val="accent1"/>
              </a:buClr>
              <a:buSzPts val="3600"/>
            </a:pPr>
            <a:r>
              <a:rPr lang="zh-TW" altLang="zh-TW" sz="4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  <a:sym typeface="Arial"/>
              </a:rPr>
              <a:t>定期</a:t>
            </a:r>
            <a:r>
              <a:rPr lang="zh-TW" altLang="zh-TW" sz="4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  <a:sym typeface="Arial"/>
              </a:rPr>
              <a:t>評量</a:t>
            </a:r>
            <a:r>
              <a:rPr lang="zh-TW" altLang="zh-TW" sz="4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  <a:sym typeface="Arial"/>
              </a:rPr>
              <a:t>範</a:t>
            </a:r>
            <a:r>
              <a:rPr lang="zh-TW" altLang="zh-TW" sz="4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  <a:sym typeface="Arial"/>
              </a:rPr>
              <a:t>圍</a:t>
            </a:r>
            <a:endParaRPr sz="4000" dirty="0"/>
          </a:p>
        </p:txBody>
      </p:sp>
      <p:sp>
        <p:nvSpPr>
          <p:cNvPr id="216" name="Google Shape;216;p8"/>
          <p:cNvSpPr txBox="1">
            <a:spLocks noGrp="1"/>
          </p:cNvSpPr>
          <p:nvPr>
            <p:ph idx="1"/>
          </p:nvPr>
        </p:nvSpPr>
        <p:spPr>
          <a:xfrm>
            <a:off x="913774" y="1493339"/>
            <a:ext cx="10363826" cy="4463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47500" lnSpcReduction="20000"/>
          </a:bodyPr>
          <a:lstStyle/>
          <a:p>
            <a:pPr marL="0" lv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rPr lang="zh-TW" altLang="en-US" sz="7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/>
                <a:ea typeface="DFKai-SB"/>
                <a:cs typeface="DFKai-SB"/>
                <a:sym typeface="DFKai-SB"/>
              </a:rPr>
              <a:t>期中評量</a:t>
            </a:r>
            <a:endParaRPr sz="7000" b="1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ighlight>
                <a:srgbClr val="FFFF00"/>
              </a:highlight>
              <a:latin typeface="DFKai-SB"/>
              <a:ea typeface="DFKai-SB"/>
              <a:cs typeface="DFKai-SB"/>
              <a:sym typeface="DFKai-SB"/>
            </a:endParaRPr>
          </a:p>
          <a:p>
            <a:pPr marL="228600" indent="-22860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Noto Sans Symbols"/>
              <a:buChar char="⮚"/>
            </a:pPr>
            <a:r>
              <a:rPr lang="zh-TW" sz="7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/>
                <a:ea typeface="DFKai-SB"/>
                <a:cs typeface="DFKai-SB"/>
                <a:sym typeface="DFKai-SB"/>
              </a:rPr>
              <a:t>時間</a:t>
            </a:r>
            <a:r>
              <a:rPr lang="zh-TW" sz="7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/>
                <a:ea typeface="DFKai-SB"/>
                <a:cs typeface="DFKai-SB"/>
                <a:sym typeface="DFKai-SB"/>
              </a:rPr>
              <a:t>：</a:t>
            </a:r>
            <a:r>
              <a:rPr lang="zh-TW" sz="7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/>
                <a:ea typeface="DFKai-SB"/>
                <a:cs typeface="DFKai-SB"/>
                <a:sym typeface="DFKai-SB"/>
              </a:rPr>
              <a:t>11</a:t>
            </a:r>
            <a:r>
              <a:rPr lang="en-US" altLang="zh-TW" sz="7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/>
                <a:ea typeface="DFKai-SB"/>
                <a:cs typeface="DFKai-SB"/>
                <a:sym typeface="DFKai-SB"/>
              </a:rPr>
              <a:t>1</a:t>
            </a:r>
            <a:r>
              <a:rPr lang="zh-TW" sz="7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/>
                <a:ea typeface="DFKai-SB"/>
                <a:cs typeface="DFKai-SB"/>
                <a:sym typeface="DFKai-SB"/>
              </a:rPr>
              <a:t>/11/</a:t>
            </a:r>
            <a:r>
              <a:rPr lang="en-US" altLang="zh-TW" sz="7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/>
                <a:ea typeface="DFKai-SB"/>
                <a:cs typeface="DFKai-SB"/>
                <a:sym typeface="DFKai-SB"/>
              </a:rPr>
              <a:t>1</a:t>
            </a:r>
            <a:r>
              <a:rPr lang="zh-TW" altLang="en-US" sz="69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/>
                <a:ea typeface="DFKai-SB"/>
                <a:cs typeface="DFKai-SB"/>
                <a:sym typeface="DFKai-SB"/>
              </a:rPr>
              <a:t>（星期三）</a:t>
            </a:r>
          </a:p>
          <a:p>
            <a:pPr marL="228600" lvl="0" indent="-228600" algn="l" rtl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Noto Sans Symbols"/>
              <a:buChar char="⮚"/>
            </a:pPr>
            <a:endParaRPr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28600" lvl="0" indent="-228600" algn="l" rtl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Noto Sans Symbols"/>
              <a:buChar char="⮚"/>
            </a:pPr>
            <a:r>
              <a:rPr lang="zh-TW" sz="7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/>
                <a:ea typeface="DFKai-SB"/>
                <a:cs typeface="DFKai-SB"/>
                <a:sym typeface="DFKai-SB"/>
              </a:rPr>
              <a:t>範圍：第一</a:t>
            </a:r>
            <a:r>
              <a:rPr lang="zh-TW" sz="7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/>
                <a:ea typeface="DFKai-SB"/>
                <a:cs typeface="DFKai-SB"/>
                <a:sym typeface="DFKai-SB"/>
              </a:rPr>
              <a:t>單元</a:t>
            </a:r>
            <a:r>
              <a:rPr lang="en-US" altLang="zh-TW" sz="7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/>
                <a:ea typeface="DFKai-SB"/>
                <a:cs typeface="DFKai-SB"/>
                <a:sym typeface="DFKai-SB"/>
              </a:rPr>
              <a:t>/</a:t>
            </a:r>
            <a:r>
              <a:rPr lang="zh-TW" sz="7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/>
                <a:ea typeface="DFKai-SB"/>
                <a:cs typeface="DFKai-SB"/>
                <a:sym typeface="DFKai-SB"/>
              </a:rPr>
              <a:t>觀測太陽</a:t>
            </a:r>
            <a:r>
              <a:rPr lang="en-US" altLang="zh-TW" sz="7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/>
                <a:ea typeface="DFKai-SB"/>
                <a:cs typeface="DFKai-SB"/>
                <a:sym typeface="DFKai-SB"/>
              </a:rPr>
              <a:t/>
            </a:r>
            <a:br>
              <a:rPr lang="en-US" altLang="zh-TW" sz="7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/>
                <a:ea typeface="DFKai-SB"/>
                <a:cs typeface="DFKai-SB"/>
                <a:sym typeface="DFKai-SB"/>
              </a:rPr>
            </a:br>
            <a:r>
              <a:rPr lang="zh-TW" altLang="en-US" sz="7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/>
                <a:ea typeface="DFKai-SB"/>
                <a:cs typeface="DFKai-SB"/>
                <a:sym typeface="DFKai-SB"/>
              </a:rPr>
              <a:t>      </a:t>
            </a:r>
            <a:r>
              <a:rPr lang="zh-TW" sz="7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/>
                <a:ea typeface="DFKai-SB"/>
                <a:cs typeface="DFKai-SB"/>
                <a:sym typeface="DFKai-SB"/>
              </a:rPr>
              <a:t>第二單元</a:t>
            </a:r>
            <a:r>
              <a:rPr lang="en-US" altLang="zh-TW" sz="7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/>
                <a:ea typeface="DFKai-SB"/>
                <a:cs typeface="DFKai-SB"/>
                <a:sym typeface="DFKai-SB"/>
              </a:rPr>
              <a:t>/</a:t>
            </a:r>
            <a:r>
              <a:rPr lang="zh-TW" sz="7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/>
                <a:ea typeface="DFKai-SB"/>
                <a:cs typeface="DFKai-SB"/>
                <a:sym typeface="DFKai-SB"/>
              </a:rPr>
              <a:t>植物</a:t>
            </a:r>
            <a:r>
              <a:rPr lang="zh-TW" sz="7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/>
                <a:ea typeface="DFKai-SB"/>
                <a:cs typeface="DFKai-SB"/>
                <a:sym typeface="DFKai-SB"/>
              </a:rPr>
              <a:t>世界</a:t>
            </a:r>
            <a:r>
              <a:rPr lang="zh-TW" sz="7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/>
                <a:ea typeface="DFKai-SB"/>
                <a:cs typeface="DFKai-SB"/>
                <a:sym typeface="DFKai-SB"/>
              </a:rPr>
              <a:t>面面觀</a:t>
            </a:r>
            <a:endParaRPr lang="en-US" altLang="zh-TW" sz="7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FKai-SB"/>
              <a:ea typeface="DFKai-SB"/>
              <a:cs typeface="DFKai-SB"/>
              <a:sym typeface="DFKai-SB"/>
            </a:endParaRPr>
          </a:p>
          <a:p>
            <a:pPr marL="228600" lvl="0" indent="-228600" algn="l" rtl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Noto Sans Symbols"/>
              <a:buChar char="⮚"/>
            </a:pPr>
            <a:endParaRPr sz="7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FKai-SB"/>
              <a:ea typeface="DFKai-SB"/>
              <a:cs typeface="DFKai-SB"/>
              <a:sym typeface="DFKai-SB"/>
            </a:endParaRPr>
          </a:p>
          <a:p>
            <a:pPr marL="0" lv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rPr lang="zh-TW" altLang="en-US" sz="7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/>
                <a:ea typeface="DFKai-SB"/>
                <a:cs typeface="DFKai-SB"/>
                <a:sym typeface="DFKai-SB"/>
              </a:rPr>
              <a:t>期末評量</a:t>
            </a:r>
            <a:endParaRPr lang="zh-TW" altLang="en-US" sz="70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ighlight>
                <a:srgbClr val="FFFF00"/>
              </a:highlight>
              <a:latin typeface="DFKai-SB"/>
              <a:ea typeface="DFKai-SB"/>
              <a:cs typeface="DFKai-SB"/>
              <a:sym typeface="DFKai-SB"/>
            </a:endParaRPr>
          </a:p>
          <a:p>
            <a:pPr marL="228600" lvl="0" indent="-22860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Noto Sans Symbols"/>
              <a:buChar char="⮚"/>
            </a:pPr>
            <a:r>
              <a:rPr lang="zh-TW" sz="69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/>
                <a:ea typeface="DFKai-SB"/>
                <a:cs typeface="DFKai-SB"/>
                <a:sym typeface="DFKai-SB"/>
              </a:rPr>
              <a:t>時間</a:t>
            </a:r>
            <a:r>
              <a:rPr lang="zh-TW" sz="69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/>
                <a:ea typeface="DFKai-SB"/>
                <a:cs typeface="DFKai-SB"/>
                <a:sym typeface="DFKai-SB"/>
              </a:rPr>
              <a:t>：</a:t>
            </a:r>
            <a:r>
              <a:rPr lang="zh-TW" sz="69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/>
                <a:ea typeface="DFKai-SB"/>
                <a:cs typeface="DFKai-SB"/>
                <a:sym typeface="DFKai-SB"/>
              </a:rPr>
              <a:t>11</a:t>
            </a:r>
            <a:r>
              <a:rPr lang="en-US" altLang="zh-TW" sz="69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/>
                <a:ea typeface="DFKai-SB"/>
                <a:cs typeface="DFKai-SB"/>
                <a:sym typeface="DFKai-SB"/>
              </a:rPr>
              <a:t>2</a:t>
            </a:r>
            <a:r>
              <a:rPr lang="zh-TW" sz="69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/>
                <a:ea typeface="DFKai-SB"/>
                <a:cs typeface="DFKai-SB"/>
                <a:sym typeface="DFKai-SB"/>
              </a:rPr>
              <a:t>/01/1</a:t>
            </a:r>
            <a:r>
              <a:rPr lang="en-US" altLang="zh-TW" sz="69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/>
                <a:ea typeface="DFKai-SB"/>
                <a:cs typeface="DFKai-SB"/>
                <a:sym typeface="DFKai-SB"/>
              </a:rPr>
              <a:t>1</a:t>
            </a:r>
            <a:r>
              <a:rPr lang="zh-TW" sz="69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/>
                <a:ea typeface="DFKai-SB"/>
                <a:cs typeface="DFKai-SB"/>
                <a:sym typeface="DFKai-SB"/>
              </a:rPr>
              <a:t>（</a:t>
            </a:r>
            <a:r>
              <a:rPr lang="zh-TW" altLang="en-US" sz="69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/>
                <a:ea typeface="DFKai-SB"/>
                <a:cs typeface="DFKai-SB"/>
                <a:sym typeface="DFKai-SB"/>
              </a:rPr>
              <a:t>星期三</a:t>
            </a:r>
            <a:r>
              <a:rPr lang="zh-TW" sz="69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/>
                <a:ea typeface="DFKai-SB"/>
                <a:cs typeface="DFKai-SB"/>
                <a:sym typeface="DFKai-SB"/>
              </a:rPr>
              <a:t>）</a:t>
            </a:r>
            <a:endParaRPr sz="69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FKai-SB"/>
              <a:ea typeface="DFKai-SB"/>
              <a:cs typeface="DFKai-SB"/>
              <a:sym typeface="DFKai-SB"/>
            </a:endParaRPr>
          </a:p>
          <a:p>
            <a:pPr marL="228600" lvl="0" indent="-22860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Noto Sans Symbols"/>
              <a:buChar char="⮚"/>
            </a:pPr>
            <a:r>
              <a:rPr lang="zh-TW" sz="69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/>
                <a:ea typeface="DFKai-SB"/>
                <a:cs typeface="DFKai-SB"/>
                <a:sym typeface="DFKai-SB"/>
              </a:rPr>
              <a:t>範圍：第三單元（水溶液）、第四單元（力與運動）</a:t>
            </a:r>
            <a:endParaRPr sz="69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FKai-SB"/>
              <a:ea typeface="DFKai-SB"/>
              <a:cs typeface="DFKai-SB"/>
              <a:sym typeface="DFKai-SB"/>
            </a:endParaRPr>
          </a:p>
          <a:p>
            <a:pPr marL="228600" lvl="0" indent="-168275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ct val="100000"/>
              <a:buNone/>
            </a:pPr>
            <a:endParaRPr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9"/>
          <p:cNvSpPr txBox="1">
            <a:spLocks noGrp="1"/>
          </p:cNvSpPr>
          <p:nvPr>
            <p:ph type="title"/>
          </p:nvPr>
        </p:nvSpPr>
        <p:spPr>
          <a:xfrm>
            <a:off x="848847" y="315521"/>
            <a:ext cx="10364451" cy="11940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wentieth Century"/>
              <a:buNone/>
            </a:pPr>
            <a:r>
              <a:rPr lang="zh-TW" altLang="en-US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希望您能</a:t>
            </a:r>
            <a:r>
              <a:rPr lang="zh-TW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配合</a:t>
            </a:r>
            <a:r>
              <a:rPr lang="zh-TW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事項</a:t>
            </a:r>
            <a:endParaRPr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22" name="Google Shape;222;p9"/>
          <p:cNvSpPr txBox="1">
            <a:spLocks noGrp="1"/>
          </p:cNvSpPr>
          <p:nvPr>
            <p:ph idx="1"/>
          </p:nvPr>
        </p:nvSpPr>
        <p:spPr>
          <a:xfrm>
            <a:off x="789329" y="1328247"/>
            <a:ext cx="10765362" cy="49155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lnSpc>
                <a:spcPct val="120000"/>
              </a:lnSpc>
              <a:spcBef>
                <a:spcPts val="0"/>
              </a:spcBef>
              <a:buSzPts val="3600"/>
              <a:buNone/>
            </a:pPr>
            <a:r>
              <a:rPr lang="zh-TW" altLang="en-US" sz="3600" b="1" dirty="0">
                <a:solidFill>
                  <a:schemeClr val="accent1">
                    <a:lumMod val="50000"/>
                  </a:schemeClr>
                </a:solidFill>
                <a:latin typeface="DFKai-SB"/>
                <a:ea typeface="DFKai-SB"/>
                <a:cs typeface="DFKai-SB"/>
                <a:sym typeface="Wingdings" panose="05000000000000000000" pitchFamily="2" charset="2"/>
              </a:rPr>
              <a:t></a:t>
            </a:r>
            <a:r>
              <a:rPr lang="zh-TW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/>
                <a:ea typeface="DFKai-SB"/>
                <a:cs typeface="DFKai-SB"/>
                <a:sym typeface="DFKai-SB"/>
              </a:rPr>
              <a:t>能</a:t>
            </a:r>
            <a:r>
              <a:rPr lang="zh-TW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/>
                <a:ea typeface="DFKai-SB"/>
                <a:cs typeface="DFKai-SB"/>
                <a:sym typeface="DFKai-SB"/>
              </a:rPr>
              <a:t>陪同孩子探索研究，鼓勵孩子平日對身邊的自然科學多</a:t>
            </a:r>
            <a:r>
              <a:rPr lang="zh-TW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/>
                <a:ea typeface="DFKai-SB"/>
                <a:cs typeface="DFKai-SB"/>
                <a:sym typeface="DFKai-SB"/>
              </a:rPr>
              <a:t>觀察</a:t>
            </a:r>
            <a:r>
              <a:rPr lang="zh-TW" altLang="en-US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/>
                <a:ea typeface="DFKai-SB"/>
                <a:cs typeface="DFKai-SB"/>
                <a:sym typeface="DFKai-SB"/>
              </a:rPr>
              <a:t>、多思考</a:t>
            </a:r>
            <a:r>
              <a:rPr lang="zh-TW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/>
                <a:ea typeface="DFKai-SB"/>
                <a:cs typeface="DFKai-SB"/>
                <a:sym typeface="DFKai-SB"/>
              </a:rPr>
              <a:t>。</a:t>
            </a:r>
            <a:endParaRPr sz="3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FKai-SB"/>
              <a:ea typeface="DFKai-SB"/>
              <a:cs typeface="DFKai-SB"/>
              <a:sym typeface="DFKai-SB"/>
            </a:endParaRPr>
          </a:p>
          <a:p>
            <a:pPr marL="0" lvl="0" indent="0">
              <a:lnSpc>
                <a:spcPct val="120000"/>
              </a:lnSpc>
              <a:buSzPts val="3600"/>
              <a:buNone/>
            </a:pPr>
            <a:r>
              <a:rPr lang="zh-TW" altLang="en-US" sz="3600" b="1" dirty="0">
                <a:solidFill>
                  <a:schemeClr val="accent1">
                    <a:lumMod val="50000"/>
                  </a:schemeClr>
                </a:solidFill>
                <a:latin typeface="DFKai-SB"/>
                <a:ea typeface="DFKai-SB"/>
                <a:cs typeface="DFKai-SB"/>
                <a:sym typeface="Wingdings" panose="05000000000000000000" pitchFamily="2" charset="2"/>
              </a:rPr>
              <a:t></a:t>
            </a:r>
            <a:r>
              <a:rPr lang="zh-TW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/>
                <a:ea typeface="DFKai-SB"/>
                <a:cs typeface="DFKai-SB"/>
                <a:sym typeface="DFKai-SB"/>
              </a:rPr>
              <a:t>鼓勵</a:t>
            </a:r>
            <a:r>
              <a:rPr lang="zh-TW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/>
                <a:ea typeface="DFKai-SB"/>
                <a:cs typeface="DFKai-SB"/>
                <a:sym typeface="DFKai-SB"/>
              </a:rPr>
              <a:t>孩子多閱讀自然科學</a:t>
            </a:r>
            <a:r>
              <a:rPr lang="zh-TW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/>
                <a:ea typeface="DFKai-SB"/>
                <a:cs typeface="DFKai-SB"/>
                <a:sym typeface="DFKai-SB"/>
              </a:rPr>
              <a:t>讀物</a:t>
            </a:r>
            <a:r>
              <a:rPr lang="zh-TW" altLang="en-US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/>
                <a:ea typeface="DFKai-SB"/>
                <a:cs typeface="DFKai-SB"/>
                <a:sym typeface="DFKai-SB"/>
              </a:rPr>
              <a:t>，</a:t>
            </a:r>
            <a:r>
              <a:rPr lang="zh-TW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/>
                <a:ea typeface="DFKai-SB"/>
                <a:cs typeface="DFKai-SB"/>
                <a:sym typeface="DFKai-SB"/>
              </a:rPr>
              <a:t>增強</a:t>
            </a:r>
            <a:r>
              <a:rPr lang="zh-TW" altLang="en-US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/>
                <a:ea typeface="DFKai-SB"/>
                <a:cs typeface="DFKai-SB"/>
                <a:sym typeface="DFKai-SB"/>
              </a:rPr>
              <a:t>科普</a:t>
            </a:r>
            <a:r>
              <a:rPr lang="zh-TW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/>
                <a:ea typeface="DFKai-SB"/>
                <a:cs typeface="DFKai-SB"/>
                <a:sym typeface="DFKai-SB"/>
              </a:rPr>
              <a:t>閱讀</a:t>
            </a:r>
            <a:r>
              <a:rPr lang="zh-TW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/>
                <a:ea typeface="DFKai-SB"/>
                <a:cs typeface="DFKai-SB"/>
                <a:sym typeface="DFKai-SB"/>
              </a:rPr>
              <a:t>素養。</a:t>
            </a:r>
            <a:endParaRPr sz="3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FKai-SB"/>
              <a:ea typeface="DFKai-SB"/>
              <a:cs typeface="DFKai-SB"/>
              <a:sym typeface="DFKai-SB"/>
            </a:endParaRPr>
          </a:p>
          <a:p>
            <a:pPr marL="0" lvl="0" indent="0">
              <a:lnSpc>
                <a:spcPct val="120000"/>
              </a:lnSpc>
              <a:buSzPts val="3600"/>
              <a:buNone/>
            </a:pPr>
            <a:r>
              <a:rPr lang="zh-TW" altLang="en-US" sz="3600" b="1" dirty="0">
                <a:solidFill>
                  <a:schemeClr val="accent1">
                    <a:lumMod val="50000"/>
                  </a:schemeClr>
                </a:solidFill>
                <a:latin typeface="DFKai-SB"/>
                <a:ea typeface="DFKai-SB"/>
                <a:cs typeface="DFKai-SB"/>
                <a:sym typeface="Wingdings" panose="05000000000000000000" pitchFamily="2" charset="2"/>
              </a:rPr>
              <a:t></a:t>
            </a:r>
            <a:r>
              <a:rPr lang="zh-TW" altLang="en-US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/>
                <a:ea typeface="DFKai-SB"/>
                <a:cs typeface="DFKai-SB"/>
                <a:sym typeface="DFKai-SB"/>
              </a:rPr>
              <a:t>所有的學習都要靠平日點滴的累積</a:t>
            </a:r>
            <a:r>
              <a:rPr lang="zh-TW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/>
                <a:ea typeface="DFKai-SB"/>
                <a:cs typeface="DFKai-SB"/>
                <a:sym typeface="DFKai-SB"/>
              </a:rPr>
              <a:t>，</a:t>
            </a:r>
            <a:r>
              <a:rPr lang="zh-TW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/>
                <a:ea typeface="DFKai-SB"/>
                <a:cs typeface="DFKai-SB"/>
                <a:sym typeface="DFKai-SB"/>
              </a:rPr>
              <a:t>希望家長們能</a:t>
            </a:r>
            <a:r>
              <a:rPr lang="zh-TW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/>
                <a:ea typeface="DFKai-SB"/>
                <a:cs typeface="DFKai-SB"/>
                <a:sym typeface="DFKai-SB"/>
              </a:rPr>
              <a:t>協助注意</a:t>
            </a:r>
            <a:r>
              <a:rPr lang="zh-TW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/>
                <a:ea typeface="DFKai-SB"/>
                <a:cs typeface="DFKai-SB"/>
                <a:sym typeface="DFKai-SB"/>
              </a:rPr>
              <a:t>孩子的學習狀況及態度。</a:t>
            </a:r>
            <a:endParaRPr sz="3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FKai-SB"/>
              <a:ea typeface="DFKai-SB"/>
              <a:cs typeface="DFKai-SB"/>
              <a:sym typeface="DFKai-SB"/>
            </a:endParaRPr>
          </a:p>
          <a:p>
            <a:pPr marL="0" lvl="0" indent="0">
              <a:lnSpc>
                <a:spcPct val="120000"/>
              </a:lnSpc>
              <a:buSzPts val="3600"/>
              <a:buNone/>
            </a:pPr>
            <a:r>
              <a:rPr lang="zh-TW" altLang="en-US" sz="3600" b="1" dirty="0">
                <a:solidFill>
                  <a:schemeClr val="accent1">
                    <a:lumMod val="50000"/>
                  </a:schemeClr>
                </a:solidFill>
                <a:latin typeface="DFKai-SB"/>
                <a:ea typeface="DFKai-SB"/>
                <a:cs typeface="DFKai-SB"/>
                <a:sym typeface="Wingdings" panose="05000000000000000000" pitchFamily="2" charset="2"/>
              </a:rPr>
              <a:t></a:t>
            </a:r>
            <a:r>
              <a:rPr lang="zh-TW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/>
                <a:ea typeface="DFKai-SB"/>
                <a:cs typeface="DFKai-SB"/>
                <a:sym typeface="DFKai-SB"/>
              </a:rPr>
              <a:t>檢查</a:t>
            </a:r>
            <a:r>
              <a:rPr lang="zh-TW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/>
                <a:ea typeface="DFKai-SB"/>
                <a:cs typeface="DFKai-SB"/>
                <a:sym typeface="DFKai-SB"/>
              </a:rPr>
              <a:t>孩子的作業</a:t>
            </a:r>
            <a:r>
              <a:rPr lang="zh-TW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/>
                <a:ea typeface="DFKai-SB"/>
                <a:cs typeface="DFKai-SB"/>
                <a:sym typeface="DFKai-SB"/>
              </a:rPr>
              <a:t>能</a:t>
            </a:r>
            <a:r>
              <a:rPr lang="zh-TW" altLang="en-US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/>
                <a:ea typeface="DFKai-SB"/>
                <a:cs typeface="DFKai-SB"/>
                <a:sym typeface="DFKai-SB"/>
              </a:rPr>
              <a:t>否</a:t>
            </a:r>
            <a:r>
              <a:rPr lang="zh-TW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/>
                <a:ea typeface="DFKai-SB"/>
                <a:cs typeface="DFKai-SB"/>
                <a:sym typeface="DFKai-SB"/>
              </a:rPr>
              <a:t>確實</a:t>
            </a:r>
            <a:r>
              <a:rPr lang="zh-TW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/>
                <a:ea typeface="DFKai-SB"/>
                <a:cs typeface="DFKai-SB"/>
                <a:sym typeface="DFKai-SB"/>
              </a:rPr>
              <a:t>完成及訂正。</a:t>
            </a:r>
            <a:endParaRPr sz="3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FKai-SB"/>
              <a:ea typeface="DFKai-SB"/>
              <a:cs typeface="DFKai-SB"/>
              <a:sym typeface="DFKai-SB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多面向">
  <a:themeElements>
    <a:clrScheme name="多面向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多面向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多面向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31</TotalTime>
  <Words>502</Words>
  <Application>Microsoft Office PowerPoint</Application>
  <PresentationFormat>寬螢幕</PresentationFormat>
  <Paragraphs>64</Paragraphs>
  <Slides>10</Slides>
  <Notes>10</Notes>
  <HiddenSlides>0</HiddenSlides>
  <MMClips>0</MMClips>
  <ScaleCrop>false</ScaleCrop>
  <HeadingPairs>
    <vt:vector size="6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20" baseType="lpstr">
      <vt:lpstr>Noto Sans Symbols</vt:lpstr>
      <vt:lpstr>Twentieth Century</vt:lpstr>
      <vt:lpstr>微軟正黑體</vt:lpstr>
      <vt:lpstr>標楷體</vt:lpstr>
      <vt:lpstr>標楷體</vt:lpstr>
      <vt:lpstr>Arial</vt:lpstr>
      <vt:lpstr>Trebuchet MS</vt:lpstr>
      <vt:lpstr>Wingdings</vt:lpstr>
      <vt:lpstr>Wingdings 3</vt:lpstr>
      <vt:lpstr>多面向</vt:lpstr>
      <vt:lpstr>五年級 自然領域課程計畫</vt:lpstr>
      <vt:lpstr>五年級學習內容總覽</vt:lpstr>
      <vt:lpstr>教學重點 第一單元  觀測太陽 </vt:lpstr>
      <vt:lpstr>教學重點 第二單元  植物世界面面觀</vt:lpstr>
      <vt:lpstr>教學重點 第三單元  水溶液</vt:lpstr>
      <vt:lpstr>教學重點 第四單元  力與運動</vt:lpstr>
      <vt:lpstr>教學方式與評量</vt:lpstr>
      <vt:lpstr>定期評量範圍</vt:lpstr>
      <vt:lpstr>希望您能配合事項</vt:lpstr>
      <vt:lpstr>聯繫方式 學校電話：25965407分機號碼 827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五年級自然領域課程計畫</dc:title>
  <dc:creator>User</dc:creator>
  <cp:lastModifiedBy>user</cp:lastModifiedBy>
  <cp:revision>7</cp:revision>
  <dcterms:created xsi:type="dcterms:W3CDTF">2020-09-11T03:27:46Z</dcterms:created>
  <dcterms:modified xsi:type="dcterms:W3CDTF">2022-08-31T07:36:47Z</dcterms:modified>
</cp:coreProperties>
</file>