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</p:sldIdLst>
  <p:sldSz cx="18288000" cy="10287000"/>
  <p:notesSz cx="6858000" cy="9144000"/>
  <p:embeddedFontLst>
    <p:embeddedFont>
      <p:font typeface="王漢宗顏楷體" panose="02020500000000000000" charset="-120"/>
      <p:regular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Rage Italic" panose="03070502040507070304" pitchFamily="66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4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sv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5" Type="http://schemas.openxmlformats.org/officeDocument/2006/relationships/image" Target="../media/image24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20.sv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6.sv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8.svg"/><Relationship Id="rId5" Type="http://schemas.openxmlformats.org/officeDocument/2006/relationships/image" Target="../media/image32.svg"/><Relationship Id="rId10" Type="http://schemas.openxmlformats.org/officeDocument/2006/relationships/image" Target="../media/image7.png"/><Relationship Id="rId4" Type="http://schemas.openxmlformats.org/officeDocument/2006/relationships/image" Target="../media/image31.pn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8">
            <a:extLst>
              <a:ext uri="{FF2B5EF4-FFF2-40B4-BE49-F238E27FC236}">
                <a16:creationId xmlns:a16="http://schemas.microsoft.com/office/drawing/2014/main" id="{04A6695B-1E88-4CCF-87CE-684227F5090D}"/>
              </a:ext>
            </a:extLst>
          </p:cNvPr>
          <p:cNvSpPr/>
          <p:nvPr/>
        </p:nvSpPr>
        <p:spPr>
          <a:xfrm flipV="1">
            <a:off x="-21603" y="15765"/>
            <a:ext cx="13098394" cy="3923718"/>
          </a:xfrm>
          <a:custGeom>
            <a:avLst/>
            <a:gdLst/>
            <a:ahLst/>
            <a:cxnLst/>
            <a:rect l="l" t="t" r="r" b="b"/>
            <a:pathLst>
              <a:path w="2465070" h="1471930">
                <a:moveTo>
                  <a:pt x="2335530" y="1471930"/>
                </a:moveTo>
                <a:lnTo>
                  <a:pt x="0" y="1471930"/>
                </a:lnTo>
                <a:lnTo>
                  <a:pt x="0" y="0"/>
                </a:lnTo>
                <a:cubicBezTo>
                  <a:pt x="82550" y="59690"/>
                  <a:pt x="177800" y="100330"/>
                  <a:pt x="278130" y="110490"/>
                </a:cubicBezTo>
                <a:cubicBezTo>
                  <a:pt x="435610" y="125730"/>
                  <a:pt x="589280" y="69850"/>
                  <a:pt x="746760" y="50800"/>
                </a:cubicBezTo>
                <a:cubicBezTo>
                  <a:pt x="902970" y="31750"/>
                  <a:pt x="1088390" y="64770"/>
                  <a:pt x="1167130" y="201930"/>
                </a:cubicBezTo>
                <a:cubicBezTo>
                  <a:pt x="1275080" y="387350"/>
                  <a:pt x="1121410" y="633730"/>
                  <a:pt x="1197610" y="834390"/>
                </a:cubicBezTo>
                <a:cubicBezTo>
                  <a:pt x="1242060" y="951230"/>
                  <a:pt x="1360170" y="1029970"/>
                  <a:pt x="1483360" y="1043940"/>
                </a:cubicBezTo>
                <a:cubicBezTo>
                  <a:pt x="1606550" y="1057910"/>
                  <a:pt x="1732280" y="1014730"/>
                  <a:pt x="1833880" y="943610"/>
                </a:cubicBezTo>
                <a:cubicBezTo>
                  <a:pt x="1877060" y="913130"/>
                  <a:pt x="1917700" y="876300"/>
                  <a:pt x="1965960" y="853440"/>
                </a:cubicBezTo>
                <a:cubicBezTo>
                  <a:pt x="2143760" y="764540"/>
                  <a:pt x="2379980" y="895350"/>
                  <a:pt x="2430780" y="1088390"/>
                </a:cubicBezTo>
                <a:cubicBezTo>
                  <a:pt x="2465070" y="1221740"/>
                  <a:pt x="2421890" y="1363980"/>
                  <a:pt x="2335530" y="1471930"/>
                </a:cubicBezTo>
                <a:close/>
              </a:path>
            </a:pathLst>
          </a:custGeom>
          <a:solidFill>
            <a:srgbClr val="ACF8FA"/>
          </a:solidFill>
          <a:ln>
            <a:noFill/>
          </a:ln>
        </p:spPr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CC1D2391-DCC0-47F6-BF01-036EA9A865A9}"/>
              </a:ext>
            </a:extLst>
          </p:cNvPr>
          <p:cNvSpPr/>
          <p:nvPr/>
        </p:nvSpPr>
        <p:spPr>
          <a:xfrm>
            <a:off x="6781800" y="4909895"/>
            <a:ext cx="11506201" cy="5220586"/>
          </a:xfrm>
          <a:custGeom>
            <a:avLst/>
            <a:gdLst/>
            <a:ahLst/>
            <a:cxnLst/>
            <a:rect l="l" t="t" r="r" b="b"/>
            <a:pathLst>
              <a:path w="861060" h="2034540">
                <a:moveTo>
                  <a:pt x="861060" y="0"/>
                </a:moveTo>
                <a:lnTo>
                  <a:pt x="861060" y="2034540"/>
                </a:lnTo>
                <a:cubicBezTo>
                  <a:pt x="849630" y="2024380"/>
                  <a:pt x="836930" y="2014220"/>
                  <a:pt x="822960" y="2006600"/>
                </a:cubicBezTo>
                <a:cubicBezTo>
                  <a:pt x="711200" y="1940560"/>
                  <a:pt x="570230" y="1987550"/>
                  <a:pt x="439420" y="1990090"/>
                </a:cubicBezTo>
                <a:cubicBezTo>
                  <a:pt x="344170" y="1992630"/>
                  <a:pt x="245110" y="1969770"/>
                  <a:pt x="170180" y="1911350"/>
                </a:cubicBezTo>
                <a:cubicBezTo>
                  <a:pt x="41910" y="1813560"/>
                  <a:pt x="0" y="1630680"/>
                  <a:pt x="43180" y="1475740"/>
                </a:cubicBezTo>
                <a:cubicBezTo>
                  <a:pt x="86360" y="1320800"/>
                  <a:pt x="201930" y="1195070"/>
                  <a:pt x="337820" y="1107440"/>
                </a:cubicBezTo>
                <a:cubicBezTo>
                  <a:pt x="414020" y="1057910"/>
                  <a:pt x="505460" y="1009650"/>
                  <a:pt x="529590" y="922020"/>
                </a:cubicBezTo>
                <a:cubicBezTo>
                  <a:pt x="548640" y="852170"/>
                  <a:pt x="519430" y="781050"/>
                  <a:pt x="505460" y="709930"/>
                </a:cubicBezTo>
                <a:cubicBezTo>
                  <a:pt x="471170" y="539750"/>
                  <a:pt x="530860" y="359410"/>
                  <a:pt x="635000" y="220980"/>
                </a:cubicBezTo>
                <a:cubicBezTo>
                  <a:pt x="698500" y="133350"/>
                  <a:pt x="781050" y="72390"/>
                  <a:pt x="861060" y="0"/>
                </a:cubicBezTo>
                <a:close/>
              </a:path>
            </a:pathLst>
          </a:custGeom>
          <a:solidFill>
            <a:srgbClr val="1DA4B6"/>
          </a:solidFill>
          <a:ln>
            <a:noFill/>
          </a:ln>
        </p:spPr>
      </p:sp>
      <p:grpSp>
        <p:nvGrpSpPr>
          <p:cNvPr id="2" name="Group 2"/>
          <p:cNvGrpSpPr/>
          <p:nvPr/>
        </p:nvGrpSpPr>
        <p:grpSpPr>
          <a:xfrm>
            <a:off x="-21603" y="-15765"/>
            <a:ext cx="20058153" cy="10287000"/>
            <a:chOff x="0" y="0"/>
            <a:chExt cx="26744204" cy="1371600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13774366" cy="13716000"/>
            </a:xfrm>
            <a:custGeom>
              <a:avLst/>
              <a:gdLst/>
              <a:ahLst/>
              <a:cxnLst/>
              <a:rect l="l" t="t" r="r" b="b"/>
              <a:pathLst>
                <a:path w="13774366" h="13716000">
                  <a:moveTo>
                    <a:pt x="1377436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74366" y="13716000"/>
                  </a:lnTo>
                  <a:lnTo>
                    <a:pt x="13774366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923" t="-12815" r="-15463" b="-16118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969838" y="0"/>
              <a:ext cx="13774366" cy="13716000"/>
            </a:xfrm>
            <a:custGeom>
              <a:avLst/>
              <a:gdLst/>
              <a:ahLst/>
              <a:cxnLst/>
              <a:rect l="l" t="t" r="r" b="b"/>
              <a:pathLst>
                <a:path w="13774366" h="13716000">
                  <a:moveTo>
                    <a:pt x="1377436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74366" y="13716000"/>
                  </a:lnTo>
                  <a:lnTo>
                    <a:pt x="13774366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923" t="-12815" r="-15463" b="-16118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9938805">
            <a:off x="15161382" y="8324397"/>
            <a:ext cx="4393392" cy="2180720"/>
          </a:xfrm>
          <a:custGeom>
            <a:avLst/>
            <a:gdLst/>
            <a:ahLst/>
            <a:cxnLst/>
            <a:rect l="l" t="t" r="r" b="b"/>
            <a:pathLst>
              <a:path w="4393392" h="2180720">
                <a:moveTo>
                  <a:pt x="0" y="0"/>
                </a:moveTo>
                <a:lnTo>
                  <a:pt x="4393392" y="0"/>
                </a:lnTo>
                <a:lnTo>
                  <a:pt x="4393392" y="2180719"/>
                </a:lnTo>
                <a:lnTo>
                  <a:pt x="0" y="2180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3532" y="2922005"/>
            <a:ext cx="3657600" cy="2034956"/>
          </a:xfrm>
          <a:custGeom>
            <a:avLst/>
            <a:gdLst/>
            <a:ahLst/>
            <a:cxnLst/>
            <a:rect l="l" t="t" r="r" b="b"/>
            <a:pathLst>
              <a:path w="3657600" h="2034956">
                <a:moveTo>
                  <a:pt x="0" y="0"/>
                </a:moveTo>
                <a:lnTo>
                  <a:pt x="3657600" y="0"/>
                </a:lnTo>
                <a:lnTo>
                  <a:pt x="3657600" y="2034956"/>
                </a:lnTo>
                <a:lnTo>
                  <a:pt x="0" y="2034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892766" y="4138722"/>
            <a:ext cx="3738709" cy="1004778"/>
          </a:xfrm>
          <a:custGeom>
            <a:avLst/>
            <a:gdLst/>
            <a:ahLst/>
            <a:cxnLst/>
            <a:rect l="l" t="t" r="r" b="b"/>
            <a:pathLst>
              <a:path w="3738709" h="1004778">
                <a:moveTo>
                  <a:pt x="0" y="0"/>
                </a:moveTo>
                <a:lnTo>
                  <a:pt x="3738709" y="0"/>
                </a:lnTo>
                <a:lnTo>
                  <a:pt x="3738709" y="1004778"/>
                </a:lnTo>
                <a:lnTo>
                  <a:pt x="0" y="10047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80255">
            <a:off x="8261280" y="8912367"/>
            <a:ext cx="3738709" cy="1004778"/>
          </a:xfrm>
          <a:custGeom>
            <a:avLst/>
            <a:gdLst/>
            <a:ahLst/>
            <a:cxnLst/>
            <a:rect l="l" t="t" r="r" b="b"/>
            <a:pathLst>
              <a:path w="3738709" h="1004778">
                <a:moveTo>
                  <a:pt x="0" y="0"/>
                </a:moveTo>
                <a:lnTo>
                  <a:pt x="3738709" y="0"/>
                </a:lnTo>
                <a:lnTo>
                  <a:pt x="3738709" y="1004779"/>
                </a:lnTo>
                <a:lnTo>
                  <a:pt x="0" y="10047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1785" y="4737635"/>
            <a:ext cx="4648000" cy="6105747"/>
          </a:xfrm>
          <a:custGeom>
            <a:avLst/>
            <a:gdLst/>
            <a:ahLst/>
            <a:cxnLst/>
            <a:rect l="l" t="t" r="r" b="b"/>
            <a:pathLst>
              <a:path w="4648000" h="6105747">
                <a:moveTo>
                  <a:pt x="0" y="0"/>
                </a:moveTo>
                <a:lnTo>
                  <a:pt x="4647999" y="0"/>
                </a:lnTo>
                <a:lnTo>
                  <a:pt x="4647999" y="6105746"/>
                </a:lnTo>
                <a:lnTo>
                  <a:pt x="0" y="61057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52386">
            <a:off x="13700090" y="-342280"/>
            <a:ext cx="4844845" cy="3835987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33227" y="474553"/>
            <a:ext cx="2715781" cy="2552834"/>
          </a:xfrm>
          <a:custGeom>
            <a:avLst/>
            <a:gdLst/>
            <a:ahLst/>
            <a:cxnLst/>
            <a:rect l="l" t="t" r="r" b="b"/>
            <a:pathLst>
              <a:path w="2715781" h="2552834">
                <a:moveTo>
                  <a:pt x="0" y="0"/>
                </a:moveTo>
                <a:lnTo>
                  <a:pt x="2715781" y="0"/>
                </a:lnTo>
                <a:lnTo>
                  <a:pt x="2715781" y="2552834"/>
                </a:lnTo>
                <a:lnTo>
                  <a:pt x="0" y="25528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992499" y="2612448"/>
            <a:ext cx="13525570" cy="459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4"/>
              </a:lnSpc>
            </a:pPr>
            <a:r>
              <a:rPr lang="en-US" sz="4800">
                <a:solidFill>
                  <a:srgbClr val="A44618"/>
                </a:solidFill>
                <a:latin typeface="王漢宗顏楷體"/>
                <a:ea typeface="王漢宗顏楷體"/>
              </a:rPr>
              <a:t>112學年度下學期 學校日</a:t>
            </a:r>
          </a:p>
          <a:p>
            <a:pPr algn="ctr">
              <a:lnSpc>
                <a:spcPts val="4750"/>
              </a:lnSpc>
            </a:pPr>
            <a:endParaRPr lang="en-US" sz="5698">
              <a:solidFill>
                <a:srgbClr val="A44618"/>
              </a:solidFill>
              <a:latin typeface="王漢宗顏楷體"/>
              <a:ea typeface="王漢宗顏楷體"/>
            </a:endParaRPr>
          </a:p>
          <a:p>
            <a:pPr algn="ctr">
              <a:lnSpc>
                <a:spcPts val="8440"/>
              </a:lnSpc>
            </a:pPr>
            <a:r>
              <a:rPr lang="en-US" sz="8000">
                <a:solidFill>
                  <a:srgbClr val="442D22"/>
                </a:solidFill>
                <a:ea typeface="王漢宗顏楷體"/>
              </a:rPr>
              <a:t>三年級自然科學教學計畫</a:t>
            </a:r>
          </a:p>
          <a:p>
            <a:pPr algn="ctr">
              <a:lnSpc>
                <a:spcPts val="8273"/>
              </a:lnSpc>
            </a:pPr>
            <a:endParaRPr lang="en-US" sz="9591">
              <a:solidFill>
                <a:srgbClr val="442D22"/>
              </a:solidFill>
              <a:ea typeface="王漢宗顏楷體"/>
            </a:endParaRPr>
          </a:p>
          <a:p>
            <a:pPr marL="0" lvl="0" indent="0" algn="ctr">
              <a:lnSpc>
                <a:spcPts val="7939"/>
              </a:lnSpc>
            </a:pPr>
            <a:r>
              <a:rPr lang="en-US" sz="9022">
                <a:solidFill>
                  <a:srgbClr val="442D22"/>
                </a:solidFill>
                <a:ea typeface="王漢宗顏楷體"/>
              </a:rPr>
              <a:t>廖保銀 老師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205E0603-E5E1-4DB6-B0EA-86DD3D7CF855}"/>
              </a:ext>
            </a:extLst>
          </p:cNvPr>
          <p:cNvSpPr/>
          <p:nvPr/>
        </p:nvSpPr>
        <p:spPr>
          <a:xfrm rot="9938805">
            <a:off x="12628860" y="7923655"/>
            <a:ext cx="5995223" cy="3871354"/>
          </a:xfrm>
          <a:custGeom>
            <a:avLst/>
            <a:gdLst/>
            <a:ahLst/>
            <a:cxnLst/>
            <a:rect l="l" t="t" r="r" b="b"/>
            <a:pathLst>
              <a:path w="4393392" h="2180720">
                <a:moveTo>
                  <a:pt x="0" y="0"/>
                </a:moveTo>
                <a:lnTo>
                  <a:pt x="4393392" y="0"/>
                </a:lnTo>
                <a:lnTo>
                  <a:pt x="4393392" y="2180719"/>
                </a:lnTo>
                <a:lnTo>
                  <a:pt x="0" y="2180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494291" y="5999456"/>
            <a:ext cx="6123332" cy="3736872"/>
          </a:xfrm>
          <a:custGeom>
            <a:avLst/>
            <a:gdLst/>
            <a:ahLst/>
            <a:cxnLst/>
            <a:rect l="l" t="t" r="r" b="b"/>
            <a:pathLst>
              <a:path w="7315200" h="3794760">
                <a:moveTo>
                  <a:pt x="7315200" y="0"/>
                </a:moveTo>
                <a:lnTo>
                  <a:pt x="0" y="0"/>
                </a:lnTo>
                <a:lnTo>
                  <a:pt x="0" y="3794760"/>
                </a:lnTo>
                <a:lnTo>
                  <a:pt x="7315200" y="3794760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058153" cy="10287000"/>
            <a:chOff x="0" y="0"/>
            <a:chExt cx="26744204" cy="1371600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13774366" cy="13716000"/>
            </a:xfrm>
            <a:custGeom>
              <a:avLst/>
              <a:gdLst/>
              <a:ahLst/>
              <a:cxnLst/>
              <a:rect l="l" t="t" r="r" b="b"/>
              <a:pathLst>
                <a:path w="13774366" h="13716000">
                  <a:moveTo>
                    <a:pt x="1377436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74366" y="13716000"/>
                  </a:lnTo>
                  <a:lnTo>
                    <a:pt x="13774366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923" t="-12815" r="-15463" b="-16118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969838" y="0"/>
              <a:ext cx="13774366" cy="13716000"/>
            </a:xfrm>
            <a:custGeom>
              <a:avLst/>
              <a:gdLst/>
              <a:ahLst/>
              <a:cxnLst/>
              <a:rect l="l" t="t" r="r" b="b"/>
              <a:pathLst>
                <a:path w="13774366" h="13716000">
                  <a:moveTo>
                    <a:pt x="1377436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74366" y="13716000"/>
                  </a:lnTo>
                  <a:lnTo>
                    <a:pt x="13774366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923" t="-12815" r="-15463" b="-16118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248888" y="1609284"/>
            <a:ext cx="3657600" cy="2034956"/>
          </a:xfrm>
          <a:custGeom>
            <a:avLst/>
            <a:gdLst/>
            <a:ahLst/>
            <a:cxnLst/>
            <a:rect l="l" t="t" r="r" b="b"/>
            <a:pathLst>
              <a:path w="3657600" h="2034956">
                <a:moveTo>
                  <a:pt x="0" y="0"/>
                </a:moveTo>
                <a:lnTo>
                  <a:pt x="3657600" y="0"/>
                </a:lnTo>
                <a:lnTo>
                  <a:pt x="3657600" y="2034955"/>
                </a:lnTo>
                <a:lnTo>
                  <a:pt x="0" y="2034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2305515" y="1734337"/>
            <a:ext cx="7482538" cy="8622412"/>
            <a:chOff x="0" y="0"/>
            <a:chExt cx="1116332" cy="12567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16332" cy="1256729"/>
            </a:xfrm>
            <a:custGeom>
              <a:avLst/>
              <a:gdLst/>
              <a:ahLst/>
              <a:cxnLst/>
              <a:rect l="l" t="t" r="r" b="b"/>
              <a:pathLst>
                <a:path w="1116332" h="1256729">
                  <a:moveTo>
                    <a:pt x="372312" y="1237660"/>
                  </a:moveTo>
                  <a:cubicBezTo>
                    <a:pt x="429543" y="1249174"/>
                    <a:pt x="494608" y="1256729"/>
                    <a:pt x="558466" y="1256729"/>
                  </a:cubicBezTo>
                  <a:cubicBezTo>
                    <a:pt x="622327" y="1256729"/>
                    <a:pt x="683777" y="1250252"/>
                    <a:pt x="740405" y="1238738"/>
                  </a:cubicBezTo>
                  <a:cubicBezTo>
                    <a:pt x="741612" y="1238378"/>
                    <a:pt x="742816" y="1238378"/>
                    <a:pt x="744020" y="1238019"/>
                  </a:cubicBezTo>
                  <a:cubicBezTo>
                    <a:pt x="956684" y="1191964"/>
                    <a:pt x="1113320" y="1070350"/>
                    <a:pt x="1116332" y="918366"/>
                  </a:cubicBezTo>
                  <a:lnTo>
                    <a:pt x="1116332" y="0"/>
                  </a:lnTo>
                  <a:lnTo>
                    <a:pt x="0" y="0"/>
                  </a:lnTo>
                  <a:lnTo>
                    <a:pt x="0" y="917684"/>
                  </a:lnTo>
                  <a:cubicBezTo>
                    <a:pt x="3012" y="1071069"/>
                    <a:pt x="157238" y="1192684"/>
                    <a:pt x="372312" y="1237660"/>
                  </a:cubicBezTo>
                  <a:close/>
                </a:path>
              </a:pathLst>
            </a:custGeom>
            <a:solidFill>
              <a:srgbClr val="ACF8F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90500"/>
              <a:ext cx="1116332" cy="939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99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0800000">
            <a:off x="13379810" y="0"/>
            <a:ext cx="4902507" cy="2355000"/>
          </a:xfrm>
          <a:custGeom>
            <a:avLst/>
            <a:gdLst/>
            <a:ahLst/>
            <a:cxnLst/>
            <a:rect l="l" t="t" r="r" b="b"/>
            <a:pathLst>
              <a:path w="4902507" h="2355000">
                <a:moveTo>
                  <a:pt x="0" y="0"/>
                </a:moveTo>
                <a:lnTo>
                  <a:pt x="4902507" y="0"/>
                </a:lnTo>
                <a:lnTo>
                  <a:pt x="4902507" y="2355000"/>
                </a:lnTo>
                <a:lnTo>
                  <a:pt x="0" y="2355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892766" y="588527"/>
            <a:ext cx="4027142" cy="1213176"/>
          </a:xfrm>
          <a:custGeom>
            <a:avLst/>
            <a:gdLst/>
            <a:ahLst/>
            <a:cxnLst/>
            <a:rect l="l" t="t" r="r" b="b"/>
            <a:pathLst>
              <a:path w="4027142" h="1213176">
                <a:moveTo>
                  <a:pt x="0" y="0"/>
                </a:moveTo>
                <a:lnTo>
                  <a:pt x="4027142" y="0"/>
                </a:lnTo>
                <a:lnTo>
                  <a:pt x="4027142" y="1213177"/>
                </a:lnTo>
                <a:lnTo>
                  <a:pt x="0" y="1213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 rot="-2280255">
            <a:off x="-236960" y="584761"/>
            <a:ext cx="3738709" cy="1004778"/>
          </a:xfrm>
          <a:custGeom>
            <a:avLst/>
            <a:gdLst/>
            <a:ahLst/>
            <a:cxnLst/>
            <a:rect l="l" t="t" r="r" b="b"/>
            <a:pathLst>
              <a:path w="3738709" h="1004778">
                <a:moveTo>
                  <a:pt x="0" y="0"/>
                </a:moveTo>
                <a:lnTo>
                  <a:pt x="3738710" y="0"/>
                </a:lnTo>
                <a:lnTo>
                  <a:pt x="3738710" y="1004778"/>
                </a:lnTo>
                <a:lnTo>
                  <a:pt x="0" y="10047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358249" y="264380"/>
            <a:ext cx="9986133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1DA4B6"/>
                </a:solidFill>
                <a:ea typeface="王漢宗顏楷體"/>
              </a:rPr>
              <a:t>三年級學習內容總覽</a:t>
            </a:r>
          </a:p>
        </p:txBody>
      </p:sp>
      <p:grpSp>
        <p:nvGrpSpPr>
          <p:cNvPr id="14" name="Group 14"/>
          <p:cNvGrpSpPr/>
          <p:nvPr/>
        </p:nvGrpSpPr>
        <p:grpSpPr>
          <a:xfrm rot="-10800000">
            <a:off x="10029077" y="1636712"/>
            <a:ext cx="7418160" cy="8650287"/>
            <a:chOff x="0" y="37026"/>
            <a:chExt cx="1058461" cy="1234268"/>
          </a:xfrm>
        </p:grpSpPr>
        <p:sp>
          <p:nvSpPr>
            <p:cNvPr id="15" name="Freeform 15"/>
            <p:cNvSpPr/>
            <p:nvPr/>
          </p:nvSpPr>
          <p:spPr>
            <a:xfrm>
              <a:off x="0" y="37026"/>
              <a:ext cx="1058461" cy="1234268"/>
            </a:xfrm>
            <a:custGeom>
              <a:avLst/>
              <a:gdLst/>
              <a:ahLst/>
              <a:cxnLst/>
              <a:rect l="l" t="t" r="r" b="b"/>
              <a:pathLst>
                <a:path w="1058461" h="1271294">
                  <a:moveTo>
                    <a:pt x="353011" y="1252225"/>
                  </a:moveTo>
                  <a:cubicBezTo>
                    <a:pt x="407276" y="1263738"/>
                    <a:pt x="468968" y="1271294"/>
                    <a:pt x="529516" y="1271294"/>
                  </a:cubicBezTo>
                  <a:cubicBezTo>
                    <a:pt x="590066" y="1271294"/>
                    <a:pt x="648330" y="1264817"/>
                    <a:pt x="702022" y="1253303"/>
                  </a:cubicBezTo>
                  <a:cubicBezTo>
                    <a:pt x="703166" y="1252943"/>
                    <a:pt x="704308" y="1252943"/>
                    <a:pt x="705450" y="1252584"/>
                  </a:cubicBezTo>
                  <a:cubicBezTo>
                    <a:pt x="907089" y="1206529"/>
                    <a:pt x="1055606" y="1084915"/>
                    <a:pt x="1058461" y="932607"/>
                  </a:cubicBezTo>
                  <a:lnTo>
                    <a:pt x="1058461" y="0"/>
                  </a:lnTo>
                  <a:lnTo>
                    <a:pt x="0" y="0"/>
                  </a:lnTo>
                  <a:lnTo>
                    <a:pt x="0" y="931915"/>
                  </a:lnTo>
                  <a:cubicBezTo>
                    <a:pt x="2856" y="1085634"/>
                    <a:pt x="149087" y="1207249"/>
                    <a:pt x="353011" y="1252225"/>
                  </a:cubicBezTo>
                  <a:close/>
                </a:path>
              </a:pathLst>
            </a:custGeom>
            <a:solidFill>
              <a:srgbClr val="ACF8F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0"/>
              <a:ext cx="1058461" cy="953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99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-558973" y="5981700"/>
            <a:ext cx="4309100" cy="2657798"/>
          </a:xfrm>
          <a:custGeom>
            <a:avLst/>
            <a:gdLst/>
            <a:ahLst/>
            <a:cxnLst/>
            <a:rect l="l" t="t" r="r" b="b"/>
            <a:pathLst>
              <a:path w="4058814" h="2607788">
                <a:moveTo>
                  <a:pt x="0" y="0"/>
                </a:moveTo>
                <a:lnTo>
                  <a:pt x="4058814" y="0"/>
                </a:lnTo>
                <a:lnTo>
                  <a:pt x="4058814" y="2607788"/>
                </a:lnTo>
                <a:lnTo>
                  <a:pt x="0" y="2607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843618" y="2252018"/>
            <a:ext cx="4653209" cy="76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6"/>
              </a:lnSpc>
              <a:spcBef>
                <a:spcPct val="0"/>
              </a:spcBef>
            </a:pPr>
            <a:r>
              <a:rPr lang="en-US" sz="4640">
                <a:solidFill>
                  <a:srgbClr val="442D22"/>
                </a:solidFill>
                <a:latin typeface="王漢宗顏楷體"/>
                <a:ea typeface="王漢宗顏楷體"/>
              </a:rPr>
              <a:t>第一次期考(4/23)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66370" y="2444882"/>
            <a:ext cx="4653209" cy="76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6"/>
              </a:lnSpc>
              <a:spcBef>
                <a:spcPct val="0"/>
              </a:spcBef>
            </a:pPr>
            <a:r>
              <a:rPr lang="en-US" sz="4640">
                <a:solidFill>
                  <a:srgbClr val="442D22"/>
                </a:solidFill>
                <a:latin typeface="王漢宗顏楷體"/>
                <a:ea typeface="王漢宗顏楷體"/>
              </a:rPr>
              <a:t>第二次期考(6/20)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036216" y="3405181"/>
            <a:ext cx="6665358" cy="610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2"/>
              </a:lnSpc>
            </a:pPr>
            <a:r>
              <a:rPr lang="en-US" sz="3594">
                <a:solidFill>
                  <a:srgbClr val="3C2AAB"/>
                </a:solidFill>
                <a:ea typeface="王漢宗顏楷體"/>
              </a:rPr>
              <a:t>第一單元 田園樂</a:t>
            </a:r>
          </a:p>
          <a:p>
            <a:pPr>
              <a:lnSpc>
                <a:spcPts val="4793"/>
              </a:lnSpc>
            </a:pPr>
            <a:r>
              <a:rPr lang="en-US" sz="3423">
                <a:solidFill>
                  <a:srgbClr val="3C2AAB"/>
                </a:solidFill>
                <a:latin typeface="王漢宗顏楷體"/>
                <a:ea typeface="王漢宗顏楷體"/>
              </a:rPr>
              <a:t>1.蔬菜是從哪裡來的？</a:t>
            </a:r>
          </a:p>
          <a:p>
            <a:pPr>
              <a:lnSpc>
                <a:spcPts val="4793"/>
              </a:lnSpc>
            </a:pPr>
            <a:r>
              <a:rPr lang="en-US" sz="3423">
                <a:solidFill>
                  <a:srgbClr val="3C2AAB"/>
                </a:solidFill>
                <a:latin typeface="王漢宗顏楷體"/>
                <a:ea typeface="王漢宗顏楷體"/>
              </a:rPr>
              <a:t>2.哪些因素會影響蔬菜生長？</a:t>
            </a:r>
          </a:p>
          <a:p>
            <a:pPr>
              <a:lnSpc>
                <a:spcPts val="4793"/>
              </a:lnSpc>
            </a:pPr>
            <a:r>
              <a:rPr lang="en-US" sz="3423">
                <a:solidFill>
                  <a:srgbClr val="3C2AAB"/>
                </a:solidFill>
                <a:latin typeface="王漢宗顏楷體"/>
                <a:ea typeface="王漢宗顏楷體"/>
              </a:rPr>
              <a:t>3.蔬菜生長會經歷哪些變化？</a:t>
            </a:r>
          </a:p>
          <a:p>
            <a:pPr>
              <a:lnSpc>
                <a:spcPts val="4793"/>
              </a:lnSpc>
            </a:pPr>
            <a:endParaRPr lang="en-US" sz="3423">
              <a:solidFill>
                <a:srgbClr val="3C2AAB"/>
              </a:solidFill>
              <a:latin typeface="王漢宗顏楷體"/>
              <a:ea typeface="王漢宗顏楷體"/>
            </a:endParaRPr>
          </a:p>
          <a:p>
            <a:pPr algn="ctr">
              <a:lnSpc>
                <a:spcPts val="4793"/>
              </a:lnSpc>
            </a:pPr>
            <a:r>
              <a:rPr lang="en-US" sz="3423">
                <a:solidFill>
                  <a:srgbClr val="603B23"/>
                </a:solidFill>
                <a:ea typeface="王漢宗顏楷體"/>
              </a:rPr>
              <a:t>第二單元 </a:t>
            </a:r>
          </a:p>
          <a:p>
            <a:pPr algn="ctr">
              <a:lnSpc>
                <a:spcPts val="4793"/>
              </a:lnSpc>
            </a:pPr>
            <a:r>
              <a:rPr lang="en-US" sz="3423">
                <a:solidFill>
                  <a:srgbClr val="603B23"/>
                </a:solidFill>
                <a:ea typeface="王漢宗顏楷體"/>
              </a:rPr>
              <a:t>溫度變化對物質的影響</a:t>
            </a:r>
          </a:p>
          <a:p>
            <a:pPr>
              <a:lnSpc>
                <a:spcPts val="4793"/>
              </a:lnSpc>
            </a:pPr>
            <a:r>
              <a:rPr lang="en-US" sz="3423">
                <a:solidFill>
                  <a:srgbClr val="603B23"/>
                </a:solidFill>
                <a:latin typeface="王漢宗顏楷體"/>
                <a:ea typeface="王漢宗顏楷體"/>
              </a:rPr>
              <a:t>1.什麼因素會影響物質變化？</a:t>
            </a:r>
          </a:p>
          <a:p>
            <a:pPr>
              <a:lnSpc>
                <a:spcPts val="4793"/>
              </a:lnSpc>
            </a:pPr>
            <a:r>
              <a:rPr lang="en-US" sz="3423">
                <a:solidFill>
                  <a:srgbClr val="603B23"/>
                </a:solidFill>
                <a:latin typeface="王漢宗顏楷體"/>
                <a:ea typeface="王漢宗顏楷體"/>
              </a:rPr>
              <a:t>2.溫度改變對水有哪些變化？</a:t>
            </a:r>
          </a:p>
          <a:p>
            <a:pPr marL="0" lvl="0" indent="0" algn="just">
              <a:lnSpc>
                <a:spcPts val="4793"/>
              </a:lnSpc>
              <a:spcBef>
                <a:spcPct val="0"/>
              </a:spcBef>
            </a:pPr>
            <a:r>
              <a:rPr lang="en-US" sz="3423">
                <a:solidFill>
                  <a:srgbClr val="603B23"/>
                </a:solidFill>
                <a:latin typeface="王漢宗顏楷體"/>
                <a:ea typeface="王漢宗顏楷體"/>
              </a:rPr>
              <a:t>3.溫度改變對其他物質有何影響？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43315" y="3584173"/>
            <a:ext cx="7064852" cy="548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3"/>
              </a:lnSpc>
            </a:pPr>
            <a:r>
              <a:rPr lang="zh-TW" altLang="en-US" sz="3423">
                <a:solidFill>
                  <a:srgbClr val="1B233F"/>
                </a:solidFill>
                <a:ea typeface="王漢宗顏楷體"/>
              </a:rPr>
              <a:t>      </a:t>
            </a:r>
            <a:r>
              <a:rPr lang="en-US" sz="3423">
                <a:solidFill>
                  <a:srgbClr val="1B233F"/>
                </a:solidFill>
                <a:ea typeface="王漢宗顏楷體"/>
              </a:rPr>
              <a:t>第三單元 我是動物解說員</a:t>
            </a:r>
          </a:p>
          <a:p>
            <a:pPr>
              <a:lnSpc>
                <a:spcPts val="4793"/>
              </a:lnSpc>
            </a:pPr>
            <a:r>
              <a:rPr lang="en-US" sz="3423">
                <a:solidFill>
                  <a:srgbClr val="1B233F"/>
                </a:solidFill>
                <a:latin typeface="王漢宗顏楷體"/>
                <a:ea typeface="王漢宗顏楷體"/>
              </a:rPr>
              <a:t>1.動物身體構造與功能有關嗎？</a:t>
            </a:r>
          </a:p>
          <a:p>
            <a:pPr>
              <a:lnSpc>
                <a:spcPts val="4793"/>
              </a:lnSpc>
            </a:pPr>
            <a:r>
              <a:rPr lang="en-US" sz="3423">
                <a:solidFill>
                  <a:srgbClr val="1B233F"/>
                </a:solidFill>
                <a:latin typeface="王漢宗顏楷體"/>
                <a:ea typeface="王漢宗顏楷體"/>
              </a:rPr>
              <a:t>2.動物身體構造和適應環境有關嗎？</a:t>
            </a:r>
          </a:p>
          <a:p>
            <a:pPr>
              <a:lnSpc>
                <a:spcPts val="4793"/>
              </a:lnSpc>
            </a:pPr>
            <a:r>
              <a:rPr lang="en-US" sz="3423">
                <a:solidFill>
                  <a:srgbClr val="1B233F"/>
                </a:solidFill>
                <a:latin typeface="王漢宗顏楷體"/>
                <a:ea typeface="王漢宗顏楷體"/>
              </a:rPr>
              <a:t>3.動物有什麼生存法寶？</a:t>
            </a:r>
          </a:p>
          <a:p>
            <a:pPr algn="ctr">
              <a:lnSpc>
                <a:spcPts val="4793"/>
              </a:lnSpc>
            </a:pPr>
            <a:endParaRPr lang="en-US" sz="3423">
              <a:solidFill>
                <a:srgbClr val="1B233F"/>
              </a:solidFill>
              <a:latin typeface="王漢宗顏楷體"/>
              <a:ea typeface="王漢宗顏楷體"/>
            </a:endParaRPr>
          </a:p>
          <a:p>
            <a:pPr>
              <a:lnSpc>
                <a:spcPts val="4793"/>
              </a:lnSpc>
            </a:pPr>
            <a:r>
              <a:rPr lang="zh-TW" altLang="en-US" sz="3423">
                <a:solidFill>
                  <a:srgbClr val="3C2AAB"/>
                </a:solidFill>
                <a:ea typeface="王漢宗顏楷體"/>
              </a:rPr>
              <a:t>      </a:t>
            </a:r>
            <a:r>
              <a:rPr lang="en-US" sz="3423">
                <a:solidFill>
                  <a:srgbClr val="3C2AAB"/>
                </a:solidFill>
                <a:ea typeface="王漢宗顏楷體"/>
              </a:rPr>
              <a:t>第四單元 天氣變變變</a:t>
            </a:r>
          </a:p>
          <a:p>
            <a:pPr algn="just">
              <a:lnSpc>
                <a:spcPts val="4793"/>
              </a:lnSpc>
            </a:pPr>
            <a:r>
              <a:rPr lang="en-US" sz="3423">
                <a:solidFill>
                  <a:srgbClr val="3C2AAB"/>
                </a:solidFill>
                <a:latin typeface="王漢宗顏楷體"/>
                <a:ea typeface="王漢宗顏楷體"/>
              </a:rPr>
              <a:t>1.天氣對生活有何影響？</a:t>
            </a:r>
          </a:p>
          <a:p>
            <a:pPr algn="just">
              <a:lnSpc>
                <a:spcPts val="4793"/>
              </a:lnSpc>
            </a:pPr>
            <a:r>
              <a:rPr lang="en-US" sz="3423">
                <a:solidFill>
                  <a:srgbClr val="3C2AAB"/>
                </a:solidFill>
                <a:latin typeface="王漢宗顏楷體"/>
                <a:ea typeface="王漢宗顏楷體"/>
              </a:rPr>
              <a:t>2.如何觀測天氣？</a:t>
            </a:r>
          </a:p>
          <a:p>
            <a:pPr marL="0" lvl="0" indent="0" algn="just">
              <a:lnSpc>
                <a:spcPts val="4793"/>
              </a:lnSpc>
              <a:spcBef>
                <a:spcPct val="0"/>
              </a:spcBef>
            </a:pPr>
            <a:r>
              <a:rPr lang="en-US" sz="3423">
                <a:solidFill>
                  <a:srgbClr val="3C2AAB"/>
                </a:solidFill>
                <a:latin typeface="王漢宗顏楷體"/>
                <a:ea typeface="王漢宗顏楷體"/>
              </a:rPr>
              <a:t>3.如何應用天氣資訊？</a:t>
            </a:r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8E1E2A48-C697-4FEB-90B3-99C984D3A8A6}"/>
              </a:ext>
            </a:extLst>
          </p:cNvPr>
          <p:cNvSpPr/>
          <p:nvPr/>
        </p:nvSpPr>
        <p:spPr>
          <a:xfrm>
            <a:off x="16494245" y="2457034"/>
            <a:ext cx="2685654" cy="987467"/>
          </a:xfrm>
          <a:custGeom>
            <a:avLst/>
            <a:gdLst/>
            <a:ahLst/>
            <a:cxnLst/>
            <a:rect l="l" t="t" r="r" b="b"/>
            <a:pathLst>
              <a:path w="4027142" h="1213176">
                <a:moveTo>
                  <a:pt x="0" y="0"/>
                </a:moveTo>
                <a:lnTo>
                  <a:pt x="4027142" y="0"/>
                </a:lnTo>
                <a:lnTo>
                  <a:pt x="4027142" y="1213177"/>
                </a:lnTo>
                <a:lnTo>
                  <a:pt x="0" y="1213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76FD4A67-F4C5-4999-99B9-0EA34E53268F}"/>
              </a:ext>
            </a:extLst>
          </p:cNvPr>
          <p:cNvSpPr/>
          <p:nvPr/>
        </p:nvSpPr>
        <p:spPr>
          <a:xfrm rot="8320088">
            <a:off x="13801518" y="9202879"/>
            <a:ext cx="2122948" cy="788182"/>
          </a:xfrm>
          <a:custGeom>
            <a:avLst/>
            <a:gdLst/>
            <a:ahLst/>
            <a:cxnLst/>
            <a:rect l="l" t="t" r="r" b="b"/>
            <a:pathLst>
              <a:path w="3738709" h="1004778">
                <a:moveTo>
                  <a:pt x="0" y="0"/>
                </a:moveTo>
                <a:lnTo>
                  <a:pt x="3738710" y="0"/>
                </a:lnTo>
                <a:lnTo>
                  <a:pt x="3738710" y="1004778"/>
                </a:lnTo>
                <a:lnTo>
                  <a:pt x="0" y="10047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31C3A977-2C45-43DB-9A64-43C8ABC07B5E}"/>
              </a:ext>
            </a:extLst>
          </p:cNvPr>
          <p:cNvSpPr/>
          <p:nvPr/>
        </p:nvSpPr>
        <p:spPr>
          <a:xfrm rot="1761347">
            <a:off x="16777928" y="3698934"/>
            <a:ext cx="2173698" cy="1173247"/>
          </a:xfrm>
          <a:custGeom>
            <a:avLst/>
            <a:gdLst/>
            <a:ahLst/>
            <a:cxnLst/>
            <a:rect l="l" t="t" r="r" b="b"/>
            <a:pathLst>
              <a:path w="3657600" h="2034956">
                <a:moveTo>
                  <a:pt x="0" y="0"/>
                </a:moveTo>
                <a:lnTo>
                  <a:pt x="3657600" y="0"/>
                </a:lnTo>
                <a:lnTo>
                  <a:pt x="3657600" y="2034955"/>
                </a:lnTo>
                <a:lnTo>
                  <a:pt x="0" y="2034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9B30D365-1E51-47CD-83C0-39EBEE4DFCC7}"/>
              </a:ext>
            </a:extLst>
          </p:cNvPr>
          <p:cNvSpPr/>
          <p:nvPr/>
        </p:nvSpPr>
        <p:spPr>
          <a:xfrm>
            <a:off x="15251784" y="5469334"/>
            <a:ext cx="3276443" cy="4614567"/>
          </a:xfrm>
          <a:custGeom>
            <a:avLst/>
            <a:gdLst/>
            <a:ahLst/>
            <a:cxnLst/>
            <a:rect l="l" t="t" r="r" b="b"/>
            <a:pathLst>
              <a:path w="2697164" h="3720226">
                <a:moveTo>
                  <a:pt x="0" y="0"/>
                </a:moveTo>
                <a:lnTo>
                  <a:pt x="2697164" y="0"/>
                </a:lnTo>
                <a:lnTo>
                  <a:pt x="2697164" y="3720225"/>
                </a:lnTo>
                <a:lnTo>
                  <a:pt x="0" y="37202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953161">
            <a:off x="8928726" y="2344819"/>
            <a:ext cx="2050407" cy="1094927"/>
          </a:xfrm>
          <a:custGeom>
            <a:avLst/>
            <a:gdLst/>
            <a:ahLst/>
            <a:cxnLst/>
            <a:rect l="l" t="t" r="r" b="b"/>
            <a:pathLst>
              <a:path w="3024019" h="1682454">
                <a:moveTo>
                  <a:pt x="0" y="0"/>
                </a:moveTo>
                <a:lnTo>
                  <a:pt x="3024019" y="0"/>
                </a:lnTo>
                <a:lnTo>
                  <a:pt x="3024019" y="1682454"/>
                </a:lnTo>
                <a:lnTo>
                  <a:pt x="0" y="1682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9">
            <a:extLst>
              <a:ext uri="{FF2B5EF4-FFF2-40B4-BE49-F238E27FC236}">
                <a16:creationId xmlns:a16="http://schemas.microsoft.com/office/drawing/2014/main" id="{3B3BD652-0859-4F54-8C1C-09226A85A16E}"/>
              </a:ext>
            </a:extLst>
          </p:cNvPr>
          <p:cNvSpPr/>
          <p:nvPr/>
        </p:nvSpPr>
        <p:spPr>
          <a:xfrm flipH="1">
            <a:off x="0" y="-54995"/>
            <a:ext cx="4019859" cy="3542548"/>
          </a:xfrm>
          <a:custGeom>
            <a:avLst/>
            <a:gdLst/>
            <a:ahLst/>
            <a:cxnLst/>
            <a:rect l="l" t="t" r="r" b="b"/>
            <a:pathLst>
              <a:path w="861060" h="2034540">
                <a:moveTo>
                  <a:pt x="861060" y="0"/>
                </a:moveTo>
                <a:lnTo>
                  <a:pt x="861060" y="2034540"/>
                </a:lnTo>
                <a:cubicBezTo>
                  <a:pt x="849630" y="2024380"/>
                  <a:pt x="836930" y="2014220"/>
                  <a:pt x="822960" y="2006600"/>
                </a:cubicBezTo>
                <a:cubicBezTo>
                  <a:pt x="711200" y="1940560"/>
                  <a:pt x="570230" y="1987550"/>
                  <a:pt x="439420" y="1990090"/>
                </a:cubicBezTo>
                <a:cubicBezTo>
                  <a:pt x="344170" y="1992630"/>
                  <a:pt x="245110" y="1969770"/>
                  <a:pt x="170180" y="1911350"/>
                </a:cubicBezTo>
                <a:cubicBezTo>
                  <a:pt x="41910" y="1813560"/>
                  <a:pt x="0" y="1630680"/>
                  <a:pt x="43180" y="1475740"/>
                </a:cubicBezTo>
                <a:cubicBezTo>
                  <a:pt x="86360" y="1320800"/>
                  <a:pt x="201930" y="1195070"/>
                  <a:pt x="337820" y="1107440"/>
                </a:cubicBezTo>
                <a:cubicBezTo>
                  <a:pt x="414020" y="1057910"/>
                  <a:pt x="505460" y="1009650"/>
                  <a:pt x="529590" y="922020"/>
                </a:cubicBezTo>
                <a:cubicBezTo>
                  <a:pt x="548640" y="852170"/>
                  <a:pt x="519430" y="781050"/>
                  <a:pt x="505460" y="709930"/>
                </a:cubicBezTo>
                <a:cubicBezTo>
                  <a:pt x="471170" y="539750"/>
                  <a:pt x="530860" y="359410"/>
                  <a:pt x="635000" y="220980"/>
                </a:cubicBezTo>
                <a:cubicBezTo>
                  <a:pt x="698500" y="133350"/>
                  <a:pt x="781050" y="72390"/>
                  <a:pt x="861060" y="0"/>
                </a:cubicBezTo>
                <a:close/>
              </a:path>
            </a:pathLst>
          </a:custGeom>
          <a:solidFill>
            <a:srgbClr val="1DA4B6"/>
          </a:solidFill>
          <a:ln>
            <a:noFill/>
          </a:ln>
        </p:spPr>
      </p:sp>
      <p:grpSp>
        <p:nvGrpSpPr>
          <p:cNvPr id="2" name="Group 2"/>
          <p:cNvGrpSpPr/>
          <p:nvPr/>
        </p:nvGrpSpPr>
        <p:grpSpPr>
          <a:xfrm>
            <a:off x="-163025" y="-209683"/>
            <a:ext cx="19903457" cy="10296570"/>
            <a:chOff x="145984" y="-317745"/>
            <a:chExt cx="26537942" cy="13728760"/>
          </a:xfrm>
        </p:grpSpPr>
        <p:sp>
          <p:nvSpPr>
            <p:cNvPr id="3" name="Freeform 3"/>
            <p:cNvSpPr/>
            <p:nvPr/>
          </p:nvSpPr>
          <p:spPr>
            <a:xfrm flipH="1">
              <a:off x="145984" y="-304985"/>
              <a:ext cx="13774366" cy="13716000"/>
            </a:xfrm>
            <a:custGeom>
              <a:avLst/>
              <a:gdLst/>
              <a:ahLst/>
              <a:cxnLst/>
              <a:rect l="l" t="t" r="r" b="b"/>
              <a:pathLst>
                <a:path w="13774366" h="13716000">
                  <a:moveTo>
                    <a:pt x="1377436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74366" y="13716000"/>
                  </a:lnTo>
                  <a:lnTo>
                    <a:pt x="13774366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923" t="-12815" r="-15463" b="-16118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909559" y="-317745"/>
              <a:ext cx="13774367" cy="13716000"/>
            </a:xfrm>
            <a:custGeom>
              <a:avLst/>
              <a:gdLst/>
              <a:ahLst/>
              <a:cxnLst/>
              <a:rect l="l" t="t" r="r" b="b"/>
              <a:pathLst>
                <a:path w="13774366" h="13716000">
                  <a:moveTo>
                    <a:pt x="1377436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74366" y="13716000"/>
                  </a:lnTo>
                  <a:lnTo>
                    <a:pt x="13774366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923" t="-12815" r="-15463" b="-1611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902152" y="2880732"/>
            <a:ext cx="6173924" cy="7461261"/>
            <a:chOff x="0" y="0"/>
            <a:chExt cx="988171" cy="11641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8171" cy="1164131"/>
            </a:xfrm>
            <a:custGeom>
              <a:avLst/>
              <a:gdLst/>
              <a:ahLst/>
              <a:cxnLst/>
              <a:rect l="l" t="t" r="r" b="b"/>
              <a:pathLst>
                <a:path w="988171" h="1164131">
                  <a:moveTo>
                    <a:pt x="329568" y="1145062"/>
                  </a:moveTo>
                  <a:cubicBezTo>
                    <a:pt x="380229" y="1156576"/>
                    <a:pt x="437825" y="1164131"/>
                    <a:pt x="494352" y="1164131"/>
                  </a:cubicBezTo>
                  <a:cubicBezTo>
                    <a:pt x="550881" y="1164131"/>
                    <a:pt x="605276" y="1157654"/>
                    <a:pt x="655403" y="1146140"/>
                  </a:cubicBezTo>
                  <a:cubicBezTo>
                    <a:pt x="656471" y="1145781"/>
                    <a:pt x="657537" y="1145781"/>
                    <a:pt x="658603" y="1145421"/>
                  </a:cubicBezTo>
                  <a:cubicBezTo>
                    <a:pt x="846852" y="1099366"/>
                    <a:pt x="985505" y="977752"/>
                    <a:pt x="988171" y="827825"/>
                  </a:cubicBezTo>
                  <a:lnTo>
                    <a:pt x="988171" y="0"/>
                  </a:lnTo>
                  <a:lnTo>
                    <a:pt x="0" y="0"/>
                  </a:lnTo>
                  <a:lnTo>
                    <a:pt x="0" y="827211"/>
                  </a:lnTo>
                  <a:cubicBezTo>
                    <a:pt x="2666" y="978471"/>
                    <a:pt x="139187" y="1100086"/>
                    <a:pt x="329568" y="1145062"/>
                  </a:cubicBezTo>
                  <a:close/>
                </a:path>
              </a:pathLst>
            </a:custGeom>
            <a:solidFill>
              <a:srgbClr val="BFFF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90500"/>
              <a:ext cx="988171" cy="846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99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8173498" y="2423142"/>
            <a:ext cx="7523699" cy="7863853"/>
            <a:chOff x="0" y="0"/>
            <a:chExt cx="988171" cy="11641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8171" cy="1164131"/>
            </a:xfrm>
            <a:custGeom>
              <a:avLst/>
              <a:gdLst/>
              <a:ahLst/>
              <a:cxnLst/>
              <a:rect l="l" t="t" r="r" b="b"/>
              <a:pathLst>
                <a:path w="988171" h="1164131">
                  <a:moveTo>
                    <a:pt x="329568" y="1145062"/>
                  </a:moveTo>
                  <a:cubicBezTo>
                    <a:pt x="380229" y="1156576"/>
                    <a:pt x="437825" y="1164131"/>
                    <a:pt x="494352" y="1164131"/>
                  </a:cubicBezTo>
                  <a:cubicBezTo>
                    <a:pt x="550881" y="1164131"/>
                    <a:pt x="605276" y="1157654"/>
                    <a:pt x="655403" y="1146140"/>
                  </a:cubicBezTo>
                  <a:cubicBezTo>
                    <a:pt x="656471" y="1145781"/>
                    <a:pt x="657537" y="1145781"/>
                    <a:pt x="658603" y="1145421"/>
                  </a:cubicBezTo>
                  <a:cubicBezTo>
                    <a:pt x="846852" y="1099366"/>
                    <a:pt x="985505" y="977752"/>
                    <a:pt x="988171" y="827825"/>
                  </a:cubicBezTo>
                  <a:lnTo>
                    <a:pt x="988171" y="0"/>
                  </a:lnTo>
                  <a:lnTo>
                    <a:pt x="0" y="0"/>
                  </a:lnTo>
                  <a:lnTo>
                    <a:pt x="0" y="827211"/>
                  </a:lnTo>
                  <a:cubicBezTo>
                    <a:pt x="2666" y="978471"/>
                    <a:pt x="139187" y="1100086"/>
                    <a:pt x="329568" y="1145062"/>
                  </a:cubicBezTo>
                  <a:close/>
                </a:path>
              </a:pathLst>
            </a:custGeom>
            <a:solidFill>
              <a:srgbClr val="BFFF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88171" cy="10752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142716" y="1640893"/>
            <a:ext cx="8517851" cy="1102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altLang="zh-TW" sz="6600">
                <a:solidFill>
                  <a:srgbClr val="253D20"/>
                </a:solidFill>
                <a:ea typeface="王漢宗顏楷體"/>
              </a:rPr>
              <a:t>教學方式與評量</a:t>
            </a:r>
          </a:p>
        </p:txBody>
      </p:sp>
      <p:sp>
        <p:nvSpPr>
          <p:cNvPr id="20" name="Freeform 20"/>
          <p:cNvSpPr/>
          <p:nvPr/>
        </p:nvSpPr>
        <p:spPr>
          <a:xfrm rot="2164224">
            <a:off x="13255372" y="44421"/>
            <a:ext cx="3332868" cy="1880396"/>
          </a:xfrm>
          <a:custGeom>
            <a:avLst/>
            <a:gdLst/>
            <a:ahLst/>
            <a:cxnLst/>
            <a:rect l="l" t="t" r="r" b="b"/>
            <a:pathLst>
              <a:path w="3657600" h="2034956">
                <a:moveTo>
                  <a:pt x="0" y="0"/>
                </a:moveTo>
                <a:lnTo>
                  <a:pt x="3657600" y="0"/>
                </a:lnTo>
                <a:lnTo>
                  <a:pt x="3657600" y="2034955"/>
                </a:lnTo>
                <a:lnTo>
                  <a:pt x="0" y="2034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788208" y="8738209"/>
            <a:ext cx="2937068" cy="1261090"/>
          </a:xfrm>
          <a:custGeom>
            <a:avLst/>
            <a:gdLst/>
            <a:ahLst/>
            <a:cxnLst/>
            <a:rect l="l" t="t" r="r" b="b"/>
            <a:pathLst>
              <a:path w="3657600" h="2034956">
                <a:moveTo>
                  <a:pt x="0" y="0"/>
                </a:moveTo>
                <a:lnTo>
                  <a:pt x="3657600" y="0"/>
                </a:lnTo>
                <a:lnTo>
                  <a:pt x="3657600" y="2034956"/>
                </a:lnTo>
                <a:lnTo>
                  <a:pt x="0" y="2034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0386728">
            <a:off x="-75092" y="7077338"/>
            <a:ext cx="2723876" cy="3043594"/>
          </a:xfrm>
          <a:custGeom>
            <a:avLst/>
            <a:gdLst/>
            <a:ahLst/>
            <a:cxnLst/>
            <a:rect l="l" t="t" r="r" b="b"/>
            <a:pathLst>
              <a:path w="3627101" h="4430047">
                <a:moveTo>
                  <a:pt x="0" y="0"/>
                </a:moveTo>
                <a:lnTo>
                  <a:pt x="3627101" y="0"/>
                </a:lnTo>
                <a:lnTo>
                  <a:pt x="3627101" y="4430048"/>
                </a:lnTo>
                <a:lnTo>
                  <a:pt x="0" y="4430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2AEFC5F-8FC9-4BD6-8EC2-F7B75ED47037}"/>
              </a:ext>
            </a:extLst>
          </p:cNvPr>
          <p:cNvSpPr/>
          <p:nvPr/>
        </p:nvSpPr>
        <p:spPr>
          <a:xfrm>
            <a:off x="8442952" y="3589152"/>
            <a:ext cx="6797048" cy="6461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altLang="zh-TW" sz="3600">
                <a:solidFill>
                  <a:srgbClr val="A44618"/>
                </a:solidFill>
                <a:latin typeface="王漢宗顏楷體"/>
                <a:ea typeface="王漢宗顏楷體"/>
              </a:rPr>
              <a:t>02 評量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altLang="zh-TW" sz="3600">
                <a:solidFill>
                  <a:srgbClr val="000000"/>
                </a:solidFill>
                <a:latin typeface="王漢宗顏楷體"/>
                <a:ea typeface="王漢宗顏楷體"/>
              </a:rPr>
              <a:t>1.占比: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zh-TW" altLang="en-US" sz="3600">
                <a:solidFill>
                  <a:srgbClr val="000000"/>
                </a:solidFill>
                <a:latin typeface="王漢宗顏楷體"/>
                <a:ea typeface="王漢宗顏楷體"/>
              </a:rPr>
              <a:t>  </a:t>
            </a:r>
            <a:r>
              <a:rPr lang="en-US" altLang="zh-TW" sz="3600">
                <a:solidFill>
                  <a:srgbClr val="000000"/>
                </a:solidFill>
                <a:latin typeface="王漢宗顏楷體"/>
                <a:ea typeface="王漢宗顏楷體"/>
              </a:rPr>
              <a:t>定期評量40％，平時表現60％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altLang="zh-TW" sz="3600">
                <a:solidFill>
                  <a:srgbClr val="000000"/>
                </a:solidFill>
                <a:latin typeface="王漢宗顏楷體"/>
                <a:ea typeface="王漢宗顏楷體"/>
              </a:rPr>
              <a:t>2.平時表現: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zh-TW" altLang="en-US" sz="3600">
                <a:solidFill>
                  <a:srgbClr val="000000"/>
                </a:solidFill>
                <a:latin typeface="王漢宗顏楷體"/>
                <a:ea typeface="王漢宗顏楷體"/>
              </a:rPr>
              <a:t>  </a:t>
            </a:r>
            <a:r>
              <a:rPr lang="en-US" altLang="zh-TW" sz="3600">
                <a:solidFill>
                  <a:srgbClr val="000000"/>
                </a:solidFill>
                <a:latin typeface="王漢宗顏楷體"/>
                <a:ea typeface="王漢宗顏楷體"/>
              </a:rPr>
              <a:t>含課堂表現（學習態度、提問、</a:t>
            </a:r>
            <a:r>
              <a:rPr lang="zh-TW" altLang="en-US" sz="3600">
                <a:solidFill>
                  <a:srgbClr val="000000"/>
                </a:solidFill>
                <a:latin typeface="王漢宗顏楷體"/>
                <a:ea typeface="王漢宗顏楷體"/>
              </a:rPr>
              <a:t> </a:t>
            </a:r>
            <a:endParaRPr lang="en-US" altLang="zh-TW" sz="360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zh-TW" altLang="en-US" sz="3600">
                <a:solidFill>
                  <a:srgbClr val="000000"/>
                </a:solidFill>
                <a:latin typeface="王漢宗顏楷體"/>
                <a:ea typeface="王漢宗顏楷體"/>
              </a:rPr>
              <a:t>  </a:t>
            </a:r>
            <a:r>
              <a:rPr lang="en-US" altLang="zh-TW" sz="3600">
                <a:solidFill>
                  <a:srgbClr val="000000"/>
                </a:solidFill>
                <a:latin typeface="王漢宗顏楷體"/>
                <a:ea typeface="王漢宗顏楷體"/>
              </a:rPr>
              <a:t>發表、小組實驗等）、習作及</a:t>
            </a:r>
            <a:r>
              <a:rPr lang="zh-TW" altLang="en-US" sz="3600">
                <a:solidFill>
                  <a:srgbClr val="000000"/>
                </a:solidFill>
                <a:latin typeface="王漢宗顏楷體"/>
                <a:ea typeface="王漢宗顏楷體"/>
              </a:rPr>
              <a:t>  </a:t>
            </a:r>
            <a:endParaRPr lang="en-US" altLang="zh-TW" sz="360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zh-TW" altLang="en-US" sz="3600">
                <a:solidFill>
                  <a:srgbClr val="000000"/>
                </a:solidFill>
                <a:latin typeface="王漢宗顏楷體"/>
                <a:ea typeface="王漢宗顏楷體"/>
              </a:rPr>
              <a:t>  </a:t>
            </a:r>
            <a:r>
              <a:rPr lang="en-US" altLang="zh-TW" sz="3600">
                <a:solidFill>
                  <a:srgbClr val="000000"/>
                </a:solidFill>
                <a:latin typeface="王漢宗顏楷體"/>
                <a:ea typeface="王漢宗顏楷體"/>
              </a:rPr>
              <a:t>作業單書寫、隨堂測驗、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zh-TW" altLang="en-US" sz="3600">
                <a:solidFill>
                  <a:srgbClr val="000000"/>
                </a:solidFill>
                <a:latin typeface="王漢宗顏楷體"/>
                <a:ea typeface="王漢宗顏楷體"/>
              </a:rPr>
              <a:t>  </a:t>
            </a:r>
            <a:r>
              <a:rPr lang="en-US" altLang="zh-TW" sz="3600">
                <a:solidFill>
                  <a:srgbClr val="000000"/>
                </a:solidFill>
                <a:latin typeface="王漢宗顏楷體"/>
                <a:ea typeface="王漢宗顏楷體"/>
              </a:rPr>
              <a:t>服務學習等。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A5EEEC8-672C-4CDE-B7D2-74AFA4BE1893}"/>
              </a:ext>
            </a:extLst>
          </p:cNvPr>
          <p:cNvSpPr/>
          <p:nvPr/>
        </p:nvSpPr>
        <p:spPr>
          <a:xfrm>
            <a:off x="2830050" y="3907486"/>
            <a:ext cx="5037591" cy="5653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altLang="zh-TW" sz="3600">
                <a:solidFill>
                  <a:srgbClr val="A44618"/>
                </a:solidFill>
                <a:latin typeface="王漢宗顏楷體"/>
                <a:ea typeface="王漢宗顏楷體"/>
              </a:rPr>
              <a:t>01 教學方式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altLang="zh-TW" sz="3600">
                <a:solidFill>
                  <a:srgbClr val="000000"/>
                </a:solidFill>
                <a:latin typeface="王漢宗顏楷體"/>
                <a:ea typeface="王漢宗顏楷體"/>
              </a:rPr>
              <a:t>1.透過提問引導思考。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altLang="zh-TW" sz="3600">
                <a:solidFill>
                  <a:srgbClr val="000000"/>
                </a:solidFill>
                <a:latin typeface="王漢宗顏楷體"/>
                <a:ea typeface="王漢宗顏楷體"/>
              </a:rPr>
              <a:t>2.進行實驗、觀察、分析結果，從操作中學習知能並能與組員合作。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altLang="zh-TW" sz="3600">
                <a:solidFill>
                  <a:srgbClr val="000000"/>
                </a:solidFill>
                <a:latin typeface="王漢宗顏楷體"/>
                <a:ea typeface="王漢宗顏楷體"/>
              </a:rPr>
              <a:t>3.</a:t>
            </a:r>
            <a:r>
              <a:rPr lang="zh-TW" altLang="en-US" sz="3600">
                <a:solidFill>
                  <a:srgbClr val="000000"/>
                </a:solidFill>
                <a:latin typeface="王漢宗顏楷體"/>
                <a:ea typeface="王漢宗顏楷體"/>
              </a:rPr>
              <a:t>熟悉課室英語和關鍵字彙與句子。</a:t>
            </a:r>
            <a:endParaRPr lang="en-US" altLang="zh-TW" sz="360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B4D70367-C699-4E2A-AE65-03EFFD7C1E1D}"/>
              </a:ext>
            </a:extLst>
          </p:cNvPr>
          <p:cNvSpPr/>
          <p:nvPr/>
        </p:nvSpPr>
        <p:spPr>
          <a:xfrm rot="18846769">
            <a:off x="15603491" y="1555783"/>
            <a:ext cx="2937068" cy="1261090"/>
          </a:xfrm>
          <a:custGeom>
            <a:avLst/>
            <a:gdLst/>
            <a:ahLst/>
            <a:cxnLst/>
            <a:rect l="l" t="t" r="r" b="b"/>
            <a:pathLst>
              <a:path w="3657600" h="2034956">
                <a:moveTo>
                  <a:pt x="0" y="0"/>
                </a:moveTo>
                <a:lnTo>
                  <a:pt x="3657600" y="0"/>
                </a:lnTo>
                <a:lnTo>
                  <a:pt x="3657600" y="2034956"/>
                </a:lnTo>
                <a:lnTo>
                  <a:pt x="0" y="2034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2241B9B4-3300-4B54-ABA7-A80E9D52E7C3}"/>
              </a:ext>
            </a:extLst>
          </p:cNvPr>
          <p:cNvSpPr/>
          <p:nvPr/>
        </p:nvSpPr>
        <p:spPr>
          <a:xfrm rot="2184646">
            <a:off x="15465946" y="3039957"/>
            <a:ext cx="2439561" cy="1098389"/>
          </a:xfrm>
          <a:custGeom>
            <a:avLst/>
            <a:gdLst/>
            <a:ahLst/>
            <a:cxnLst/>
            <a:rect l="l" t="t" r="r" b="b"/>
            <a:pathLst>
              <a:path w="3657600" h="2034956">
                <a:moveTo>
                  <a:pt x="0" y="0"/>
                </a:moveTo>
                <a:lnTo>
                  <a:pt x="3657600" y="0"/>
                </a:lnTo>
                <a:lnTo>
                  <a:pt x="3657600" y="2034956"/>
                </a:lnTo>
                <a:lnTo>
                  <a:pt x="0" y="2034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2864F5EB-4615-403D-A696-29D2BF98BB80}"/>
              </a:ext>
            </a:extLst>
          </p:cNvPr>
          <p:cNvSpPr/>
          <p:nvPr/>
        </p:nvSpPr>
        <p:spPr>
          <a:xfrm>
            <a:off x="15279421" y="3692227"/>
            <a:ext cx="2149983" cy="4114800"/>
          </a:xfrm>
          <a:custGeom>
            <a:avLst/>
            <a:gdLst/>
            <a:ahLst/>
            <a:cxnLst/>
            <a:rect l="l" t="t" r="r" b="b"/>
            <a:pathLst>
              <a:path w="2149983" h="4114800">
                <a:moveTo>
                  <a:pt x="0" y="0"/>
                </a:moveTo>
                <a:lnTo>
                  <a:pt x="2149983" y="0"/>
                </a:lnTo>
                <a:lnTo>
                  <a:pt x="21499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D0E35A8D-87D8-4A9E-9FEE-4EA5DE44564A}"/>
              </a:ext>
            </a:extLst>
          </p:cNvPr>
          <p:cNvSpPr/>
          <p:nvPr/>
        </p:nvSpPr>
        <p:spPr>
          <a:xfrm>
            <a:off x="-272513" y="3348868"/>
            <a:ext cx="2382815" cy="2083978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7CF820E6-C176-4E8A-8BB4-7B7A991F5F99}"/>
              </a:ext>
            </a:extLst>
          </p:cNvPr>
          <p:cNvSpPr/>
          <p:nvPr/>
        </p:nvSpPr>
        <p:spPr>
          <a:xfrm>
            <a:off x="4454656" y="391367"/>
            <a:ext cx="1558973" cy="1427617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4A61C520-6B4F-4B92-8817-4ACB1341927F}"/>
              </a:ext>
            </a:extLst>
          </p:cNvPr>
          <p:cNvSpPr/>
          <p:nvPr/>
        </p:nvSpPr>
        <p:spPr>
          <a:xfrm>
            <a:off x="630916" y="1140302"/>
            <a:ext cx="1616009" cy="151063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82F18A14-D53E-4A04-99C9-4CD1924D3A12}"/>
              </a:ext>
            </a:extLst>
          </p:cNvPr>
          <p:cNvSpPr/>
          <p:nvPr/>
        </p:nvSpPr>
        <p:spPr>
          <a:xfrm>
            <a:off x="2095524" y="256480"/>
            <a:ext cx="1505597" cy="160636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E1839337-ED92-4DBB-81EF-AB1582CE20C6}"/>
              </a:ext>
            </a:extLst>
          </p:cNvPr>
          <p:cNvSpPr/>
          <p:nvPr/>
        </p:nvSpPr>
        <p:spPr>
          <a:xfrm>
            <a:off x="6521471" y="256479"/>
            <a:ext cx="907338" cy="1102738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21">
            <a:extLst>
              <a:ext uri="{FF2B5EF4-FFF2-40B4-BE49-F238E27FC236}">
                <a16:creationId xmlns:a16="http://schemas.microsoft.com/office/drawing/2014/main" id="{5500B665-577F-43FA-9EAF-FD3070BD9D9B}"/>
              </a:ext>
            </a:extLst>
          </p:cNvPr>
          <p:cNvSpPr/>
          <p:nvPr/>
        </p:nvSpPr>
        <p:spPr>
          <a:xfrm rot="19999826">
            <a:off x="15712059" y="7465547"/>
            <a:ext cx="2937068" cy="1261090"/>
          </a:xfrm>
          <a:custGeom>
            <a:avLst/>
            <a:gdLst/>
            <a:ahLst/>
            <a:cxnLst/>
            <a:rect l="l" t="t" r="r" b="b"/>
            <a:pathLst>
              <a:path w="3657600" h="2034956">
                <a:moveTo>
                  <a:pt x="0" y="0"/>
                </a:moveTo>
                <a:lnTo>
                  <a:pt x="3657600" y="0"/>
                </a:lnTo>
                <a:lnTo>
                  <a:pt x="3657600" y="2034956"/>
                </a:lnTo>
                <a:lnTo>
                  <a:pt x="0" y="2034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718C5D7E-72EC-4DC8-A8AC-9812DF5E9A89}"/>
              </a:ext>
            </a:extLst>
          </p:cNvPr>
          <p:cNvSpPr/>
          <p:nvPr/>
        </p:nvSpPr>
        <p:spPr>
          <a:xfrm>
            <a:off x="2325387" y="2184852"/>
            <a:ext cx="1616009" cy="151063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4738A78F-11ED-4068-AA67-59B9AB5A8EA9}"/>
              </a:ext>
            </a:extLst>
          </p:cNvPr>
          <p:cNvSpPr/>
          <p:nvPr/>
        </p:nvSpPr>
        <p:spPr>
          <a:xfrm>
            <a:off x="1336464" y="5580232"/>
            <a:ext cx="734935" cy="849813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0">
            <a:extLst>
              <a:ext uri="{FF2B5EF4-FFF2-40B4-BE49-F238E27FC236}">
                <a16:creationId xmlns:a16="http://schemas.microsoft.com/office/drawing/2014/main" id="{65808F8D-BAA7-48D7-B355-46EBF87954AD}"/>
              </a:ext>
            </a:extLst>
          </p:cNvPr>
          <p:cNvSpPr/>
          <p:nvPr/>
        </p:nvSpPr>
        <p:spPr>
          <a:xfrm>
            <a:off x="4566865" y="2411969"/>
            <a:ext cx="734935" cy="849813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53EB7AF3-181E-4624-B0BA-52A8D0D0B343}"/>
              </a:ext>
            </a:extLst>
          </p:cNvPr>
          <p:cNvSpPr/>
          <p:nvPr/>
        </p:nvSpPr>
        <p:spPr>
          <a:xfrm>
            <a:off x="10302478" y="236464"/>
            <a:ext cx="535282" cy="649325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0">
            <a:extLst>
              <a:ext uri="{FF2B5EF4-FFF2-40B4-BE49-F238E27FC236}">
                <a16:creationId xmlns:a16="http://schemas.microsoft.com/office/drawing/2014/main" id="{6523D724-97F2-4D5A-9F83-6177535BAAE8}"/>
              </a:ext>
            </a:extLst>
          </p:cNvPr>
          <p:cNvSpPr/>
          <p:nvPr/>
        </p:nvSpPr>
        <p:spPr>
          <a:xfrm>
            <a:off x="9188848" y="634880"/>
            <a:ext cx="734935" cy="849813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20">
            <a:extLst>
              <a:ext uri="{FF2B5EF4-FFF2-40B4-BE49-F238E27FC236}">
                <a16:creationId xmlns:a16="http://schemas.microsoft.com/office/drawing/2014/main" id="{DB12F9FD-4FDC-4023-9363-D6582CB6D4EA}"/>
              </a:ext>
            </a:extLst>
          </p:cNvPr>
          <p:cNvSpPr/>
          <p:nvPr/>
        </p:nvSpPr>
        <p:spPr>
          <a:xfrm rot="2164224">
            <a:off x="6562168" y="2803467"/>
            <a:ext cx="2175756" cy="1185417"/>
          </a:xfrm>
          <a:custGeom>
            <a:avLst/>
            <a:gdLst/>
            <a:ahLst/>
            <a:cxnLst/>
            <a:rect l="l" t="t" r="r" b="b"/>
            <a:pathLst>
              <a:path w="3657600" h="2034956">
                <a:moveTo>
                  <a:pt x="0" y="0"/>
                </a:moveTo>
                <a:lnTo>
                  <a:pt x="3657600" y="0"/>
                </a:lnTo>
                <a:lnTo>
                  <a:pt x="3657600" y="2034955"/>
                </a:lnTo>
                <a:lnTo>
                  <a:pt x="0" y="2034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20">
            <a:extLst>
              <a:ext uri="{FF2B5EF4-FFF2-40B4-BE49-F238E27FC236}">
                <a16:creationId xmlns:a16="http://schemas.microsoft.com/office/drawing/2014/main" id="{690E8F90-137B-4B8B-8995-ABA6786A7ED4}"/>
              </a:ext>
            </a:extLst>
          </p:cNvPr>
          <p:cNvSpPr/>
          <p:nvPr/>
        </p:nvSpPr>
        <p:spPr>
          <a:xfrm rot="7653480">
            <a:off x="-565518" y="5388057"/>
            <a:ext cx="2428529" cy="1402973"/>
          </a:xfrm>
          <a:custGeom>
            <a:avLst/>
            <a:gdLst/>
            <a:ahLst/>
            <a:cxnLst/>
            <a:rect l="l" t="t" r="r" b="b"/>
            <a:pathLst>
              <a:path w="3657600" h="2034956">
                <a:moveTo>
                  <a:pt x="0" y="0"/>
                </a:moveTo>
                <a:lnTo>
                  <a:pt x="3657600" y="0"/>
                </a:lnTo>
                <a:lnTo>
                  <a:pt x="3657600" y="2034955"/>
                </a:lnTo>
                <a:lnTo>
                  <a:pt x="0" y="2034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7">
            <a:extLst>
              <a:ext uri="{FF2B5EF4-FFF2-40B4-BE49-F238E27FC236}">
                <a16:creationId xmlns:a16="http://schemas.microsoft.com/office/drawing/2014/main" id="{EC3ADD40-0033-420D-B826-663AC990CCA7}"/>
              </a:ext>
            </a:extLst>
          </p:cNvPr>
          <p:cNvSpPr/>
          <p:nvPr/>
        </p:nvSpPr>
        <p:spPr>
          <a:xfrm flipH="1">
            <a:off x="-47201" y="-11245"/>
            <a:ext cx="4910890" cy="2030545"/>
          </a:xfrm>
          <a:custGeom>
            <a:avLst/>
            <a:gdLst/>
            <a:ahLst/>
            <a:cxnLst/>
            <a:rect l="l" t="t" r="r" b="b"/>
            <a:pathLst>
              <a:path w="2190750" h="3409950">
                <a:moveTo>
                  <a:pt x="2190750" y="0"/>
                </a:moveTo>
                <a:lnTo>
                  <a:pt x="2190750" y="2653030"/>
                </a:lnTo>
                <a:cubicBezTo>
                  <a:pt x="2180590" y="2651760"/>
                  <a:pt x="2171700" y="2651760"/>
                  <a:pt x="2161540" y="2650490"/>
                </a:cubicBezTo>
                <a:cubicBezTo>
                  <a:pt x="1896110" y="2637790"/>
                  <a:pt x="1651000" y="2785110"/>
                  <a:pt x="1436370" y="2942590"/>
                </a:cubicBezTo>
                <a:cubicBezTo>
                  <a:pt x="1221740" y="3100070"/>
                  <a:pt x="1010920" y="3277870"/>
                  <a:pt x="753110" y="3343910"/>
                </a:cubicBezTo>
                <a:cubicBezTo>
                  <a:pt x="495300" y="3409950"/>
                  <a:pt x="173990" y="3321050"/>
                  <a:pt x="74930" y="3074670"/>
                </a:cubicBezTo>
                <a:cubicBezTo>
                  <a:pt x="0" y="2887980"/>
                  <a:pt x="91440" y="2650490"/>
                  <a:pt x="271780" y="2561590"/>
                </a:cubicBezTo>
                <a:cubicBezTo>
                  <a:pt x="360680" y="2518410"/>
                  <a:pt x="461010" y="2508250"/>
                  <a:pt x="556260" y="2481580"/>
                </a:cubicBezTo>
                <a:cubicBezTo>
                  <a:pt x="651510" y="2454910"/>
                  <a:pt x="748030" y="2401570"/>
                  <a:pt x="784860" y="2310130"/>
                </a:cubicBezTo>
                <a:cubicBezTo>
                  <a:pt x="816610" y="2228850"/>
                  <a:pt x="792480" y="2136140"/>
                  <a:pt x="751840" y="2058670"/>
                </a:cubicBezTo>
                <a:cubicBezTo>
                  <a:pt x="657860" y="1875790"/>
                  <a:pt x="482600" y="1742440"/>
                  <a:pt x="402590" y="1553210"/>
                </a:cubicBezTo>
                <a:cubicBezTo>
                  <a:pt x="293370" y="1297940"/>
                  <a:pt x="400050" y="970280"/>
                  <a:pt x="637540" y="828040"/>
                </a:cubicBezTo>
                <a:cubicBezTo>
                  <a:pt x="797560" y="731520"/>
                  <a:pt x="993140" y="718820"/>
                  <a:pt x="1177290" y="684530"/>
                </a:cubicBezTo>
                <a:cubicBezTo>
                  <a:pt x="1361440" y="650240"/>
                  <a:pt x="1558290" y="580390"/>
                  <a:pt x="1652270" y="419100"/>
                </a:cubicBezTo>
                <a:cubicBezTo>
                  <a:pt x="1723390" y="295910"/>
                  <a:pt x="1719580" y="143510"/>
                  <a:pt x="1696720" y="2540"/>
                </a:cubicBezTo>
                <a:lnTo>
                  <a:pt x="2190750" y="2540"/>
                </a:lnTo>
                <a:close/>
              </a:path>
            </a:pathLst>
          </a:custGeom>
          <a:solidFill>
            <a:srgbClr val="BFFFC3"/>
          </a:solidFill>
          <a:ln>
            <a:noFill/>
          </a:ln>
        </p:spPr>
      </p:sp>
      <p:grpSp>
        <p:nvGrpSpPr>
          <p:cNvPr id="2" name="Group 2"/>
          <p:cNvGrpSpPr/>
          <p:nvPr/>
        </p:nvGrpSpPr>
        <p:grpSpPr>
          <a:xfrm>
            <a:off x="0" y="0"/>
            <a:ext cx="20058154" cy="10287000"/>
            <a:chOff x="0" y="0"/>
            <a:chExt cx="26744205" cy="1371600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13774366" cy="13716000"/>
            </a:xfrm>
            <a:custGeom>
              <a:avLst/>
              <a:gdLst/>
              <a:ahLst/>
              <a:cxnLst/>
              <a:rect l="l" t="t" r="r" b="b"/>
              <a:pathLst>
                <a:path w="13774366" h="13716000">
                  <a:moveTo>
                    <a:pt x="1377436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74366" y="13716000"/>
                  </a:lnTo>
                  <a:lnTo>
                    <a:pt x="13774366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923" t="-12815" r="-15463" b="-16118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969839" y="0"/>
              <a:ext cx="13774366" cy="13716000"/>
            </a:xfrm>
            <a:custGeom>
              <a:avLst/>
              <a:gdLst/>
              <a:ahLst/>
              <a:cxnLst/>
              <a:rect l="l" t="t" r="r" b="b"/>
              <a:pathLst>
                <a:path w="13774366" h="13716000">
                  <a:moveTo>
                    <a:pt x="1377436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74366" y="13716000"/>
                  </a:lnTo>
                  <a:lnTo>
                    <a:pt x="13774366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923" t="-12815" r="-15463" b="-1611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605197" y="875555"/>
            <a:ext cx="14315443" cy="9225077"/>
            <a:chOff x="0" y="0"/>
            <a:chExt cx="988171" cy="13314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8171" cy="1331469"/>
            </a:xfrm>
            <a:custGeom>
              <a:avLst/>
              <a:gdLst/>
              <a:ahLst/>
              <a:cxnLst/>
              <a:rect l="l" t="t" r="r" b="b"/>
              <a:pathLst>
                <a:path w="988171" h="1164131">
                  <a:moveTo>
                    <a:pt x="329568" y="1145062"/>
                  </a:moveTo>
                  <a:cubicBezTo>
                    <a:pt x="380229" y="1156576"/>
                    <a:pt x="437825" y="1164131"/>
                    <a:pt x="494352" y="1164131"/>
                  </a:cubicBezTo>
                  <a:cubicBezTo>
                    <a:pt x="550881" y="1164131"/>
                    <a:pt x="605276" y="1157654"/>
                    <a:pt x="655403" y="1146140"/>
                  </a:cubicBezTo>
                  <a:cubicBezTo>
                    <a:pt x="656471" y="1145781"/>
                    <a:pt x="657537" y="1145781"/>
                    <a:pt x="658603" y="1145421"/>
                  </a:cubicBezTo>
                  <a:cubicBezTo>
                    <a:pt x="846852" y="1099366"/>
                    <a:pt x="985505" y="977752"/>
                    <a:pt x="988171" y="827825"/>
                  </a:cubicBezTo>
                  <a:lnTo>
                    <a:pt x="988171" y="0"/>
                  </a:lnTo>
                  <a:lnTo>
                    <a:pt x="0" y="0"/>
                  </a:lnTo>
                  <a:lnTo>
                    <a:pt x="0" y="827211"/>
                  </a:lnTo>
                  <a:cubicBezTo>
                    <a:pt x="2666" y="978471"/>
                    <a:pt x="139187" y="1100086"/>
                    <a:pt x="329568" y="1145062"/>
                  </a:cubicBezTo>
                  <a:close/>
                </a:path>
              </a:pathLst>
            </a:custGeom>
            <a:solidFill>
              <a:srgbClr val="C4E6FF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190500"/>
              <a:ext cx="988171" cy="846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99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611135" y="4359944"/>
            <a:ext cx="4999954" cy="5865880"/>
          </a:xfrm>
          <a:custGeom>
            <a:avLst/>
            <a:gdLst/>
            <a:ahLst/>
            <a:cxnLst/>
            <a:rect l="l" t="t" r="r" b="b"/>
            <a:pathLst>
              <a:path w="5555967" h="6386169">
                <a:moveTo>
                  <a:pt x="0" y="0"/>
                </a:moveTo>
                <a:lnTo>
                  <a:pt x="5555967" y="0"/>
                </a:lnTo>
                <a:lnTo>
                  <a:pt x="5555967" y="6386169"/>
                </a:lnTo>
                <a:lnTo>
                  <a:pt x="0" y="6386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386996" y="1823829"/>
            <a:ext cx="8517851" cy="8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altLang="zh-TW" sz="6600">
                <a:solidFill>
                  <a:srgbClr val="253D20"/>
                </a:solidFill>
                <a:ea typeface="王漢宗顏楷體"/>
              </a:rPr>
              <a:t>家長配合事項</a:t>
            </a:r>
          </a:p>
        </p:txBody>
      </p:sp>
      <p:sp>
        <p:nvSpPr>
          <p:cNvPr id="22" name="Freeform 22"/>
          <p:cNvSpPr/>
          <p:nvPr/>
        </p:nvSpPr>
        <p:spPr>
          <a:xfrm rot="21408109" flipH="1">
            <a:off x="54517" y="750364"/>
            <a:ext cx="3809608" cy="3392628"/>
          </a:xfrm>
          <a:custGeom>
            <a:avLst/>
            <a:gdLst/>
            <a:ahLst/>
            <a:cxnLst/>
            <a:rect l="l" t="t" r="r" b="b"/>
            <a:pathLst>
              <a:path w="5147431" h="4114800">
                <a:moveTo>
                  <a:pt x="0" y="0"/>
                </a:moveTo>
                <a:lnTo>
                  <a:pt x="5147432" y="0"/>
                </a:lnTo>
                <a:lnTo>
                  <a:pt x="51474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524615" y="1205880"/>
            <a:ext cx="3657600" cy="2034956"/>
          </a:xfrm>
          <a:custGeom>
            <a:avLst/>
            <a:gdLst/>
            <a:ahLst/>
            <a:cxnLst/>
            <a:rect l="l" t="t" r="r" b="b"/>
            <a:pathLst>
              <a:path w="3657600" h="2034956">
                <a:moveTo>
                  <a:pt x="0" y="0"/>
                </a:moveTo>
                <a:lnTo>
                  <a:pt x="3657600" y="0"/>
                </a:lnTo>
                <a:lnTo>
                  <a:pt x="3657600" y="2034955"/>
                </a:lnTo>
                <a:lnTo>
                  <a:pt x="0" y="20349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053350" y="356473"/>
            <a:ext cx="3657600" cy="2034956"/>
          </a:xfrm>
          <a:custGeom>
            <a:avLst/>
            <a:gdLst/>
            <a:ahLst/>
            <a:cxnLst/>
            <a:rect l="l" t="t" r="r" b="b"/>
            <a:pathLst>
              <a:path w="3657600" h="2034956">
                <a:moveTo>
                  <a:pt x="0" y="0"/>
                </a:moveTo>
                <a:lnTo>
                  <a:pt x="3657600" y="0"/>
                </a:lnTo>
                <a:lnTo>
                  <a:pt x="3657600" y="2034956"/>
                </a:lnTo>
                <a:lnTo>
                  <a:pt x="0" y="2034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3569650">
            <a:off x="-579463" y="8082504"/>
            <a:ext cx="3738709" cy="1004778"/>
          </a:xfrm>
          <a:custGeom>
            <a:avLst/>
            <a:gdLst/>
            <a:ahLst/>
            <a:cxnLst/>
            <a:rect l="l" t="t" r="r" b="b"/>
            <a:pathLst>
              <a:path w="3738709" h="1004778">
                <a:moveTo>
                  <a:pt x="0" y="0"/>
                </a:moveTo>
                <a:lnTo>
                  <a:pt x="3738710" y="0"/>
                </a:lnTo>
                <a:lnTo>
                  <a:pt x="3738710" y="1004778"/>
                </a:lnTo>
                <a:lnTo>
                  <a:pt x="0" y="10047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08A591AD-B4C7-4922-9317-17637BD5CCB8}"/>
              </a:ext>
            </a:extLst>
          </p:cNvPr>
          <p:cNvSpPr txBox="1"/>
          <p:nvPr/>
        </p:nvSpPr>
        <p:spPr>
          <a:xfrm>
            <a:off x="1977425" y="3366027"/>
            <a:ext cx="13217039" cy="5601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4254" lvl="1" indent="-572127">
              <a:lnSpc>
                <a:spcPts val="7419"/>
              </a:lnSpc>
              <a:buFont typeface="Arial"/>
              <a:buChar char="•"/>
            </a:pPr>
            <a:r>
              <a:rPr lang="en-US" sz="4400">
                <a:solidFill>
                  <a:srgbClr val="253D20"/>
                </a:solidFill>
                <a:ea typeface="王漢宗顏楷體"/>
              </a:rPr>
              <a:t>陪同孩子探索研究，鼓勵孩子對身邊的現象多觀察、多思考。</a:t>
            </a:r>
          </a:p>
          <a:p>
            <a:pPr marL="1144254" lvl="1" indent="-572127">
              <a:lnSpc>
                <a:spcPts val="7419"/>
              </a:lnSpc>
              <a:buFont typeface="Arial"/>
              <a:buChar char="•"/>
            </a:pPr>
            <a:r>
              <a:rPr lang="en-US" sz="4400">
                <a:solidFill>
                  <a:srgbClr val="253D20"/>
                </a:solidFill>
                <a:ea typeface="王漢宗顏楷體"/>
              </a:rPr>
              <a:t>鼓勵孩子多閱讀自然科學讀物，增強科普素養。</a:t>
            </a:r>
          </a:p>
          <a:p>
            <a:pPr marL="1144254" lvl="1" indent="-572127">
              <a:lnSpc>
                <a:spcPts val="7419"/>
              </a:lnSpc>
              <a:buFont typeface="Arial"/>
              <a:buChar char="•"/>
            </a:pPr>
            <a:r>
              <a:rPr lang="en-US" sz="4400">
                <a:solidFill>
                  <a:srgbClr val="253D20"/>
                </a:solidFill>
                <a:ea typeface="王漢宗顏楷體"/>
              </a:rPr>
              <a:t>所有的學習都要靠平日點滴的累積，希望家長們能時時協助注意孩子的學習狀況及態度。</a:t>
            </a:r>
          </a:p>
          <a:p>
            <a:pPr marL="1144254" lvl="1" indent="-572127">
              <a:lnSpc>
                <a:spcPts val="7419"/>
              </a:lnSpc>
              <a:buFont typeface="Arial"/>
              <a:buChar char="•"/>
            </a:pPr>
            <a:r>
              <a:rPr lang="en-US" sz="4400">
                <a:solidFill>
                  <a:srgbClr val="253D20"/>
                </a:solidFill>
                <a:ea typeface="王漢宗顏楷體"/>
              </a:rPr>
              <a:t>檢查孩子的作業能否確實完成及訂正。</a:t>
            </a:r>
          </a:p>
        </p:txBody>
      </p:sp>
      <p:sp>
        <p:nvSpPr>
          <p:cNvPr id="27" name="Freeform 25">
            <a:extLst>
              <a:ext uri="{FF2B5EF4-FFF2-40B4-BE49-F238E27FC236}">
                <a16:creationId xmlns:a16="http://schemas.microsoft.com/office/drawing/2014/main" id="{D3438E81-9A9A-4A50-B4A4-07D7A6D34143}"/>
              </a:ext>
            </a:extLst>
          </p:cNvPr>
          <p:cNvSpPr/>
          <p:nvPr/>
        </p:nvSpPr>
        <p:spPr>
          <a:xfrm rot="12317476">
            <a:off x="-207644" y="8713086"/>
            <a:ext cx="3738709" cy="1004778"/>
          </a:xfrm>
          <a:custGeom>
            <a:avLst/>
            <a:gdLst/>
            <a:ahLst/>
            <a:cxnLst/>
            <a:rect l="l" t="t" r="r" b="b"/>
            <a:pathLst>
              <a:path w="3738709" h="1004778">
                <a:moveTo>
                  <a:pt x="0" y="0"/>
                </a:moveTo>
                <a:lnTo>
                  <a:pt x="3738710" y="0"/>
                </a:lnTo>
                <a:lnTo>
                  <a:pt x="3738710" y="1004778"/>
                </a:lnTo>
                <a:lnTo>
                  <a:pt x="0" y="10047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429" y="0"/>
            <a:ext cx="20058153" cy="10287000"/>
            <a:chOff x="0" y="0"/>
            <a:chExt cx="26744204" cy="1371600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13774366" cy="13716000"/>
            </a:xfrm>
            <a:custGeom>
              <a:avLst/>
              <a:gdLst/>
              <a:ahLst/>
              <a:cxnLst/>
              <a:rect l="l" t="t" r="r" b="b"/>
              <a:pathLst>
                <a:path w="13774366" h="13716000">
                  <a:moveTo>
                    <a:pt x="1377436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74366" y="13716000"/>
                  </a:lnTo>
                  <a:lnTo>
                    <a:pt x="13774366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923" t="-12815" r="-15463" b="-16118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969838" y="0"/>
              <a:ext cx="13774366" cy="13716000"/>
            </a:xfrm>
            <a:custGeom>
              <a:avLst/>
              <a:gdLst/>
              <a:ahLst/>
              <a:cxnLst/>
              <a:rect l="l" t="t" r="r" b="b"/>
              <a:pathLst>
                <a:path w="13774366" h="13716000">
                  <a:moveTo>
                    <a:pt x="1377436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74366" y="13716000"/>
                  </a:lnTo>
                  <a:lnTo>
                    <a:pt x="13774366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923" t="-12815" r="-15463" b="-16118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8229600" y="-163688"/>
            <a:ext cx="26491171" cy="11056641"/>
            <a:chOff x="-2316172" y="254000"/>
            <a:chExt cx="5888682" cy="6350000"/>
          </a:xfrm>
        </p:grpSpPr>
        <p:sp>
          <p:nvSpPr>
            <p:cNvPr id="6" name="Freeform 6"/>
            <p:cNvSpPr/>
            <p:nvPr/>
          </p:nvSpPr>
          <p:spPr>
            <a:xfrm>
              <a:off x="-2316172" y="254000"/>
              <a:ext cx="3572510" cy="6350000"/>
            </a:xfrm>
            <a:custGeom>
              <a:avLst/>
              <a:gdLst/>
              <a:ahLst/>
              <a:cxnLst/>
              <a:rect l="l" t="t" r="r" b="b"/>
              <a:pathLst>
                <a:path w="3572510" h="6350000">
                  <a:moveTo>
                    <a:pt x="3572510" y="0"/>
                  </a:moveTo>
                  <a:lnTo>
                    <a:pt x="3572510" y="6350000"/>
                  </a:lnTo>
                  <a:lnTo>
                    <a:pt x="0" y="6350000"/>
                  </a:lnTo>
                  <a:lnTo>
                    <a:pt x="0" y="0"/>
                  </a:lnTo>
                  <a:lnTo>
                    <a:pt x="357251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noFill/>
            </a:ln>
          </p:spPr>
        </p:sp>
        <p:sp>
          <p:nvSpPr>
            <p:cNvPr id="7" name="Freeform 7"/>
            <p:cNvSpPr/>
            <p:nvPr/>
          </p:nvSpPr>
          <p:spPr>
            <a:xfrm>
              <a:off x="1765978" y="254000"/>
              <a:ext cx="1806532" cy="2921000"/>
            </a:xfrm>
            <a:custGeom>
              <a:avLst/>
              <a:gdLst/>
              <a:ahLst/>
              <a:cxnLst/>
              <a:rect l="l" t="t" r="r" b="b"/>
              <a:pathLst>
                <a:path w="2190750" h="3409950">
                  <a:moveTo>
                    <a:pt x="2190750" y="0"/>
                  </a:moveTo>
                  <a:lnTo>
                    <a:pt x="2190750" y="2653030"/>
                  </a:lnTo>
                  <a:cubicBezTo>
                    <a:pt x="2180590" y="2651760"/>
                    <a:pt x="2171700" y="2651760"/>
                    <a:pt x="2161540" y="2650490"/>
                  </a:cubicBezTo>
                  <a:cubicBezTo>
                    <a:pt x="1896110" y="2637790"/>
                    <a:pt x="1651000" y="2785110"/>
                    <a:pt x="1436370" y="2942590"/>
                  </a:cubicBezTo>
                  <a:cubicBezTo>
                    <a:pt x="1221740" y="3100070"/>
                    <a:pt x="1010920" y="3277870"/>
                    <a:pt x="753110" y="3343910"/>
                  </a:cubicBezTo>
                  <a:cubicBezTo>
                    <a:pt x="495300" y="3409950"/>
                    <a:pt x="173990" y="3321050"/>
                    <a:pt x="74930" y="3074670"/>
                  </a:cubicBezTo>
                  <a:cubicBezTo>
                    <a:pt x="0" y="2887980"/>
                    <a:pt x="91440" y="2650490"/>
                    <a:pt x="271780" y="2561590"/>
                  </a:cubicBezTo>
                  <a:cubicBezTo>
                    <a:pt x="360680" y="2518410"/>
                    <a:pt x="461010" y="2508250"/>
                    <a:pt x="556260" y="2481580"/>
                  </a:cubicBezTo>
                  <a:cubicBezTo>
                    <a:pt x="651510" y="2454910"/>
                    <a:pt x="748030" y="2401570"/>
                    <a:pt x="784860" y="2310130"/>
                  </a:cubicBezTo>
                  <a:cubicBezTo>
                    <a:pt x="816610" y="2228850"/>
                    <a:pt x="792480" y="2136140"/>
                    <a:pt x="751840" y="2058670"/>
                  </a:cubicBezTo>
                  <a:cubicBezTo>
                    <a:pt x="657860" y="1875790"/>
                    <a:pt x="482600" y="1742440"/>
                    <a:pt x="402590" y="1553210"/>
                  </a:cubicBezTo>
                  <a:cubicBezTo>
                    <a:pt x="293370" y="1297940"/>
                    <a:pt x="400050" y="970280"/>
                    <a:pt x="637540" y="828040"/>
                  </a:cubicBezTo>
                  <a:cubicBezTo>
                    <a:pt x="797560" y="731520"/>
                    <a:pt x="993140" y="718820"/>
                    <a:pt x="1177290" y="684530"/>
                  </a:cubicBezTo>
                  <a:cubicBezTo>
                    <a:pt x="1361440" y="650240"/>
                    <a:pt x="1558290" y="580390"/>
                    <a:pt x="1652270" y="419100"/>
                  </a:cubicBezTo>
                  <a:cubicBezTo>
                    <a:pt x="1723390" y="295910"/>
                    <a:pt x="1719580" y="143510"/>
                    <a:pt x="1696720" y="2540"/>
                  </a:cubicBezTo>
                  <a:lnTo>
                    <a:pt x="2190750" y="2540"/>
                  </a:lnTo>
                  <a:close/>
                </a:path>
              </a:pathLst>
            </a:custGeom>
            <a:solidFill>
              <a:srgbClr val="BFFFC3"/>
            </a:solidFill>
            <a:ln>
              <a:noFill/>
            </a:ln>
          </p:spPr>
        </p:sp>
        <p:sp>
          <p:nvSpPr>
            <p:cNvPr id="8" name="Freeform 8"/>
            <p:cNvSpPr/>
            <p:nvPr/>
          </p:nvSpPr>
          <p:spPr>
            <a:xfrm>
              <a:off x="-480952" y="4921225"/>
              <a:ext cx="2911622" cy="1428775"/>
            </a:xfrm>
            <a:custGeom>
              <a:avLst/>
              <a:gdLst/>
              <a:ahLst/>
              <a:cxnLst/>
              <a:rect l="l" t="t" r="r" b="b"/>
              <a:pathLst>
                <a:path w="2465070" h="1471930">
                  <a:moveTo>
                    <a:pt x="2335530" y="1471930"/>
                  </a:moveTo>
                  <a:lnTo>
                    <a:pt x="0" y="1471930"/>
                  </a:lnTo>
                  <a:lnTo>
                    <a:pt x="0" y="0"/>
                  </a:lnTo>
                  <a:cubicBezTo>
                    <a:pt x="82550" y="59690"/>
                    <a:pt x="177800" y="100330"/>
                    <a:pt x="278130" y="110490"/>
                  </a:cubicBezTo>
                  <a:cubicBezTo>
                    <a:pt x="435610" y="125730"/>
                    <a:pt x="589280" y="69850"/>
                    <a:pt x="746760" y="50800"/>
                  </a:cubicBezTo>
                  <a:cubicBezTo>
                    <a:pt x="902970" y="31750"/>
                    <a:pt x="1088390" y="64770"/>
                    <a:pt x="1167130" y="201930"/>
                  </a:cubicBezTo>
                  <a:cubicBezTo>
                    <a:pt x="1275080" y="387350"/>
                    <a:pt x="1121410" y="633730"/>
                    <a:pt x="1197610" y="834390"/>
                  </a:cubicBezTo>
                  <a:cubicBezTo>
                    <a:pt x="1242060" y="951230"/>
                    <a:pt x="1360170" y="1029970"/>
                    <a:pt x="1483360" y="1043940"/>
                  </a:cubicBezTo>
                  <a:cubicBezTo>
                    <a:pt x="1606550" y="1057910"/>
                    <a:pt x="1732280" y="1014730"/>
                    <a:pt x="1833880" y="943610"/>
                  </a:cubicBezTo>
                  <a:cubicBezTo>
                    <a:pt x="1877060" y="913130"/>
                    <a:pt x="1917700" y="876300"/>
                    <a:pt x="1965960" y="853440"/>
                  </a:cubicBezTo>
                  <a:cubicBezTo>
                    <a:pt x="2143760" y="764540"/>
                    <a:pt x="2379980" y="895350"/>
                    <a:pt x="2430780" y="1088390"/>
                  </a:cubicBezTo>
                  <a:cubicBezTo>
                    <a:pt x="2465070" y="1221740"/>
                    <a:pt x="2421890" y="1363980"/>
                    <a:pt x="2335530" y="1471930"/>
                  </a:cubicBezTo>
                  <a:close/>
                </a:path>
              </a:pathLst>
            </a:custGeom>
            <a:solidFill>
              <a:srgbClr val="ACF8FA"/>
            </a:solidFill>
            <a:ln>
              <a:noFill/>
            </a:ln>
          </p:spPr>
        </p:sp>
        <p:sp>
          <p:nvSpPr>
            <p:cNvPr id="9" name="Freeform 9"/>
            <p:cNvSpPr/>
            <p:nvPr/>
          </p:nvSpPr>
          <p:spPr>
            <a:xfrm>
              <a:off x="2711450" y="3429000"/>
              <a:ext cx="861060" cy="2034540"/>
            </a:xfrm>
            <a:custGeom>
              <a:avLst/>
              <a:gdLst/>
              <a:ahLst/>
              <a:cxnLst/>
              <a:rect l="l" t="t" r="r" b="b"/>
              <a:pathLst>
                <a:path w="861060" h="2034540">
                  <a:moveTo>
                    <a:pt x="861060" y="0"/>
                  </a:moveTo>
                  <a:lnTo>
                    <a:pt x="861060" y="2034540"/>
                  </a:lnTo>
                  <a:cubicBezTo>
                    <a:pt x="849630" y="2024380"/>
                    <a:pt x="836930" y="2014220"/>
                    <a:pt x="822960" y="2006600"/>
                  </a:cubicBezTo>
                  <a:cubicBezTo>
                    <a:pt x="711200" y="1940560"/>
                    <a:pt x="570230" y="1987550"/>
                    <a:pt x="439420" y="1990090"/>
                  </a:cubicBezTo>
                  <a:cubicBezTo>
                    <a:pt x="344170" y="1992630"/>
                    <a:pt x="245110" y="1969770"/>
                    <a:pt x="170180" y="1911350"/>
                  </a:cubicBezTo>
                  <a:cubicBezTo>
                    <a:pt x="41910" y="1813560"/>
                    <a:pt x="0" y="1630680"/>
                    <a:pt x="43180" y="1475740"/>
                  </a:cubicBezTo>
                  <a:cubicBezTo>
                    <a:pt x="86360" y="1320800"/>
                    <a:pt x="201930" y="1195070"/>
                    <a:pt x="337820" y="1107440"/>
                  </a:cubicBezTo>
                  <a:cubicBezTo>
                    <a:pt x="414020" y="1057910"/>
                    <a:pt x="505460" y="1009650"/>
                    <a:pt x="529590" y="922020"/>
                  </a:cubicBezTo>
                  <a:cubicBezTo>
                    <a:pt x="548640" y="852170"/>
                    <a:pt x="519430" y="781050"/>
                    <a:pt x="505460" y="709930"/>
                  </a:cubicBezTo>
                  <a:cubicBezTo>
                    <a:pt x="471170" y="539750"/>
                    <a:pt x="530860" y="359410"/>
                    <a:pt x="635000" y="220980"/>
                  </a:cubicBezTo>
                  <a:cubicBezTo>
                    <a:pt x="698500" y="133350"/>
                    <a:pt x="781050" y="72390"/>
                    <a:pt x="861060" y="0"/>
                  </a:cubicBezTo>
                  <a:close/>
                </a:path>
              </a:pathLst>
            </a:custGeom>
            <a:solidFill>
              <a:srgbClr val="1DA4B6"/>
            </a:solidFill>
            <a:ln>
              <a:noFill/>
            </a:ln>
          </p:spPr>
        </p:sp>
      </p:grpSp>
      <p:sp>
        <p:nvSpPr>
          <p:cNvPr id="17" name="Freeform 17"/>
          <p:cNvSpPr/>
          <p:nvPr/>
        </p:nvSpPr>
        <p:spPr>
          <a:xfrm rot="-2280255">
            <a:off x="13761959" y="1265437"/>
            <a:ext cx="3738709" cy="1004778"/>
          </a:xfrm>
          <a:custGeom>
            <a:avLst/>
            <a:gdLst/>
            <a:ahLst/>
            <a:cxnLst/>
            <a:rect l="l" t="t" r="r" b="b"/>
            <a:pathLst>
              <a:path w="3738709" h="1004778">
                <a:moveTo>
                  <a:pt x="0" y="0"/>
                </a:moveTo>
                <a:lnTo>
                  <a:pt x="3738709" y="0"/>
                </a:lnTo>
                <a:lnTo>
                  <a:pt x="3738709" y="1004778"/>
                </a:lnTo>
                <a:lnTo>
                  <a:pt x="0" y="100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8" name="Freeform 18"/>
          <p:cNvSpPr/>
          <p:nvPr/>
        </p:nvSpPr>
        <p:spPr>
          <a:xfrm rot="-2280255">
            <a:off x="-240477" y="912213"/>
            <a:ext cx="3738709" cy="1004778"/>
          </a:xfrm>
          <a:custGeom>
            <a:avLst/>
            <a:gdLst/>
            <a:ahLst/>
            <a:cxnLst/>
            <a:rect l="l" t="t" r="r" b="b"/>
            <a:pathLst>
              <a:path w="3738709" h="1004778">
                <a:moveTo>
                  <a:pt x="0" y="0"/>
                </a:moveTo>
                <a:lnTo>
                  <a:pt x="3738709" y="0"/>
                </a:lnTo>
                <a:lnTo>
                  <a:pt x="3738709" y="1004778"/>
                </a:lnTo>
                <a:lnTo>
                  <a:pt x="0" y="100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249D6DF7-4856-43F7-A1E9-331CA7039788}"/>
              </a:ext>
            </a:extLst>
          </p:cNvPr>
          <p:cNvSpPr txBox="1"/>
          <p:nvPr/>
        </p:nvSpPr>
        <p:spPr>
          <a:xfrm>
            <a:off x="4374654" y="1345436"/>
            <a:ext cx="10976403" cy="9307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>
                <a:solidFill>
                  <a:srgbClr val="000000"/>
                </a:solidFill>
                <a:ea typeface="王漢宗顏楷體"/>
              </a:rPr>
              <a:t>孩子學習的路上，</a:t>
            </a:r>
          </a:p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>
                <a:solidFill>
                  <a:srgbClr val="000000"/>
                </a:solidFill>
                <a:ea typeface="王漢宗顏楷體"/>
              </a:rPr>
              <a:t>我們一起合作、陪伴。</a:t>
            </a:r>
          </a:p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>
                <a:solidFill>
                  <a:srgbClr val="000000"/>
                </a:solidFill>
                <a:latin typeface="王漢宗顏楷體"/>
                <a:ea typeface="王漢宗顏楷體"/>
              </a:rPr>
              <a:t>感謝您的聆聽與配合!</a:t>
            </a:r>
          </a:p>
          <a:p>
            <a:pPr algn="ctr">
              <a:lnSpc>
                <a:spcPts val="9939"/>
              </a:lnSpc>
              <a:spcBef>
                <a:spcPct val="0"/>
              </a:spcBef>
            </a:pPr>
            <a:endParaRPr lang="en-US" sz="7099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altLang="zh-TW" sz="4000">
                <a:solidFill>
                  <a:srgbClr val="000000"/>
                </a:solidFill>
                <a:latin typeface="王漢宗顏楷體"/>
                <a:ea typeface="王漢宗顏楷體"/>
              </a:rPr>
              <a:t>聯繫方式</a:t>
            </a:r>
            <a:r>
              <a:rPr lang="zh-TW" altLang="en-US" sz="4000">
                <a:solidFill>
                  <a:srgbClr val="000000"/>
                </a:solidFill>
                <a:latin typeface="王漢宗顏楷體"/>
                <a:ea typeface="王漢宗顏楷體"/>
              </a:rPr>
              <a:t>：</a:t>
            </a:r>
            <a:endParaRPr lang="en-US" altLang="zh-TW" sz="400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altLang="zh-TW" sz="4000">
                <a:solidFill>
                  <a:srgbClr val="000000"/>
                </a:solidFill>
                <a:latin typeface="王漢宗顏楷體"/>
                <a:ea typeface="王漢宗顏楷體"/>
              </a:rPr>
              <a:t>學校電話：25965407分機號碼 828</a:t>
            </a:r>
            <a:endParaRPr lang="en-US" altLang="zh-TW" sz="480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 algn="ctr">
              <a:lnSpc>
                <a:spcPts val="9939"/>
              </a:lnSpc>
              <a:spcBef>
                <a:spcPct val="0"/>
              </a:spcBef>
            </a:pPr>
            <a:endParaRPr lang="en-US" sz="7099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 algn="ctr">
              <a:lnSpc>
                <a:spcPts val="9939"/>
              </a:lnSpc>
              <a:spcBef>
                <a:spcPct val="0"/>
              </a:spcBef>
            </a:pPr>
            <a:endParaRPr lang="en-US" sz="7099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AB2D4245-8B25-49F0-85AD-72B3A4775793}"/>
              </a:ext>
            </a:extLst>
          </p:cNvPr>
          <p:cNvSpPr/>
          <p:nvPr/>
        </p:nvSpPr>
        <p:spPr>
          <a:xfrm flipH="1">
            <a:off x="26429" y="3915630"/>
            <a:ext cx="6265246" cy="5504319"/>
          </a:xfrm>
          <a:custGeom>
            <a:avLst/>
            <a:gdLst/>
            <a:ahLst/>
            <a:cxnLst/>
            <a:rect l="l" t="t" r="r" b="b"/>
            <a:pathLst>
              <a:path w="3586029" h="2904684">
                <a:moveTo>
                  <a:pt x="0" y="0"/>
                </a:moveTo>
                <a:lnTo>
                  <a:pt x="3586029" y="0"/>
                </a:lnTo>
                <a:lnTo>
                  <a:pt x="3586029" y="2904684"/>
                </a:lnTo>
                <a:lnTo>
                  <a:pt x="0" y="2904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722E3E27-5641-4FB5-9829-69A14CB817C6}"/>
              </a:ext>
            </a:extLst>
          </p:cNvPr>
          <p:cNvSpPr txBox="1"/>
          <p:nvPr/>
        </p:nvSpPr>
        <p:spPr>
          <a:xfrm rot="20404722">
            <a:off x="9677477" y="7979209"/>
            <a:ext cx="8990764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63"/>
              </a:lnSpc>
              <a:spcBef>
                <a:spcPct val="0"/>
              </a:spcBef>
            </a:pPr>
            <a:r>
              <a:rPr lang="en-US" sz="10000" u="none" strike="noStrike">
                <a:solidFill>
                  <a:srgbClr val="DD5106"/>
                </a:solidFill>
                <a:latin typeface="Rage Italic" panose="03070502040507070304" pitchFamily="66" charset="0"/>
              </a:rPr>
              <a:t>Thank You 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175</Words>
  <Application>Microsoft Office PowerPoint</Application>
  <PresentationFormat>自訂</PresentationFormat>
  <Paragraphs>52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王漢宗顏楷體</vt:lpstr>
      <vt:lpstr>Rage Italic</vt:lpstr>
      <vt:lpstr>Calibri</vt:lpstr>
      <vt:lpstr>Arial</vt:lpstr>
      <vt:lpstr>新細明體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Vertebrate And Invertebrate Animals White and Blue Playful Minimalism Educational Presentation 的複本</dc:title>
  <dc:creator>User</dc:creator>
  <cp:lastModifiedBy>User</cp:lastModifiedBy>
  <cp:revision>15</cp:revision>
  <dcterms:created xsi:type="dcterms:W3CDTF">2006-08-16T00:00:00Z</dcterms:created>
  <dcterms:modified xsi:type="dcterms:W3CDTF">2024-02-17T03:08:10Z</dcterms:modified>
  <dc:identifier>DAFs_heq_Co</dc:identifier>
</cp:coreProperties>
</file>