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689" r:id="rId2"/>
  </p:sldMasterIdLst>
  <p:notesMasterIdLst>
    <p:notesMasterId r:id="rId10"/>
  </p:notesMasterIdLst>
  <p:sldIdLst>
    <p:sldId id="288" r:id="rId3"/>
    <p:sldId id="295" r:id="rId4"/>
    <p:sldId id="306" r:id="rId5"/>
    <p:sldId id="292" r:id="rId6"/>
    <p:sldId id="293" r:id="rId7"/>
    <p:sldId id="299" r:id="rId8"/>
    <p:sldId id="34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8000"/>
    <a:srgbClr val="0000CC"/>
    <a:srgbClr val="FF0066"/>
    <a:srgbClr val="FF6600"/>
    <a:srgbClr val="FF3300"/>
    <a:srgbClr val="CC9900"/>
    <a:srgbClr val="CC0000"/>
    <a:srgbClr val="0000F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17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23F4C3-04ED-4320-9A42-81DEF04ED8B9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9B6ABF0-BF9E-4699-AAA6-8EF19A5383F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049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71CCE17-AA4D-48D6-8485-2CF24EDEA1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7186367-BAFC-4FDB-8AA9-365A29866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392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88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gray">
          <a:xfrm>
            <a:off x="7467600" y="609600"/>
            <a:ext cx="123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zh-TW" sz="2400" b="1" i="1">
                <a:latin typeface="Verdana" panose="020B0604030504040204" pitchFamily="34" charset="0"/>
                <a:ea typeface="新細明體" panose="02020500000000000000" pitchFamily="18" charset="-12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en-US" altLang="zh-TW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685800"/>
            <a:ext cx="2819400" cy="304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2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TW" altLang="en-US" noProof="0"/>
              <a:t>按一下以編輯母片副標題樣式</a:t>
            </a:r>
            <a:endParaRPr lang="en-US" altLang="zh-TW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 algn="l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sz="1200" b="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18BDA7-7FBD-4507-BBA4-7AC475187C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408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4BAD1-CA12-405E-A7D8-AE6152B4B3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155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428625"/>
            <a:ext cx="2133600" cy="58197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" y="428625"/>
            <a:ext cx="6248400" cy="5819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8EA2E-7121-4D8A-8C87-553FE6BFBC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9367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" y="428625"/>
            <a:ext cx="7696200" cy="563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531938"/>
            <a:ext cx="8229600" cy="4716462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0676B-D495-494E-81F3-A9E6E9ED3C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2594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4BF4206-4C55-4F9D-A641-631ED656AAC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238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F4206-4C55-4F9D-A641-631ED656AAC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4726493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pPr>
              <a:defRPr/>
            </a:pPr>
            <a:fld id="{A4BF4206-4C55-4F9D-A641-631ED656AAC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9735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F4206-4C55-4F9D-A641-631ED656AAC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0854859"/>
      </p:ext>
    </p:extLst>
  </p:cSld>
  <p:clrMapOvr>
    <a:masterClrMapping/>
  </p:clrMapOvr>
  <p:hf sldNum="0"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F4206-4C55-4F9D-A641-631ED656AAC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0392117"/>
      </p:ext>
    </p:extLst>
  </p:cSld>
  <p:clrMapOvr>
    <a:masterClrMapping/>
  </p:clrMapOvr>
  <p:hf sldNum="0"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7022E-BD88-4B6C-9C61-B04A9D585D1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0877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C996E-423E-439A-8EB9-16826DB17F9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25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00919-7AA8-49EA-9FA1-819F557F72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566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BF4206-4C55-4F9D-A641-631ED656AAC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893325"/>
      </p:ext>
    </p:extLst>
  </p:cSld>
  <p:clrMapOvr>
    <a:masterClrMapping/>
  </p:clrMapOvr>
  <p:hf sldNum="0"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BF4206-4C55-4F9D-A641-631ED656AAC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8503498"/>
      </p:ext>
    </p:extLst>
  </p:cSld>
  <p:clrMapOvr>
    <a:masterClrMapping/>
  </p:clrMapOvr>
  <p:hf sldNum="0"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ABABC-EEEB-4E1A-B30D-D10FB64318C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80824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86E12-6FE7-4828-A0AD-8C1BC5816D5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66130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gray">
          <a:xfrm>
            <a:off x="6715125" y="571500"/>
            <a:ext cx="1912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zh-TW" altLang="en-US" sz="1600" b="1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臺北市大同國小</a:t>
            </a:r>
            <a:endParaRPr lang="en-US" altLang="zh-TW" sz="1600" b="1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 userDrawn="1"/>
        </p:nvSpPr>
        <p:spPr bwMode="gray">
          <a:xfrm>
            <a:off x="6286500" y="857250"/>
            <a:ext cx="2562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>
                <a:solidFill>
                  <a:schemeClr val="tx2">
                    <a:lumMod val="75000"/>
                  </a:schemeClr>
                </a:solidFill>
                <a:latin typeface="+mn-lt"/>
                <a:ea typeface="新細明體" charset="-120"/>
              </a:defRPr>
            </a:lvl1pPr>
          </a:lstStyle>
          <a:p>
            <a:pPr eaLnBrk="1" hangingPunct="1">
              <a:defRPr/>
            </a:pPr>
            <a:r>
              <a:rPr lang="en-US" altLang="zh-TW" dirty="0" err="1">
                <a:solidFill>
                  <a:srgbClr val="7A4832">
                    <a:lumMod val="75000"/>
                  </a:srgbClr>
                </a:solidFill>
              </a:rPr>
              <a:t>Da</a:t>
            </a:r>
            <a:r>
              <a:rPr lang="en-US" altLang="zh-TW" dirty="0">
                <a:solidFill>
                  <a:srgbClr val="7A4832">
                    <a:lumMod val="75000"/>
                  </a:srgbClr>
                </a:solidFill>
              </a:rPr>
              <a:t> Tang Elementary School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 algn="l" eaLnBrk="0" hangingPunct="0">
              <a:defRPr sz="12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 eaLnBrk="0" hangingPunct="0">
              <a:defRPr sz="1200" b="0" i="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 algn="ctr" eaLnBrk="0" hangingPunct="0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31110BA8-C611-42F4-AD39-9E6C6B9E01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248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0C8E5-7CB0-44EF-B770-1801474C0C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431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31938"/>
            <a:ext cx="4038600" cy="47164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531938"/>
            <a:ext cx="4038600" cy="47164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ED169-AFA8-4221-AAEE-9F8B3EA26E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648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0B48E-0BCC-4721-A747-655C841743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769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44B20-992A-4465-AA68-60A05EBDC2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892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40B38-9383-4E64-BB01-7957011302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475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C3EF9-23AC-40FE-8A95-C14BC91009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081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B539-A546-4834-910D-F4E0F96CC1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914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31938"/>
            <a:ext cx="8229600" cy="47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715000" y="642937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0000"/>
                </a:solidFill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019800" y="6294438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400" b="1" i="1"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1000" y="64611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1"/>
                </a:solidFill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52C1A8C-69FA-48BD-AFFF-9DD07AA1E8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52400" y="428625"/>
            <a:ext cx="76962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5" r:id="rId1"/>
    <p:sldLayoutId id="2147484664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  <p:sldLayoutId id="2147484674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252C1A8C-69FA-48BD-AFFF-9DD07AA1E8B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114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91" r:id="rId2"/>
    <p:sldLayoutId id="2147484692" r:id="rId3"/>
    <p:sldLayoutId id="2147484693" r:id="rId4"/>
    <p:sldLayoutId id="2147484694" r:id="rId5"/>
    <p:sldLayoutId id="2147484695" r:id="rId6"/>
    <p:sldLayoutId id="2147484696" r:id="rId7"/>
    <p:sldLayoutId id="2147484697" r:id="rId8"/>
    <p:sldLayoutId id="2147484698" r:id="rId9"/>
    <p:sldLayoutId id="2147484699" r:id="rId10"/>
    <p:sldLayoutId id="2147484700" r:id="rId11"/>
    <p:sldLayoutId id="2147484676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w.class.uschoolnet.com/class/?csid=css000000238166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w.class.uschoolnet.com/class/?csid=css000000211455&amp;id=model16&amp;cl=1629334011-7010-88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920905" cy="172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北市大同國小</a:t>
            </a:r>
            <a:br>
              <a:rPr lang="en-US" altLang="zh-TW" sz="6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6600" dirty="0">
                <a:latin typeface="標楷體" pitchFamily="65" charset="-120"/>
                <a:ea typeface="標楷體" pitchFamily="65" charset="-120"/>
              </a:rPr>
              <a:t>112</a:t>
            </a: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學年第</a:t>
            </a:r>
            <a:r>
              <a:rPr lang="en-US" altLang="zh-TW" sz="66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學期</a:t>
            </a:r>
          </a:p>
        </p:txBody>
      </p:sp>
      <p:sp>
        <p:nvSpPr>
          <p:cNvPr id="18435" name="副標題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6768752" cy="1752600"/>
          </a:xfrm>
        </p:spPr>
        <p:txBody>
          <a:bodyPr/>
          <a:lstStyle/>
          <a:p>
            <a:pPr algn="l" eaLnBrk="1" hangingPunct="1"/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五年級學年</a:t>
            </a:r>
            <a:endParaRPr lang="en-US" altLang="zh-TW" sz="48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/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社會科授課葉香螢 老師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D9C82DD9-5BF3-4E72-87F0-BCE5A32AA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428625"/>
            <a:ext cx="7696200" cy="563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TW" altLang="en-US"/>
              <a:t>四大單元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4DFE62-1645-43BD-88EA-6B0B97C3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60232" y="188913"/>
            <a:ext cx="2369468" cy="3571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1800" dirty="0">
                <a:solidFill>
                  <a:srgbClr val="3D6A35"/>
                </a:solidFill>
                <a:latin typeface="文鼎中特毛楷" pitchFamily="49" charset="-120"/>
              </a:rPr>
              <a:t>臺北市大同國小</a:t>
            </a:r>
            <a:endParaRPr lang="en-US" altLang="zh-TW" sz="1800" dirty="0">
              <a:solidFill>
                <a:srgbClr val="3D6A35"/>
              </a:solidFill>
              <a:latin typeface="文鼎中特毛楷" pitchFamily="49" charset="-120"/>
            </a:endParaRPr>
          </a:p>
        </p:txBody>
      </p:sp>
      <p:sp>
        <p:nvSpPr>
          <p:cNvPr id="14342" name="AutoShape 3">
            <a:extLst>
              <a:ext uri="{FF2B5EF4-FFF2-40B4-BE49-F238E27FC236}">
                <a16:creationId xmlns:a16="http://schemas.microsoft.com/office/drawing/2014/main" id="{6AE27883-5C99-41DC-AB4D-FC1B309E8A3A}"/>
              </a:ext>
            </a:extLst>
          </p:cNvPr>
          <p:cNvSpPr>
            <a:spLocks noChangeArrowheads="1"/>
          </p:cNvSpPr>
          <p:nvPr/>
        </p:nvSpPr>
        <p:spPr bwMode="gray">
          <a:xfrm rot="-2796335">
            <a:off x="4934595" y="2355191"/>
            <a:ext cx="868362" cy="292100"/>
          </a:xfrm>
          <a:prstGeom prst="rightArrow">
            <a:avLst>
              <a:gd name="adj1" fmla="val 35167"/>
              <a:gd name="adj2" fmla="val 12038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3" name="AutoShape 4">
            <a:extLst>
              <a:ext uri="{FF2B5EF4-FFF2-40B4-BE49-F238E27FC236}">
                <a16:creationId xmlns:a16="http://schemas.microsoft.com/office/drawing/2014/main" id="{AED36871-46AE-499F-83D5-9066CA63DBF6}"/>
              </a:ext>
            </a:extLst>
          </p:cNvPr>
          <p:cNvSpPr>
            <a:spLocks noChangeArrowheads="1"/>
          </p:cNvSpPr>
          <p:nvPr/>
        </p:nvSpPr>
        <p:spPr bwMode="gray">
          <a:xfrm rot="1966154">
            <a:off x="4756659" y="3721800"/>
            <a:ext cx="1019853" cy="306339"/>
          </a:xfrm>
          <a:prstGeom prst="rightArrow">
            <a:avLst>
              <a:gd name="adj1" fmla="val 35167"/>
              <a:gd name="adj2" fmla="val 12038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4" name="AutoShape 5">
            <a:extLst>
              <a:ext uri="{FF2B5EF4-FFF2-40B4-BE49-F238E27FC236}">
                <a16:creationId xmlns:a16="http://schemas.microsoft.com/office/drawing/2014/main" id="{7E717D34-42C5-49C4-9993-A047A2B96935}"/>
              </a:ext>
            </a:extLst>
          </p:cNvPr>
          <p:cNvSpPr>
            <a:spLocks noChangeArrowheads="1"/>
          </p:cNvSpPr>
          <p:nvPr/>
        </p:nvSpPr>
        <p:spPr bwMode="gray">
          <a:xfrm rot="-8490549">
            <a:off x="3357253" y="2501289"/>
            <a:ext cx="704485" cy="292100"/>
          </a:xfrm>
          <a:prstGeom prst="rightArrow">
            <a:avLst>
              <a:gd name="adj1" fmla="val 35167"/>
              <a:gd name="adj2" fmla="val 12060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5" name="AutoShape 6">
            <a:extLst>
              <a:ext uri="{FF2B5EF4-FFF2-40B4-BE49-F238E27FC236}">
                <a16:creationId xmlns:a16="http://schemas.microsoft.com/office/drawing/2014/main" id="{5C1D42D1-D829-4513-83AE-B00D1039BDD8}"/>
              </a:ext>
            </a:extLst>
          </p:cNvPr>
          <p:cNvSpPr>
            <a:spLocks noChangeArrowheads="1"/>
          </p:cNvSpPr>
          <p:nvPr/>
        </p:nvSpPr>
        <p:spPr bwMode="gray">
          <a:xfrm rot="8304004">
            <a:off x="3423504" y="3692385"/>
            <a:ext cx="868362" cy="290512"/>
          </a:xfrm>
          <a:prstGeom prst="rightArrow">
            <a:avLst>
              <a:gd name="adj1" fmla="val 35167"/>
              <a:gd name="adj2" fmla="val 121044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9" name="Text Box 10">
            <a:extLst>
              <a:ext uri="{FF2B5EF4-FFF2-40B4-BE49-F238E27FC236}">
                <a16:creationId xmlns:a16="http://schemas.microsoft.com/office/drawing/2014/main" id="{C764C170-18DA-492F-9E98-0714C98C6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899" y="1000447"/>
            <a:ext cx="343214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19138" indent="-719138"/>
            <a:r>
              <a:rPr lang="zh-TW" altLang="en-US" sz="2800" b="1" dirty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二、日治時期人民與政府的關係</a:t>
            </a:r>
          </a:p>
        </p:txBody>
      </p:sp>
      <p:sp>
        <p:nvSpPr>
          <p:cNvPr id="14350" name="Text Box 11">
            <a:extLst>
              <a:ext uri="{FF2B5EF4-FFF2-40B4-BE49-F238E27FC236}">
                <a16:creationId xmlns:a16="http://schemas.microsoft.com/office/drawing/2014/main" id="{C0E2AEAB-A874-45C0-A991-D55E08A31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3" y="1018034"/>
            <a:ext cx="364980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19138" indent="-719138"/>
            <a:r>
              <a:rPr lang="zh-TW" altLang="en-US" sz="28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一、清帝國時臺灣發展重心的變化</a:t>
            </a:r>
            <a:endParaRPr lang="zh-TW" altLang="en-US" dirty="0">
              <a:solidFill>
                <a:srgbClr val="FF0066"/>
              </a:solidFill>
              <a:ea typeface="新細明體" panose="02020500000000000000" pitchFamily="18" charset="-120"/>
            </a:endParaRPr>
          </a:p>
        </p:txBody>
      </p:sp>
      <p:sp>
        <p:nvSpPr>
          <p:cNvPr id="14352" name="Text Box 13">
            <a:extLst>
              <a:ext uri="{FF2B5EF4-FFF2-40B4-BE49-F238E27FC236}">
                <a16:creationId xmlns:a16="http://schemas.microsoft.com/office/drawing/2014/main" id="{FA8C3721-F40E-4436-BEC7-E8194F860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328" y="3673711"/>
            <a:ext cx="380234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三、日治時期的建設、社會文化與生活的關係</a:t>
            </a:r>
          </a:p>
        </p:txBody>
      </p:sp>
      <p:sp>
        <p:nvSpPr>
          <p:cNvPr id="14354" name="Text Box 15">
            <a:extLst>
              <a:ext uri="{FF2B5EF4-FFF2-40B4-BE49-F238E27FC236}">
                <a16:creationId xmlns:a16="http://schemas.microsoft.com/office/drawing/2014/main" id="{9B864F4A-B87B-4951-ABEF-D74C46E9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21" y="4005389"/>
            <a:ext cx="320660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19138" indent="-719138"/>
            <a:r>
              <a:rPr lang="zh-TW" altLang="en-US" sz="2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四、落實環境永續的經濟生活</a:t>
            </a:r>
            <a:endParaRPr lang="en-US" altLang="zh-TW" sz="24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Oval 22">
            <a:extLst>
              <a:ext uri="{FF2B5EF4-FFF2-40B4-BE49-F238E27FC236}">
                <a16:creationId xmlns:a16="http://schemas.microsoft.com/office/drawing/2014/main" id="{CC6000D8-9798-44FB-8BE5-B20E1601608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83038" y="3041650"/>
            <a:ext cx="185737" cy="47942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7" name="Oval 23">
            <a:extLst>
              <a:ext uri="{FF2B5EF4-FFF2-40B4-BE49-F238E27FC236}">
                <a16:creationId xmlns:a16="http://schemas.microsoft.com/office/drawing/2014/main" id="{319F290C-A0F5-4462-A535-09BB32D1EF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87800" y="3036888"/>
            <a:ext cx="185738" cy="4810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8" name="Oval 24">
            <a:extLst>
              <a:ext uri="{FF2B5EF4-FFF2-40B4-BE49-F238E27FC236}">
                <a16:creationId xmlns:a16="http://schemas.microsoft.com/office/drawing/2014/main" id="{35D74E91-57D7-405F-8214-CE2F1C01BFE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55784" y="3234190"/>
            <a:ext cx="1493838" cy="4810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9" name="Oval 25">
            <a:extLst>
              <a:ext uri="{FF2B5EF4-FFF2-40B4-BE49-F238E27FC236}">
                <a16:creationId xmlns:a16="http://schemas.microsoft.com/office/drawing/2014/main" id="{D3C3DC9D-389D-4E1F-A239-FAB4DCD85E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20511" y="3216761"/>
            <a:ext cx="1493838" cy="4810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14365" name="Oval 26">
            <a:extLst>
              <a:ext uri="{FF2B5EF4-FFF2-40B4-BE49-F238E27FC236}">
                <a16:creationId xmlns:a16="http://schemas.microsoft.com/office/drawing/2014/main" id="{B1E8B746-F228-4360-A925-D81140DC2498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44916" y="3167742"/>
            <a:ext cx="1343025" cy="481012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grpSp>
        <p:nvGrpSpPr>
          <p:cNvPr id="14366" name="Group 27">
            <a:extLst>
              <a:ext uri="{FF2B5EF4-FFF2-40B4-BE49-F238E27FC236}">
                <a16:creationId xmlns:a16="http://schemas.microsoft.com/office/drawing/2014/main" id="{8B20102E-DBD6-4777-AC11-D5F41CF6F9A5}"/>
              </a:ext>
            </a:extLst>
          </p:cNvPr>
          <p:cNvGrpSpPr>
            <a:grpSpLocks/>
          </p:cNvGrpSpPr>
          <p:nvPr/>
        </p:nvGrpSpPr>
        <p:grpSpPr bwMode="auto">
          <a:xfrm>
            <a:off x="3921919" y="2162503"/>
            <a:ext cx="1300162" cy="1401762"/>
            <a:chOff x="4166" y="1706"/>
            <a:chExt cx="1252" cy="1252"/>
          </a:xfrm>
        </p:grpSpPr>
        <p:sp>
          <p:nvSpPr>
            <p:cNvPr id="14368" name="Oval 28">
              <a:extLst>
                <a:ext uri="{FF2B5EF4-FFF2-40B4-BE49-F238E27FC236}">
                  <a16:creationId xmlns:a16="http://schemas.microsoft.com/office/drawing/2014/main" id="{1CBB376C-57EA-418C-A4FF-6B1D33E836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69" name="Oval 29">
              <a:extLst>
                <a:ext uri="{FF2B5EF4-FFF2-40B4-BE49-F238E27FC236}">
                  <a16:creationId xmlns:a16="http://schemas.microsoft.com/office/drawing/2014/main" id="{30FE90AC-B54F-4ED3-8F1F-B79BFD6199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70" name="Oval 30">
              <a:extLst>
                <a:ext uri="{FF2B5EF4-FFF2-40B4-BE49-F238E27FC236}">
                  <a16:creationId xmlns:a16="http://schemas.microsoft.com/office/drawing/2014/main" id="{7E989412-BE91-441B-9CEC-3BFF532B4CE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71" name="Oval 31">
              <a:extLst>
                <a:ext uri="{FF2B5EF4-FFF2-40B4-BE49-F238E27FC236}">
                  <a16:creationId xmlns:a16="http://schemas.microsoft.com/office/drawing/2014/main" id="{BF0E1269-E689-4B0D-82DE-017CE24F70D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</p:grpSp>
      <p:sp>
        <p:nvSpPr>
          <p:cNvPr id="14367" name="Text Box 32">
            <a:extLst>
              <a:ext uri="{FF2B5EF4-FFF2-40B4-BE49-F238E27FC236}">
                <a16:creationId xmlns:a16="http://schemas.microsoft.com/office/drawing/2014/main" id="{F3D00136-7EB6-40E7-8DE5-05F55E48E90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146714" y="2481813"/>
            <a:ext cx="800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五下社會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293DA8E-2ACC-401A-8E3A-A9CD9FFC767C}"/>
              </a:ext>
            </a:extLst>
          </p:cNvPr>
          <p:cNvSpPr txBox="1"/>
          <p:nvPr/>
        </p:nvSpPr>
        <p:spPr>
          <a:xfrm>
            <a:off x="-1287737" y="1893888"/>
            <a:ext cx="4747466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69875" indent="-269875"/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移民的開墾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如何改變生活空間</a:t>
            </a:r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269875" indent="-269875"/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開港通商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如何影響經濟與文化？</a:t>
            </a:r>
            <a:endParaRPr lang="en-US" altLang="zh-TW" sz="2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75" indent="-269875"/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開港後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清帝國的統治措施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有什麼變化</a:t>
            </a:r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D62E531-D083-44CF-B229-E20B7CEB2BA6}"/>
              </a:ext>
            </a:extLst>
          </p:cNvPr>
          <p:cNvSpPr txBox="1"/>
          <p:nvPr/>
        </p:nvSpPr>
        <p:spPr>
          <a:xfrm>
            <a:off x="5654549" y="1989645"/>
            <a:ext cx="3712668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日本帝國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如何統治台灣</a:t>
            </a:r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269875" indent="-269875"/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殖民統治下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台灣人如何爭取到權利</a:t>
            </a:r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endParaRPr lang="en-US" altLang="zh-TW" sz="2400" dirty="0">
              <a:solidFill>
                <a:srgbClr val="CC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18026854-7BBB-4D92-892A-870CB02C976E}"/>
              </a:ext>
            </a:extLst>
          </p:cNvPr>
          <p:cNvSpPr txBox="1"/>
          <p:nvPr/>
        </p:nvSpPr>
        <p:spPr>
          <a:xfrm>
            <a:off x="417267" y="4966248"/>
            <a:ext cx="3935781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54013" indent="-354013"/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如何在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生產活動中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落實環境永續</a:t>
            </a:r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269875" indent="-269875"/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如何在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消費中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落實環境永續</a:t>
            </a:r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4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8253B2B8-FEF2-461C-B19E-044AE40AC255}"/>
              </a:ext>
            </a:extLst>
          </p:cNvPr>
          <p:cNvSpPr txBox="1"/>
          <p:nvPr/>
        </p:nvSpPr>
        <p:spPr>
          <a:xfrm>
            <a:off x="5614328" y="4693669"/>
            <a:ext cx="3721684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54013" indent="-354013"/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日治時期的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建設帶什麼影響</a:t>
            </a:r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269875" indent="-269875"/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日治時期的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社會文化有什麼改變與影響</a:t>
            </a:r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endParaRPr lang="en-US" altLang="zh-TW" sz="2400" b="1" dirty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450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>
          <a:xfrm>
            <a:off x="259081" y="166931"/>
            <a:ext cx="2736512" cy="1371600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chemeClr val="accent2"/>
                </a:solidFill>
              </a:rPr>
              <a:t>評分方式</a:t>
            </a:r>
          </a:p>
        </p:txBody>
      </p:sp>
      <p:sp>
        <p:nvSpPr>
          <p:cNvPr id="18444" name="內容版面配置區 2"/>
          <p:cNvSpPr>
            <a:spLocks noGrp="1"/>
          </p:cNvSpPr>
          <p:nvPr>
            <p:ph idx="1"/>
          </p:nvPr>
        </p:nvSpPr>
        <p:spPr>
          <a:xfrm>
            <a:off x="6201473" y="3969012"/>
            <a:ext cx="2951163" cy="232213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zh-TW" altLang="en-US" sz="2000" b="1" dirty="0">
                <a:solidFill>
                  <a:srgbClr val="CC00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四、群性合作</a:t>
            </a:r>
            <a:r>
              <a:rPr lang="en-US" altLang="zh-TW" sz="2000" b="1" dirty="0">
                <a:solidFill>
                  <a:srgbClr val="CC00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en-US" sz="2000" b="1" dirty="0">
                <a:solidFill>
                  <a:srgbClr val="CC00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％</a:t>
            </a:r>
            <a:endParaRPr lang="en-US" altLang="zh-TW" sz="2000" b="1" dirty="0">
              <a:solidFill>
                <a:srgbClr val="CC00CC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54013" indent="-354013" eaLnBrk="1" hangingPunct="1">
              <a:buNone/>
              <a:defRPr/>
            </a:pPr>
            <a:r>
              <a:rPr lang="en-US" altLang="zh-TW" sz="2000" b="1" dirty="0">
                <a:solidFill>
                  <a:srgbClr val="CC00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000" b="1" dirty="0">
                <a:solidFill>
                  <a:srgbClr val="CC00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能與小組合作完成老師指定工作</a:t>
            </a:r>
            <a:endParaRPr lang="en-US" altLang="zh-TW" sz="2000" b="1" dirty="0">
              <a:solidFill>
                <a:srgbClr val="CC00CC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zh-TW" sz="2000" b="1" dirty="0">
                <a:solidFill>
                  <a:srgbClr val="CC00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000" b="1" dirty="0">
                <a:solidFill>
                  <a:srgbClr val="CC00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共同完成值日生任務</a:t>
            </a:r>
            <a:endParaRPr lang="en-US" altLang="zh-TW" sz="2000" b="1" dirty="0">
              <a:solidFill>
                <a:srgbClr val="CC00CC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69875" indent="-269875" eaLnBrk="1" hangingPunct="1">
              <a:buNone/>
              <a:defRPr/>
            </a:pPr>
            <a:r>
              <a:rPr lang="en-US" altLang="zh-TW" sz="2000" b="1" dirty="0">
                <a:solidFill>
                  <a:srgbClr val="CC00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2000" b="1" dirty="0">
                <a:solidFill>
                  <a:srgbClr val="CC00CC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相互課業指導與學習、發問</a:t>
            </a:r>
            <a:endParaRPr lang="en-US" altLang="zh-TW" sz="2000" b="1" dirty="0">
              <a:solidFill>
                <a:srgbClr val="CC00CC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458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028760" y="302834"/>
            <a:ext cx="1752600" cy="357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600" dirty="0">
                <a:solidFill>
                  <a:srgbClr val="3D6A35"/>
                </a:solidFill>
                <a:latin typeface="文鼎中特毛楷"/>
                <a:ea typeface="文鼎中特毛楷"/>
                <a:cs typeface="文鼎中特毛楷"/>
              </a:rPr>
              <a:t>臺北市大同國小</a:t>
            </a:r>
            <a:endParaRPr lang="en-US" altLang="zh-TW" sz="1600" dirty="0">
              <a:solidFill>
                <a:srgbClr val="3D6A35"/>
              </a:solidFill>
              <a:latin typeface="文鼎中特毛楷"/>
              <a:ea typeface="文鼎中特毛楷"/>
              <a:cs typeface="文鼎中特毛楷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gray">
          <a:xfrm rot="-7829975">
            <a:off x="4305635" y="4170515"/>
            <a:ext cx="1016000" cy="196850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C9C9C9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gray">
          <a:xfrm rot="-743917">
            <a:off x="2755900" y="3632200"/>
            <a:ext cx="1036638" cy="182563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CCCCCC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gray">
          <a:xfrm rot="-3205350">
            <a:off x="4918075" y="2476500"/>
            <a:ext cx="631825" cy="136525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DFDFDF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24584" name="Group 7"/>
          <p:cNvGrpSpPr>
            <a:grpSpLocks/>
          </p:cNvGrpSpPr>
          <p:nvPr/>
        </p:nvGrpSpPr>
        <p:grpSpPr bwMode="auto">
          <a:xfrm>
            <a:off x="3719513" y="2509838"/>
            <a:ext cx="1652587" cy="1684337"/>
            <a:chOff x="2400" y="1488"/>
            <a:chExt cx="1152" cy="1152"/>
          </a:xfrm>
        </p:grpSpPr>
        <p:grpSp>
          <p:nvGrpSpPr>
            <p:cNvPr id="24603" name="Group 8"/>
            <p:cNvGrpSpPr>
              <a:grpSpLocks/>
            </p:cNvGrpSpPr>
            <p:nvPr/>
          </p:nvGrpSpPr>
          <p:grpSpPr bwMode="auto">
            <a:xfrm>
              <a:off x="2400" y="1488"/>
              <a:ext cx="1152" cy="1152"/>
              <a:chOff x="2016" y="1920"/>
              <a:chExt cx="1680" cy="1680"/>
            </a:xfrm>
          </p:grpSpPr>
          <p:sp>
            <p:nvSpPr>
              <p:cNvPr id="28" name="Oval 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606" name="Freeform 1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7" name="Text Box 11"/>
            <p:cNvSpPr txBox="1">
              <a:spLocks noChangeArrowheads="1"/>
            </p:cNvSpPr>
            <p:nvPr/>
          </p:nvSpPr>
          <p:spPr bwMode="gray">
            <a:xfrm>
              <a:off x="2618" y="1665"/>
              <a:ext cx="772" cy="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zh-TW" altLang="en-US" sz="36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多元</a:t>
              </a:r>
              <a:endParaRPr lang="en-US" altLang="zh-TW" sz="36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  <a:p>
              <a:pPr algn="ctr">
                <a:defRPr/>
              </a:pPr>
              <a:r>
                <a:rPr lang="zh-TW" altLang="en-US" sz="36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素養</a:t>
              </a:r>
            </a:p>
          </p:txBody>
        </p:sp>
      </p:grpSp>
      <p:grpSp>
        <p:nvGrpSpPr>
          <p:cNvPr id="24585" name="Group 12"/>
          <p:cNvGrpSpPr>
            <a:grpSpLocks/>
          </p:cNvGrpSpPr>
          <p:nvPr/>
        </p:nvGrpSpPr>
        <p:grpSpPr bwMode="auto">
          <a:xfrm>
            <a:off x="5076826" y="1412875"/>
            <a:ext cx="1350963" cy="1243013"/>
            <a:chOff x="3602" y="961"/>
            <a:chExt cx="624" cy="624"/>
          </a:xfrm>
        </p:grpSpPr>
        <p:grpSp>
          <p:nvGrpSpPr>
            <p:cNvPr id="24599" name="Group 13"/>
            <p:cNvGrpSpPr>
              <a:grpSpLocks/>
            </p:cNvGrpSpPr>
            <p:nvPr/>
          </p:nvGrpSpPr>
          <p:grpSpPr bwMode="auto">
            <a:xfrm>
              <a:off x="3602" y="961"/>
              <a:ext cx="624" cy="624"/>
              <a:chOff x="2026" y="1923"/>
              <a:chExt cx="1682" cy="1680"/>
            </a:xfrm>
          </p:grpSpPr>
          <p:sp>
            <p:nvSpPr>
              <p:cNvPr id="24" name="Oval 14"/>
              <p:cNvSpPr>
                <a:spLocks noChangeArrowheads="1"/>
              </p:cNvSpPr>
              <p:nvPr/>
            </p:nvSpPr>
            <p:spPr bwMode="gray">
              <a:xfrm>
                <a:off x="2026" y="1923"/>
                <a:ext cx="1682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602" name="Freeform 15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3651" y="1201"/>
              <a:ext cx="559" cy="2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科學技能</a:t>
              </a:r>
              <a:endParaRPr lang="en-US" altLang="zh-TW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4586" name="Group 17"/>
          <p:cNvGrpSpPr>
            <a:grpSpLocks/>
          </p:cNvGrpSpPr>
          <p:nvPr/>
        </p:nvGrpSpPr>
        <p:grpSpPr bwMode="auto">
          <a:xfrm>
            <a:off x="987723" y="2837231"/>
            <a:ext cx="2266950" cy="1895475"/>
            <a:chOff x="624" y="1584"/>
            <a:chExt cx="1248" cy="1296"/>
          </a:xfrm>
        </p:grpSpPr>
        <p:grpSp>
          <p:nvGrpSpPr>
            <p:cNvPr id="24595" name="Group 18"/>
            <p:cNvGrpSpPr>
              <a:grpSpLocks/>
            </p:cNvGrpSpPr>
            <p:nvPr/>
          </p:nvGrpSpPr>
          <p:grpSpPr bwMode="auto">
            <a:xfrm>
              <a:off x="624" y="1584"/>
              <a:ext cx="1248" cy="1296"/>
              <a:chOff x="2016" y="1920"/>
              <a:chExt cx="1680" cy="1680"/>
            </a:xfrm>
          </p:grpSpPr>
          <p:sp>
            <p:nvSpPr>
              <p:cNvPr id="20" name="Oval 1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3529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598" name="Freeform 2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9" name="Text Box 21"/>
            <p:cNvSpPr txBox="1">
              <a:spLocks noChangeArrowheads="1"/>
            </p:cNvSpPr>
            <p:nvPr/>
          </p:nvSpPr>
          <p:spPr bwMode="gray">
            <a:xfrm>
              <a:off x="767" y="1875"/>
              <a:ext cx="892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認知與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規畫執行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4587" name="Group 22"/>
          <p:cNvGrpSpPr>
            <a:grpSpLocks/>
          </p:cNvGrpSpPr>
          <p:nvPr/>
        </p:nvGrpSpPr>
        <p:grpSpPr bwMode="auto">
          <a:xfrm>
            <a:off x="4149921" y="4412662"/>
            <a:ext cx="1979568" cy="1787525"/>
            <a:chOff x="3304" y="2688"/>
            <a:chExt cx="1540" cy="1440"/>
          </a:xfrm>
        </p:grpSpPr>
        <p:grpSp>
          <p:nvGrpSpPr>
            <p:cNvPr id="24591" name="Group 23"/>
            <p:cNvGrpSpPr>
              <a:grpSpLocks/>
            </p:cNvGrpSpPr>
            <p:nvPr/>
          </p:nvGrpSpPr>
          <p:grpSpPr bwMode="auto">
            <a:xfrm>
              <a:off x="3360" y="2688"/>
              <a:ext cx="1440" cy="1440"/>
              <a:chOff x="2016" y="1920"/>
              <a:chExt cx="1680" cy="1680"/>
            </a:xfrm>
          </p:grpSpPr>
          <p:sp>
            <p:nvSpPr>
              <p:cNvPr id="16" name="Oval 24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gray">
              <a:xfrm>
                <a:off x="2208" y="1948"/>
                <a:ext cx="1295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5" name="Text Box 26"/>
            <p:cNvSpPr txBox="1">
              <a:spLocks noChangeArrowheads="1"/>
            </p:cNvSpPr>
            <p:nvPr/>
          </p:nvSpPr>
          <p:spPr bwMode="gray">
            <a:xfrm>
              <a:off x="3304" y="3172"/>
              <a:ext cx="1540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自主與合作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4589" name="內容版面配置區 2"/>
          <p:cNvSpPr txBox="1">
            <a:spLocks/>
          </p:cNvSpPr>
          <p:nvPr/>
        </p:nvSpPr>
        <p:spPr bwMode="gray">
          <a:xfrm>
            <a:off x="764654" y="4757052"/>
            <a:ext cx="287124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marL="0" indent="0" eaLnBrk="1" hangingPunct="1">
              <a:buClr>
                <a:srgbClr val="844B91"/>
              </a:buClr>
              <a:buNone/>
            </a:pP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三、形成性評量</a:t>
            </a:r>
            <a:r>
              <a:rPr lang="en-US" altLang="zh-TW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20</a:t>
            </a: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％</a:t>
            </a:r>
            <a:endParaRPr lang="en-US" altLang="zh-TW" sz="2200" dirty="0">
              <a:solidFill>
                <a:srgbClr val="6600FF"/>
              </a:solidFill>
              <a:latin typeface="標楷體" panose="03000509000000000000" pitchFamily="65" charset="-120"/>
            </a:endParaRPr>
          </a:p>
          <a:p>
            <a:pPr marL="0" indent="0" eaLnBrk="1" hangingPunct="1">
              <a:buClr>
                <a:srgbClr val="844B91"/>
              </a:buClr>
              <a:buNone/>
            </a:pPr>
            <a:r>
              <a:rPr lang="en-US" altLang="zh-TW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1.</a:t>
            </a: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上課問答</a:t>
            </a:r>
            <a:endParaRPr lang="en-US" altLang="zh-TW" sz="2200" dirty="0">
              <a:solidFill>
                <a:srgbClr val="6600FF"/>
              </a:solidFill>
              <a:latin typeface="標楷體" panose="03000509000000000000" pitchFamily="65" charset="-120"/>
            </a:endParaRPr>
          </a:p>
          <a:p>
            <a:pPr marL="0" indent="0" eaLnBrk="1" hangingPunct="1">
              <a:buClr>
                <a:srgbClr val="844B91"/>
              </a:buClr>
              <a:buNone/>
            </a:pPr>
            <a:r>
              <a:rPr lang="en-US" altLang="zh-TW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2.</a:t>
            </a: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紙筆小考</a:t>
            </a:r>
            <a:endParaRPr lang="en-US" altLang="zh-TW" sz="2200" dirty="0">
              <a:solidFill>
                <a:srgbClr val="6600FF"/>
              </a:solidFill>
              <a:latin typeface="標楷體" panose="03000509000000000000" pitchFamily="65" charset="-120"/>
            </a:endParaRPr>
          </a:p>
          <a:p>
            <a:pPr marL="0" indent="0" eaLnBrk="1" hangingPunct="1">
              <a:buClr>
                <a:srgbClr val="844B91"/>
              </a:buClr>
              <a:buNone/>
            </a:pPr>
            <a:r>
              <a:rPr lang="en-US" altLang="zh-TW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3.</a:t>
            </a: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作業書寫與訂正</a:t>
            </a:r>
          </a:p>
          <a:p>
            <a:pPr eaLnBrk="1" hangingPunct="1">
              <a:buClr>
                <a:srgbClr val="844B91"/>
              </a:buClr>
            </a:pPr>
            <a:endParaRPr lang="zh-TW" altLang="en-US" sz="2200" dirty="0">
              <a:solidFill>
                <a:srgbClr val="6600FF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endParaRPr lang="zh-TW" altLang="en-US" dirty="0">
              <a:solidFill>
                <a:srgbClr val="7A4832"/>
              </a:solidFill>
            </a:endParaRPr>
          </a:p>
        </p:txBody>
      </p:sp>
      <p:sp>
        <p:nvSpPr>
          <p:cNvPr id="24590" name="內容版面配置區 2"/>
          <p:cNvSpPr txBox="1">
            <a:spLocks/>
          </p:cNvSpPr>
          <p:nvPr/>
        </p:nvSpPr>
        <p:spPr bwMode="gray">
          <a:xfrm>
            <a:off x="812841" y="1582415"/>
            <a:ext cx="2441832" cy="121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marL="0" indent="0" eaLnBrk="1" hangingPunct="1">
              <a:buClr>
                <a:srgbClr val="844B91"/>
              </a:buClr>
              <a:buNone/>
            </a:pP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</a:rPr>
              <a:t>一、紙筆評量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</a:rPr>
              <a:t>40</a:t>
            </a: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</a:rPr>
              <a:t>％</a:t>
            </a:r>
            <a:endParaRPr lang="en-US" altLang="zh-TW" sz="2000" dirty="0">
              <a:solidFill>
                <a:srgbClr val="FF0000"/>
              </a:solidFill>
              <a:latin typeface="標楷體" panose="03000509000000000000" pitchFamily="65" charset="-120"/>
            </a:endParaRPr>
          </a:p>
          <a:p>
            <a:pPr marL="0" indent="0" eaLnBrk="1" hangingPunct="1">
              <a:buClr>
                <a:srgbClr val="844B91"/>
              </a:buClr>
              <a:buNone/>
            </a:pP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</a:rPr>
              <a:t>1.</a:t>
            </a: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</a:rPr>
              <a:t>期中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</a:rPr>
              <a:t>(4/23)</a:t>
            </a:r>
          </a:p>
          <a:p>
            <a:pPr marL="0" indent="0" eaLnBrk="1" hangingPunct="1">
              <a:buClr>
                <a:srgbClr val="844B91"/>
              </a:buClr>
              <a:buNone/>
            </a:pP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</a:rPr>
              <a:t>2.</a:t>
            </a: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</a:rPr>
              <a:t>期末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</a:rPr>
              <a:t>(6/20)</a:t>
            </a:r>
            <a:endParaRPr lang="zh-TW" altLang="en-US" sz="2000" dirty="0">
              <a:solidFill>
                <a:srgbClr val="7A4832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endParaRPr lang="zh-TW" altLang="en-US" dirty="0">
              <a:solidFill>
                <a:srgbClr val="7A4832"/>
              </a:solidFill>
            </a:endParaRPr>
          </a:p>
        </p:txBody>
      </p:sp>
      <p:sp>
        <p:nvSpPr>
          <p:cNvPr id="31" name="內容版面配置區 2">
            <a:extLst>
              <a:ext uri="{FF2B5EF4-FFF2-40B4-BE49-F238E27FC236}">
                <a16:creationId xmlns:a16="http://schemas.microsoft.com/office/drawing/2014/main" id="{9865B22B-BBCE-4041-B657-A42DFAE17BD1}"/>
              </a:ext>
            </a:extLst>
          </p:cNvPr>
          <p:cNvSpPr txBox="1">
            <a:spLocks/>
          </p:cNvSpPr>
          <p:nvPr/>
        </p:nvSpPr>
        <p:spPr bwMode="gray">
          <a:xfrm>
            <a:off x="6407768" y="1421696"/>
            <a:ext cx="2441832" cy="2007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marL="0" indent="0" eaLnBrk="1" hangingPunct="1">
              <a:buClr>
                <a:srgbClr val="844B91"/>
              </a:buClr>
              <a:buNone/>
            </a:pPr>
            <a:r>
              <a:rPr lang="zh-TW" altLang="en-US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二、紙本報告</a:t>
            </a:r>
            <a:r>
              <a:rPr lang="en-US" altLang="zh-TW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20</a:t>
            </a:r>
            <a:r>
              <a:rPr lang="zh-TW" altLang="en-US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％</a:t>
            </a:r>
            <a:endParaRPr lang="en-US" altLang="zh-TW" sz="20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marL="0" indent="0" eaLnBrk="1" hangingPunct="1">
              <a:buClr>
                <a:srgbClr val="844B91"/>
              </a:buClr>
              <a:buNone/>
            </a:pPr>
            <a:r>
              <a:rPr lang="en-US" altLang="zh-TW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1.</a:t>
            </a:r>
            <a:r>
              <a:rPr lang="zh-TW" altLang="en-US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用心聽講、勤問</a:t>
            </a:r>
            <a:endParaRPr lang="en-US" altLang="zh-TW" sz="20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marL="0" indent="0" eaLnBrk="1" hangingPunct="1">
              <a:buClr>
                <a:srgbClr val="844B91"/>
              </a:buClr>
              <a:buNone/>
            </a:pPr>
            <a:r>
              <a:rPr lang="en-US" altLang="zh-TW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2.</a:t>
            </a:r>
            <a:r>
              <a:rPr lang="zh-TW" altLang="en-US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資訊查找能力</a:t>
            </a:r>
            <a:endParaRPr lang="en-US" altLang="zh-TW" sz="20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marL="0" indent="0" eaLnBrk="1" hangingPunct="1">
              <a:buClr>
                <a:srgbClr val="844B91"/>
              </a:buClr>
              <a:buNone/>
            </a:pPr>
            <a:r>
              <a:rPr lang="en-US" altLang="zh-TW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3.</a:t>
            </a:r>
            <a:r>
              <a:rPr lang="zh-TW" altLang="en-US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整理與書寫</a:t>
            </a:r>
            <a:endParaRPr lang="en-US" altLang="zh-TW" sz="20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marL="0" indent="0" eaLnBrk="1" hangingPunct="1">
              <a:buClr>
                <a:srgbClr val="844B91"/>
              </a:buClr>
              <a:buNone/>
            </a:pPr>
            <a:r>
              <a:rPr lang="en-US" altLang="zh-TW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4.</a:t>
            </a:r>
            <a:r>
              <a:rPr lang="zh-TW" altLang="en-US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美工</a:t>
            </a:r>
            <a:endParaRPr lang="en-US" altLang="zh-TW" sz="20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marL="0" indent="0" eaLnBrk="1" hangingPunct="1">
              <a:buClr>
                <a:srgbClr val="844B91"/>
              </a:buClr>
              <a:buNone/>
            </a:pPr>
            <a:endParaRPr lang="zh-TW" altLang="en-US" sz="2000" dirty="0">
              <a:solidFill>
                <a:srgbClr val="7A4832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endParaRPr lang="zh-TW" altLang="en-US" dirty="0">
              <a:solidFill>
                <a:srgbClr val="7A483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請家長協助事項</a:t>
            </a:r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>
          <a:xfrm>
            <a:off x="457200" y="1531938"/>
            <a:ext cx="8435280" cy="4129310"/>
          </a:xfrm>
        </p:spPr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請您協助叮嚀孩子：就寢前依照課表及聯絡本，帶齊社會課須帶的簿本與作業。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鼓勵孩子認真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完成作業與錯誤之訂正（有分數代表已經訂正完成）</a:t>
            </a:r>
            <a:r>
              <a:rPr lang="zh-TW" altLang="en-US" dirty="0">
                <a:ea typeface="新細明體" panose="02020500000000000000" pitchFamily="18" charset="-120"/>
              </a:rPr>
              <a:t>，若孩子有學習困難時，您若能鼓勵他多向老師請教發問</a:t>
            </a:r>
            <a:r>
              <a:rPr lang="en-US" altLang="zh-TW" dirty="0">
                <a:ea typeface="新細明體" panose="02020500000000000000" pitchFamily="18" charset="-120"/>
              </a:rPr>
              <a:t>!</a:t>
            </a:r>
            <a:endParaRPr lang="zh-TW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業子老師班網友提供每一單元相關影片，請同學上老師網站觀看，增進印象（資料後有連結）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有相關課業問題也歡迎聯繫社會老師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marL="0" indent="0" eaLnBrk="1" hangingPunct="1">
              <a:buNone/>
            </a:pPr>
            <a:r>
              <a:rPr lang="zh-TW" altLang="en-US" sz="1600" dirty="0">
                <a:solidFill>
                  <a:srgbClr val="CC00CC"/>
                </a:solidFill>
                <a:ea typeface="新細明體" panose="02020500000000000000" pitchFamily="18" charset="-120"/>
              </a:rPr>
              <a:t>　　　　　　　　　　　　　　　　　　　（學校分機</a:t>
            </a:r>
            <a:r>
              <a:rPr lang="en-US" altLang="zh-TW" sz="1600" dirty="0">
                <a:solidFill>
                  <a:srgbClr val="CC00CC"/>
                </a:solidFill>
                <a:ea typeface="新細明體" panose="02020500000000000000" pitchFamily="18" charset="-120"/>
              </a:rPr>
              <a:t>—</a:t>
            </a:r>
            <a:r>
              <a:rPr lang="zh-TW" altLang="en-US" sz="1600" dirty="0">
                <a:solidFill>
                  <a:srgbClr val="CC00CC"/>
                </a:solidFill>
                <a:ea typeface="新細明體" panose="02020500000000000000" pitchFamily="18" charset="-120"/>
              </a:rPr>
              <a:t>衛生組３３５）</a:t>
            </a:r>
            <a:endParaRPr lang="en-US" altLang="zh-TW" sz="1600" dirty="0">
              <a:solidFill>
                <a:srgbClr val="CC00CC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ea typeface="新細明體" panose="02020500000000000000" pitchFamily="18" charset="-120"/>
              </a:rPr>
              <a:t>教學活動報告</a:t>
            </a:r>
            <a:r>
              <a:rPr lang="en-US" altLang="zh-TW">
                <a:ea typeface="新細明體" panose="02020500000000000000" pitchFamily="18" charset="-120"/>
              </a:rPr>
              <a:t>~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381563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每一小單元結束</a:t>
            </a:r>
            <a:r>
              <a:rPr lang="en-US" altLang="zh-TW" dirty="0">
                <a:solidFill>
                  <a:srgbClr val="7030A0"/>
                </a:solidFill>
                <a:ea typeface="新細明體" panose="02020500000000000000" pitchFamily="18" charset="-120"/>
              </a:rPr>
              <a:t>---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書寫社會習作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月考前</a:t>
            </a:r>
            <a:r>
              <a:rPr lang="en-US" altLang="zh-TW" dirty="0">
                <a:solidFill>
                  <a:srgbClr val="7030A0"/>
                </a:solidFill>
                <a:ea typeface="新細明體" panose="02020500000000000000" pitchFamily="18" charset="-120"/>
              </a:rPr>
              <a:t>--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有單元練習卷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社會練習本</a:t>
            </a:r>
            <a:r>
              <a:rPr lang="en-US" altLang="zh-TW" dirty="0">
                <a:solidFill>
                  <a:srgbClr val="7030A0"/>
                </a:solidFill>
                <a:ea typeface="新細明體" panose="02020500000000000000" pitchFamily="18" charset="-120"/>
              </a:rPr>
              <a:t>---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每生一本</a:t>
            </a:r>
            <a:r>
              <a:rPr lang="en-US" altLang="zh-TW" dirty="0">
                <a:solidFill>
                  <a:srgbClr val="7030A0"/>
                </a:solidFill>
                <a:ea typeface="新細明體" panose="02020500000000000000" pitchFamily="18" charset="-120"/>
              </a:rPr>
              <a:t>(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購買</a:t>
            </a:r>
            <a:r>
              <a:rPr lang="en-US" altLang="zh-TW" dirty="0">
                <a:solidFill>
                  <a:srgbClr val="7030A0"/>
                </a:solidFill>
                <a:ea typeface="新細明體" panose="02020500000000000000" pitchFamily="18" charset="-12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評量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   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1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、期中考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-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第一、二單元</a:t>
            </a:r>
            <a:r>
              <a:rPr lang="en-US" altLang="zh-TW" dirty="0">
                <a:solidFill>
                  <a:srgbClr val="CC00CC"/>
                </a:solidFill>
                <a:ea typeface="新細明體" panose="02020500000000000000" pitchFamily="18" charset="-120"/>
              </a:rPr>
              <a:t>--4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/23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   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2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、期末考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-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第三、四單元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—6/20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dirty="0">
                <a:solidFill>
                  <a:srgbClr val="CC00CC"/>
                </a:solidFill>
                <a:ea typeface="新細明體" panose="02020500000000000000" pitchFamily="18" charset="-120"/>
              </a:rPr>
              <a:t>   </a:t>
            </a:r>
            <a:r>
              <a:rPr lang="en-US" altLang="zh-TW" dirty="0">
                <a:solidFill>
                  <a:srgbClr val="CC00CC"/>
                </a:solidFill>
                <a:ea typeface="新細明體" panose="02020500000000000000" pitchFamily="18" charset="-120"/>
              </a:rPr>
              <a:t>3</a:t>
            </a:r>
            <a:r>
              <a:rPr lang="zh-TW" altLang="en-US" dirty="0">
                <a:solidFill>
                  <a:srgbClr val="CC00CC"/>
                </a:solidFill>
                <a:ea typeface="新細明體" panose="02020500000000000000" pitchFamily="18" charset="-120"/>
              </a:rPr>
              <a:t>、多元評量報告：搭配第三單元</a:t>
            </a:r>
            <a:r>
              <a:rPr lang="zh-TW" altLang="en-US" sz="1800" dirty="0">
                <a:solidFill>
                  <a:srgbClr val="CC00CC"/>
                </a:solidFill>
                <a:ea typeface="新細明體" panose="02020500000000000000" pitchFamily="18" charset="-120"/>
              </a:rPr>
              <a:t>（４／２４～５／２４）  </a:t>
            </a:r>
            <a:endParaRPr lang="en-US" altLang="zh-TW" sz="1800" dirty="0">
              <a:solidFill>
                <a:srgbClr val="CC00CC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/>
          <p:cNvSpPr>
            <a:spLocks noGrp="1"/>
          </p:cNvSpPr>
          <p:nvPr>
            <p:ph type="title"/>
          </p:nvPr>
        </p:nvSpPr>
        <p:spPr>
          <a:xfrm>
            <a:off x="827088" y="2071688"/>
            <a:ext cx="7497762" cy="1366837"/>
          </a:xfrm>
        </p:spPr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感謝您一同關心我們的寶貝！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zh-TW" altLang="en-US" dirty="0">
                <a:ea typeface="新細明體" panose="02020500000000000000" pitchFamily="18" charset="-120"/>
              </a:rPr>
              <a:t>請您積極參與孩子的成長。</a:t>
            </a:r>
            <a:br>
              <a:rPr lang="en-US" altLang="zh-TW" dirty="0">
                <a:ea typeface="新細明體" panose="02020500000000000000" pitchFamily="18" charset="-120"/>
              </a:rPr>
            </a:br>
            <a:br>
              <a:rPr lang="en-US" altLang="zh-TW" dirty="0">
                <a:ea typeface="新細明體" panose="02020500000000000000" pitchFamily="18" charset="-120"/>
              </a:rPr>
            </a:b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39939" name="標題 1"/>
          <p:cNvSpPr txBox="1">
            <a:spLocks/>
          </p:cNvSpPr>
          <p:nvPr/>
        </p:nvSpPr>
        <p:spPr bwMode="gray">
          <a:xfrm>
            <a:off x="5507285" y="4749800"/>
            <a:ext cx="3554618" cy="17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香螢老師感謝您的支持與建議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02-25965407</a:t>
            </a: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分機</a:t>
            </a: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335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或是請您利用下方</a:t>
            </a: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line</a:t>
            </a: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的</a:t>
            </a: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QR-code</a:t>
            </a: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與我聯繫，謝謝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endParaRPr lang="zh-TW" altLang="en-US" sz="3200" dirty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pic>
        <p:nvPicPr>
          <p:cNvPr id="39940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3" y="1484313"/>
            <a:ext cx="1905000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標題 1"/>
          <p:cNvSpPr txBox="1">
            <a:spLocks/>
          </p:cNvSpPr>
          <p:nvPr/>
        </p:nvSpPr>
        <p:spPr bwMode="gray">
          <a:xfrm>
            <a:off x="466725" y="3382963"/>
            <a:ext cx="5040560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chemeClr val="tx1"/>
                </a:solidFill>
                <a:ea typeface="新細明體" panose="02020500000000000000" pitchFamily="18" charset="-120"/>
              </a:rPr>
              <a:t>網頁</a:t>
            </a:r>
            <a:endParaRPr lang="en-US" altLang="zh-TW" sz="2400" dirty="0">
              <a:solidFill>
                <a:schemeClr val="tx1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 dirty="0">
                <a:solidFill>
                  <a:srgbClr val="CC00CC"/>
                </a:solidFill>
                <a:ea typeface="新細明體" panose="02020500000000000000" pitchFamily="18" charset="-120"/>
                <a:hlinkClick r:id="rId3"/>
              </a:rPr>
              <a:t>6</a:t>
            </a:r>
            <a:endParaRPr lang="en-US" altLang="zh-TW" sz="12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由學校路徑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北市大同國小</a:t>
            </a: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關於大同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>
                <a:solidFill>
                  <a:srgbClr val="CC00CC"/>
                </a:solidFill>
                <a:ea typeface="新細明體" panose="02020500000000000000" pitchFamily="18" charset="-120"/>
              </a:rPr>
              <a:t>教學單位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學務處</a:t>
            </a: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葉香螢</a:t>
            </a: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r>
              <a:rPr lang="en-US" altLang="zh-TW" sz="1400" dirty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http://</a:t>
            </a:r>
            <a:r>
              <a:rPr lang="en-US" altLang="zh-TW" sz="1400" dirty="0" err="1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tw.class.uschoolnet.com</a:t>
            </a:r>
            <a:r>
              <a:rPr lang="en-US" altLang="zh-TW" sz="1400" dirty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/class/?</a:t>
            </a:r>
            <a:r>
              <a:rPr lang="en-US" altLang="zh-TW" sz="1400" dirty="0" err="1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csid</a:t>
            </a:r>
            <a:r>
              <a:rPr lang="en-US" altLang="zh-TW" sz="1400" dirty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=</a:t>
            </a:r>
            <a:r>
              <a:rPr lang="en-US" altLang="zh-TW" sz="1400" dirty="0" err="1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css000000211455&amp;id</a:t>
            </a:r>
            <a:r>
              <a:rPr lang="en-US" altLang="zh-TW" sz="1400" dirty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=</a:t>
            </a:r>
            <a:r>
              <a:rPr lang="en-US" altLang="zh-TW" sz="1400" dirty="0" err="1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model16&amp;cl</a:t>
            </a:r>
            <a:r>
              <a:rPr lang="en-US" altLang="zh-TW" sz="1400" dirty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=1629334011-7010-884</a:t>
            </a:r>
            <a:endParaRPr lang="en-US" altLang="zh-TW" sz="1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endParaRPr lang="en-US" altLang="zh-TW" sz="1400" dirty="0">
              <a:solidFill>
                <a:srgbClr val="CC00CC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mumuying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/>
          <a:srcRect l="57560" t="32360" r="26848" b="38240"/>
          <a:stretch/>
        </p:blipFill>
        <p:spPr>
          <a:xfrm>
            <a:off x="827584" y="967830"/>
            <a:ext cx="4635624" cy="491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0510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223tgp_edu_light">
  <a:themeElements>
    <a:clrScheme name="223tgp_edu_light 3">
      <a:dk1>
        <a:srgbClr val="000000"/>
      </a:dk1>
      <a:lt1>
        <a:srgbClr val="FFFFFF"/>
      </a:lt1>
      <a:dk2>
        <a:srgbClr val="7A4832"/>
      </a:dk2>
      <a:lt2>
        <a:srgbClr val="DDDDDD"/>
      </a:lt2>
      <a:accent1>
        <a:srgbClr val="A18537"/>
      </a:accent1>
      <a:accent2>
        <a:srgbClr val="518D47"/>
      </a:accent2>
      <a:accent3>
        <a:srgbClr val="FFFFFF"/>
      </a:accent3>
      <a:accent4>
        <a:srgbClr val="000000"/>
      </a:accent4>
      <a:accent5>
        <a:srgbClr val="CDC2AE"/>
      </a:accent5>
      <a:accent6>
        <a:srgbClr val="497F3F"/>
      </a:accent6>
      <a:hlink>
        <a:srgbClr val="844B91"/>
      </a:hlink>
      <a:folHlink>
        <a:srgbClr val="90A8B0"/>
      </a:folHlink>
    </a:clrScheme>
    <a:fontScheme name="223tgp_edu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23tgp_edu_light 1">
        <a:dk1>
          <a:srgbClr val="000066"/>
        </a:dk1>
        <a:lt1>
          <a:srgbClr val="FFFFFF"/>
        </a:lt1>
        <a:dk2>
          <a:srgbClr val="0D5597"/>
        </a:dk2>
        <a:lt2>
          <a:srgbClr val="DDDDDD"/>
        </a:lt2>
        <a:accent1>
          <a:srgbClr val="428E71"/>
        </a:accent1>
        <a:accent2>
          <a:srgbClr val="3F90BD"/>
        </a:accent2>
        <a:accent3>
          <a:srgbClr val="FFFFFF"/>
        </a:accent3>
        <a:accent4>
          <a:srgbClr val="000056"/>
        </a:accent4>
        <a:accent5>
          <a:srgbClr val="B0C6BB"/>
        </a:accent5>
        <a:accent6>
          <a:srgbClr val="3882AB"/>
        </a:accent6>
        <a:hlink>
          <a:srgbClr val="99A75F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2">
        <a:dk1>
          <a:srgbClr val="30311D"/>
        </a:dk1>
        <a:lt1>
          <a:srgbClr val="FFFFFF"/>
        </a:lt1>
        <a:dk2>
          <a:srgbClr val="866D10"/>
        </a:dk2>
        <a:lt2>
          <a:srgbClr val="DDDDDD"/>
        </a:lt2>
        <a:accent1>
          <a:srgbClr val="345C2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AEB5AB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3">
        <a:dk1>
          <a:srgbClr val="000000"/>
        </a:dk1>
        <a:lt1>
          <a:srgbClr val="FFFFFF"/>
        </a:lt1>
        <a:dk2>
          <a:srgbClr val="7A4832"/>
        </a:dk2>
        <a:lt2>
          <a:srgbClr val="DDDDDD"/>
        </a:lt2>
        <a:accent1>
          <a:srgbClr val="A18537"/>
        </a:accent1>
        <a:accent2>
          <a:srgbClr val="518D47"/>
        </a:accent2>
        <a:accent3>
          <a:srgbClr val="FFFFFF"/>
        </a:accent3>
        <a:accent4>
          <a:srgbClr val="000000"/>
        </a:accent4>
        <a:accent5>
          <a:srgbClr val="CDC2AE"/>
        </a:accent5>
        <a:accent6>
          <a:srgbClr val="497F3F"/>
        </a:accent6>
        <a:hlink>
          <a:srgbClr val="844B91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2998</TotalTime>
  <Words>585</Words>
  <Application>Microsoft Office PowerPoint</Application>
  <PresentationFormat>如螢幕大小 (4:3)</PresentationFormat>
  <Paragraphs>69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18" baseType="lpstr">
      <vt:lpstr>文鼎中特毛楷</vt:lpstr>
      <vt:lpstr>標楷體</vt:lpstr>
      <vt:lpstr>Arial</vt:lpstr>
      <vt:lpstr>Calibri</vt:lpstr>
      <vt:lpstr>Century Gothic</vt:lpstr>
      <vt:lpstr>Garamond</vt:lpstr>
      <vt:lpstr>Times New Roman</vt:lpstr>
      <vt:lpstr>Verdana</vt:lpstr>
      <vt:lpstr>Wingdings</vt:lpstr>
      <vt:lpstr>223tgp_edu_light</vt:lpstr>
      <vt:lpstr>肥皂</vt:lpstr>
      <vt:lpstr>北市大同國小 112學年第2學期</vt:lpstr>
      <vt:lpstr>四大單元</vt:lpstr>
      <vt:lpstr>評分方式</vt:lpstr>
      <vt:lpstr>請家長協助事項</vt:lpstr>
      <vt:lpstr>教學活動報告~</vt:lpstr>
      <vt:lpstr>感謝您一同關心我們的寶貝！ 請您積極參與孩子的成長。  </vt:lpstr>
      <vt:lpstr>mumuying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cp:lastModifiedBy>user</cp:lastModifiedBy>
  <cp:revision>188</cp:revision>
  <dcterms:created xsi:type="dcterms:W3CDTF">2017-09-08T08:19:35Z</dcterms:created>
  <dcterms:modified xsi:type="dcterms:W3CDTF">2024-01-26T02:21:56Z</dcterms:modified>
</cp:coreProperties>
</file>