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67" r:id="rId4"/>
    <p:sldId id="271" r:id="rId5"/>
    <p:sldId id="279" r:id="rId6"/>
    <p:sldId id="281" r:id="rId7"/>
    <p:sldId id="280" r:id="rId8"/>
    <p:sldId id="282" r:id="rId9"/>
    <p:sldId id="272" r:id="rId10"/>
    <p:sldId id="273" r:id="rId11"/>
    <p:sldId id="274" r:id="rId12"/>
    <p:sldId id="276" r:id="rId13"/>
    <p:sldId id="284" r:id="rId14"/>
    <p:sldId id="277" r:id="rId15"/>
    <p:sldId id="283" r:id="rId16"/>
    <p:sldId id="278" r:id="rId17"/>
    <p:sldId id="27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76"/>
  </p:normalViewPr>
  <p:slideViewPr>
    <p:cSldViewPr>
      <p:cViewPr varScale="1">
        <p:scale>
          <a:sx n="107" d="100"/>
          <a:sy n="107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249289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授課教師：李沛縈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六年級社會教學計畫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DFE435B-5B5D-4E6A-BAA3-AA70A2A0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0245"/>
            <a:ext cx="8760856" cy="2808312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0813E358-63A3-4979-825D-CA956A1B6162}"/>
              </a:ext>
            </a:extLst>
          </p:cNvPr>
          <p:cNvSpPr/>
          <p:nvPr/>
        </p:nvSpPr>
        <p:spPr>
          <a:xfrm>
            <a:off x="5580112" y="5157192"/>
            <a:ext cx="30243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社練和社卷訂正方式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的部分，皆要訂正並寫上頁數。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選擇題答錯，只要填寫頁數。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45A06E-9149-3347-AA26-73841E22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92688" cy="3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139DD-FD47-0641-8D73-DC3EA849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B14855A-FE19-AE47-979C-8B864F277F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572000"/>
          </a:xfrm>
        </p:spPr>
      </p:pic>
    </p:spTree>
    <p:extLst>
      <p:ext uri="{BB962C8B-B14F-4D97-AF65-F5344CB8AC3E}">
        <p14:creationId xmlns:p14="http://schemas.microsoft.com/office/powerpoint/2010/main" val="223668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638" y="78089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602</a:t>
            </a:r>
            <a:r>
              <a:rPr lang="zh-TW" altLang="en-US" dirty="0"/>
              <a:t>社會科校外教學</a:t>
            </a:r>
            <a:r>
              <a:rPr lang="en-US" altLang="zh-TW" dirty="0"/>
              <a:t>-</a:t>
            </a:r>
            <a:r>
              <a:rPr lang="zh-TW" altLang="en-US" dirty="0"/>
              <a:t>免費</a:t>
            </a:r>
            <a:br>
              <a:rPr lang="en-US" altLang="zh-TW" dirty="0"/>
            </a:br>
            <a:r>
              <a:rPr lang="zh-TW" altLang="en-US" b="0" i="0" dirty="0">
                <a:solidFill>
                  <a:srgbClr val="202020"/>
                </a:solidFill>
                <a:effectLst/>
                <a:latin typeface="Lato" panose="020F0502020204030203" pitchFamily="34" charset="0"/>
              </a:rPr>
              <a:t>司法院簡介、參觀憲法法庭、法院為民服務中心、模擬法庭、法庭開庭流程、法官座談等參訪行程。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85F669-517B-4086-9182-DD37006C88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602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A03D41CE-72B4-4AB7-B639-03700C842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33176"/>
              </p:ext>
            </p:extLst>
          </p:nvPr>
        </p:nvGraphicFramePr>
        <p:xfrm>
          <a:off x="1691680" y="1407269"/>
          <a:ext cx="6933674" cy="163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83">
                  <a:extLst>
                    <a:ext uri="{9D8B030D-6E8A-4147-A177-3AD203B41FA5}">
                      <a16:colId xmlns:a16="http://schemas.microsoft.com/office/drawing/2014/main" val="3965183070"/>
                    </a:ext>
                  </a:extLst>
                </a:gridCol>
                <a:gridCol w="2255711">
                  <a:extLst>
                    <a:ext uri="{9D8B030D-6E8A-4147-A177-3AD203B41FA5}">
                      <a16:colId xmlns:a16="http://schemas.microsoft.com/office/drawing/2014/main" val="1904827741"/>
                    </a:ext>
                  </a:extLst>
                </a:gridCol>
                <a:gridCol w="1678680">
                  <a:extLst>
                    <a:ext uri="{9D8B030D-6E8A-4147-A177-3AD203B41FA5}">
                      <a16:colId xmlns:a16="http://schemas.microsoft.com/office/drawing/2014/main" val="2112277901"/>
                    </a:ext>
                  </a:extLst>
                </a:gridCol>
              </a:tblGrid>
              <a:tr h="4433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地點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時間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交通方式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2343079"/>
                  </a:ext>
                </a:extLst>
              </a:tr>
              <a:tr h="1108452">
                <a:tc>
                  <a:txBody>
                    <a:bodyPr/>
                    <a:lstStyle/>
                    <a:p>
                      <a:r>
                        <a:rPr lang="zh-TW" altLang="en-US" dirty="0"/>
                        <a:t>司法院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113/3/28 (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 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上午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0900-1100</a:t>
                      </a:r>
                    </a:p>
                    <a:p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08:00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出發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搭</a:t>
                      </a:r>
                      <a:r>
                        <a:rPr lang="en-US" altLang="zh-TW" dirty="0"/>
                        <a:t>304</a:t>
                      </a:r>
                      <a:r>
                        <a:rPr lang="zh-TW" altLang="en-US" dirty="0"/>
                        <a:t>公車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重慶幹線公車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1337451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E27E59CC-CC7E-4D18-81EF-CC2DB3556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6" y="3194356"/>
            <a:ext cx="4644008" cy="348300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87106D2-5380-4A09-8EF0-7457ECF96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23" y="3164976"/>
            <a:ext cx="4644008" cy="348300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7D47B547-69EC-4F05-B559-31A908FDA29B}"/>
              </a:ext>
            </a:extLst>
          </p:cNvPr>
          <p:cNvSpPr txBox="1"/>
          <p:nvPr/>
        </p:nvSpPr>
        <p:spPr>
          <a:xfrm>
            <a:off x="839487" y="2670039"/>
            <a:ext cx="8159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每梯次為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20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人至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40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人，超過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40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人者，應分梯次參訪。歡迎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2~3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位家長一起來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EEFA6C-DE7C-43B1-BD7C-81A3CD6D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7188E9-0F3A-414F-9FFF-4679A26AEF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3DAC75-7127-4FC7-81FD-4075A4EA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708"/>
            <a:ext cx="9144000" cy="52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en-US" altLang="zh-TW" dirty="0"/>
              <a:t>603</a:t>
            </a:r>
            <a:r>
              <a:rPr lang="zh-TW" altLang="en-US" dirty="0"/>
              <a:t>社會科校外教學</a:t>
            </a:r>
            <a:r>
              <a:rPr lang="en-US" altLang="zh-TW" dirty="0"/>
              <a:t>-</a:t>
            </a:r>
            <a:r>
              <a:rPr lang="zh-TW" altLang="en-US" dirty="0"/>
              <a:t>免費</a:t>
            </a:r>
            <a:r>
              <a:rPr lang="en-US" altLang="zh-TW" sz="1300" dirty="0"/>
              <a:t>https://tncmmm.gov.taipei/Content_List.aspx?n=83F1DB9DE1CA48FF</a:t>
            </a:r>
            <a:endParaRPr lang="zh-TW" altLang="en-US" sz="13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85F669-517B-4086-9182-DD37006C88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B22EFA4-4785-4B2C-8665-2DFA8A61B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73596"/>
              </p:ext>
            </p:extLst>
          </p:nvPr>
        </p:nvGraphicFramePr>
        <p:xfrm>
          <a:off x="1566671" y="1257594"/>
          <a:ext cx="50350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7">
                  <a:extLst>
                    <a:ext uri="{9D8B030D-6E8A-4147-A177-3AD203B41FA5}">
                      <a16:colId xmlns:a16="http://schemas.microsoft.com/office/drawing/2014/main" val="3965183070"/>
                    </a:ext>
                  </a:extLst>
                </a:gridCol>
                <a:gridCol w="2952273">
                  <a:extLst>
                    <a:ext uri="{9D8B030D-6E8A-4147-A177-3AD203B41FA5}">
                      <a16:colId xmlns:a16="http://schemas.microsoft.com/office/drawing/2014/main" val="1904827741"/>
                    </a:ext>
                  </a:extLst>
                </a:gridCol>
              </a:tblGrid>
              <a:tr h="359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地點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時間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43079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臺灣新文化運動紀念館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113/4/2 (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 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上午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0940</a:t>
                      </a:r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-1140 </a:t>
                      </a:r>
                    </a:p>
                    <a:p>
                      <a:r>
                        <a:rPr kumimoji="0"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09:25</a:t>
                      </a:r>
                      <a:r>
                        <a:rPr kumimoji="0"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集合出發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3745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7CC1BAA-04F6-4E49-B317-CA8841B63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43132"/>
              </p:ext>
            </p:extLst>
          </p:nvPr>
        </p:nvGraphicFramePr>
        <p:xfrm>
          <a:off x="6601751" y="1287039"/>
          <a:ext cx="1714665" cy="125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665">
                  <a:extLst>
                    <a:ext uri="{9D8B030D-6E8A-4147-A177-3AD203B41FA5}">
                      <a16:colId xmlns:a16="http://schemas.microsoft.com/office/drawing/2014/main" val="3250505454"/>
                    </a:ext>
                  </a:extLst>
                </a:gridCol>
              </a:tblGrid>
              <a:tr h="412740">
                <a:tc>
                  <a:txBody>
                    <a:bodyPr/>
                    <a:lstStyle/>
                    <a:p>
                      <a:r>
                        <a:rPr lang="zh-TW" altLang="en-US" dirty="0"/>
                        <a:t>交通方式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2310964"/>
                  </a:ext>
                </a:extLst>
              </a:tr>
              <a:tr h="837975">
                <a:tc>
                  <a:txBody>
                    <a:bodyPr/>
                    <a:lstStyle/>
                    <a:p>
                      <a:r>
                        <a:rPr lang="zh-TW" altLang="en-US" dirty="0"/>
                        <a:t>步行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9680307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3AC1DF5B-9B14-4AD3-B2B3-494F1B3C13E1}"/>
              </a:ext>
            </a:extLst>
          </p:cNvPr>
          <p:cNvSpPr txBox="1"/>
          <p:nvPr/>
        </p:nvSpPr>
        <p:spPr>
          <a:xfrm>
            <a:off x="2684804" y="867270"/>
            <a:ext cx="6279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https://my.matterport.com/show/?m=fzcZcJowosP&amp;lang=en/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8D65E0-4DEE-4D3A-A769-6171C4DB8E9C}"/>
              </a:ext>
            </a:extLst>
          </p:cNvPr>
          <p:cNvSpPr txBox="1"/>
          <p:nvPr/>
        </p:nvSpPr>
        <p:spPr>
          <a:xfrm>
            <a:off x="577406" y="2685727"/>
            <a:ext cx="83686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本館常設展「黃金年代的光與影」，內容係以</a:t>
            </a:r>
            <a:r>
              <a:rPr lang="en-US" altLang="zh-TW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1920</a:t>
            </a:r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年代臺灣新文化運動之史蹟為展示主軸，並透過現地展示呈現北警署特有的扇形拘留室及水牢設施。為推廣展覽理念，新文化館設計適合學生族群體驗之「日治生存大作戰」教案活動，歡迎各校提出申請。</a:t>
            </a:r>
            <a:endParaRPr lang="en-US" altLang="zh-TW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★人數限制：因展區空間限制，國小人數限</a:t>
            </a:r>
            <a:r>
              <a:rPr lang="en-US" altLang="zh-TW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16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人</a:t>
            </a:r>
            <a:r>
              <a:rPr lang="en-US" altLang="zh-TW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~32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人</a:t>
            </a:r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；需事先分好</a:t>
            </a:r>
            <a:r>
              <a:rPr lang="en-US" altLang="zh-TW" sz="24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8</a:t>
            </a:r>
            <a:r>
              <a:rPr lang="zh-TW" altLang="en-US" sz="24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組</a:t>
            </a:r>
          </a:p>
          <a:p>
            <a:pPr algn="l"/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★年齡限制：因教案性質，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國小</a:t>
            </a:r>
            <a:r>
              <a:rPr lang="en-US" altLang="zh-TW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5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年級至高中</a:t>
            </a:r>
            <a:r>
              <a:rPr lang="en-US" altLang="zh-TW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年級。</a:t>
            </a:r>
            <a:endParaRPr lang="zh-TW" altLang="en-US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zh-TW" alt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★場次限制：每校每學期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限申請</a:t>
            </a:r>
            <a:r>
              <a:rPr lang="en-US" altLang="zh-TW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zh-TW" altLang="en-US" sz="2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場次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F843AC-2834-416F-B27A-1B624EE2335C}"/>
              </a:ext>
            </a:extLst>
          </p:cNvPr>
          <p:cNvSpPr txBox="1"/>
          <p:nvPr/>
        </p:nvSpPr>
        <p:spPr>
          <a:xfrm>
            <a:off x="5580670" y="23029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歡迎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2~3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位家長一起來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33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21674-65E7-4A9B-A6B1-2C385F21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A7FCC35-3A0C-4492-9731-12806B609B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" y="1020144"/>
            <a:ext cx="8810079" cy="4817712"/>
          </a:xfrm>
        </p:spPr>
      </p:pic>
    </p:spTree>
    <p:extLst>
      <p:ext uri="{BB962C8B-B14F-4D97-AF65-F5344CB8AC3E}">
        <p14:creationId xmlns:p14="http://schemas.microsoft.com/office/powerpoint/2010/main" val="133717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BD5F96-2421-41BF-AD7F-A7227780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88F089-5FD4-4280-9161-63315E2061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3608" y="4519"/>
            <a:ext cx="6912768" cy="6515483"/>
          </a:xfrm>
        </p:spPr>
      </p:pic>
    </p:spTree>
    <p:extLst>
      <p:ext uri="{BB962C8B-B14F-4D97-AF65-F5344CB8AC3E}">
        <p14:creationId xmlns:p14="http://schemas.microsoft.com/office/powerpoint/2010/main" val="386804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本學期評量範圍與時間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4/23)</a:t>
            </a:r>
          </a:p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1-1~2-1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文明與科技生活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從臺灣走向世界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畢業考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6/4)</a:t>
            </a:r>
          </a:p>
          <a:p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en-US" altLang="zh-TW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2-2~3-2</a:t>
            </a:r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9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放眼看世界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三月份起讓學生進行多元評量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電腦或是紙本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主題是第四單元關心我們的地球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312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b="1" dirty="0">
                <a:solidFill>
                  <a:srgbClr val="0000CC"/>
                </a:solidFill>
                <a:ea typeface="微軟正黑體" panose="020B0604030504040204" pitchFamily="34" charset="-120"/>
              </a:rPr>
              <a:t>期盼您的協助與支持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492896"/>
            <a:ext cx="6246813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>
                <a:solidFill>
                  <a:srgbClr val="FF0000"/>
                </a:solidFill>
                <a:ea typeface="標楷體" panose="03000509000000000000" pitchFamily="65" charset="-120"/>
              </a:rPr>
              <a:t>出席準時不遲到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>
                <a:solidFill>
                  <a:srgbClr val="FF0000"/>
                </a:solidFill>
                <a:ea typeface="標楷體" panose="03000509000000000000" pitchFamily="65" charset="-120"/>
              </a:rPr>
              <a:t>上課用心不敷衍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>
                <a:solidFill>
                  <a:srgbClr val="FF0000"/>
                </a:solidFill>
                <a:ea typeface="標楷體" panose="03000509000000000000" pitchFamily="65" charset="-120"/>
              </a:rPr>
              <a:t>討論認真不偷懶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>
                <a:solidFill>
                  <a:srgbClr val="FF0000"/>
                </a:solidFill>
                <a:ea typeface="標楷體" panose="03000509000000000000" pitchFamily="65" charset="-120"/>
              </a:rPr>
              <a:t>作業負責不抄襲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39470A-4B3B-44FE-8442-4A1325BD3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76872" cy="22768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06F70A2-F07B-40DE-AA50-331A1AE5B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4" y="1412776"/>
            <a:ext cx="1641774" cy="15632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D7C722F-23CB-4C0F-B9F5-C5D06ED12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83" y="1417258"/>
            <a:ext cx="2198737" cy="21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本學期教學大綱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立足台灣、放眼世界、關心全球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一、文明與科技生活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二、從台灣走向世界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三、放眼看世界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四、關心我們的地球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2"/>
              </a:buBlip>
            </a:pPr>
            <a:endParaRPr lang="zh-TW" altLang="en-US" sz="4400" dirty="0">
              <a:ea typeface="微軟正黑體" pitchFamily="34" charset="-120"/>
            </a:endParaRPr>
          </a:p>
          <a:p>
            <a:endParaRPr lang="zh-TW" altLang="en-US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515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要求學生上課作筆記補充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846168" cy="5134626"/>
          </a:xfrm>
        </p:spPr>
      </p:pic>
    </p:spTree>
    <p:extLst>
      <p:ext uri="{BB962C8B-B14F-4D97-AF65-F5344CB8AC3E}">
        <p14:creationId xmlns:p14="http://schemas.microsoft.com/office/powerpoint/2010/main" val="351880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64F00B-6250-F844-A527-9E86E1D3BD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828020"/>
            <a:ext cx="3744416" cy="32893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990FB4B-B0FD-9242-A5FA-BE6F5304CAAB}"/>
              </a:ext>
            </a:extLst>
          </p:cNvPr>
          <p:cNvSpPr txBox="1"/>
          <p:nvPr/>
        </p:nvSpPr>
        <p:spPr>
          <a:xfrm>
            <a:off x="251520" y="14847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重點整理單搭配課本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3"/>
            <a:ext cx="3744416" cy="40151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95636" y="22768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上學期模式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24128" y="157531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下學期模式</a:t>
            </a:r>
          </a:p>
        </p:txBody>
      </p:sp>
    </p:spTree>
    <p:extLst>
      <p:ext uri="{BB962C8B-B14F-4D97-AF65-F5344CB8AC3E}">
        <p14:creationId xmlns:p14="http://schemas.microsoft.com/office/powerpoint/2010/main" val="269204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6072B-8EEA-43C5-938B-2044CED6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F2311-75DB-4141-8D3D-4754A7A788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34AD844-DD93-41FB-AD82-CBFC1FA5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4056"/>
            <a:ext cx="519961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FCAD2-17C7-41DF-ACED-D67C2FB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582D375-C7EF-425B-B058-DD522585C2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22481" cy="5472608"/>
          </a:xfrm>
        </p:spPr>
      </p:pic>
    </p:spTree>
    <p:extLst>
      <p:ext uri="{BB962C8B-B14F-4D97-AF65-F5344CB8AC3E}">
        <p14:creationId xmlns:p14="http://schemas.microsoft.com/office/powerpoint/2010/main" val="93246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01DA1F-CD85-46FF-ACF8-4A935DD2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6C2FEF4-4AC0-421B-AF50-A21D11FD42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64704"/>
            <a:ext cx="8684756" cy="4968552"/>
          </a:xfrm>
        </p:spPr>
      </p:pic>
    </p:spTree>
    <p:extLst>
      <p:ext uri="{BB962C8B-B14F-4D97-AF65-F5344CB8AC3E}">
        <p14:creationId xmlns:p14="http://schemas.microsoft.com/office/powerpoint/2010/main" val="37001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E0DB8B-DD87-4926-A5A4-9DF20951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6CB5EF-91BA-4686-B0B0-97591C4A53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850005" cy="5493559"/>
          </a:xfrm>
        </p:spPr>
      </p:pic>
    </p:spTree>
    <p:extLst>
      <p:ext uri="{BB962C8B-B14F-4D97-AF65-F5344CB8AC3E}">
        <p14:creationId xmlns:p14="http://schemas.microsoft.com/office/powerpoint/2010/main" val="423854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六年級社會統一評量方式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期中期末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平時小考：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習作、筆記、多元評量書面報告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態度、口頭報告、小組討論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491D57-A994-40DC-A8AD-E048A694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2" y="3933056"/>
            <a:ext cx="86893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525</Words>
  <Application>Microsoft Office PowerPoint</Application>
  <PresentationFormat>如螢幕大小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Kaiti SC</vt:lpstr>
      <vt:lpstr>標楷體</vt:lpstr>
      <vt:lpstr>Georgia</vt:lpstr>
      <vt:lpstr>Lato</vt:lpstr>
      <vt:lpstr>Roboto</vt:lpstr>
      <vt:lpstr>Wingdings</vt:lpstr>
      <vt:lpstr>Wingdings 2</vt:lpstr>
      <vt:lpstr>市鎮</vt:lpstr>
      <vt:lpstr>112學年六年級社會教學計畫</vt:lpstr>
      <vt:lpstr>本學期教學大綱</vt:lpstr>
      <vt:lpstr>要求學生上課作筆記補充</vt:lpstr>
      <vt:lpstr>上課方式</vt:lpstr>
      <vt:lpstr>PowerPoint 簡報</vt:lpstr>
      <vt:lpstr>PowerPoint 簡報</vt:lpstr>
      <vt:lpstr>PowerPoint 簡報</vt:lpstr>
      <vt:lpstr>PowerPoint 簡報</vt:lpstr>
      <vt:lpstr>六年級社會統一評量方式</vt:lpstr>
      <vt:lpstr>社練和社卷訂正方式</vt:lpstr>
      <vt:lpstr>PowerPoint 簡報</vt:lpstr>
      <vt:lpstr>602社會科校外教學-免費 司法院簡介、參觀憲法法庭、法院為民服務中心、模擬法庭、法庭開庭流程、法官座談等參訪行程。</vt:lpstr>
      <vt:lpstr>PowerPoint 簡報</vt:lpstr>
      <vt:lpstr> 603社會科校外教學-免費https://tncmmm.gov.taipei/Content_List.aspx?n=83F1DB9DE1CA48FF</vt:lpstr>
      <vt:lpstr>PowerPoint 簡報</vt:lpstr>
      <vt:lpstr>PowerPoint 簡報</vt:lpstr>
      <vt:lpstr>本學期評量範圍與時間</vt:lpstr>
      <vt:lpstr>期盼您的協助與支持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108學年五年級社會教學計畫</dc:title>
  <dc:creator>user</dc:creator>
  <cp:lastModifiedBy>user</cp:lastModifiedBy>
  <cp:revision>42</cp:revision>
  <dcterms:created xsi:type="dcterms:W3CDTF">2019-09-05T00:09:17Z</dcterms:created>
  <dcterms:modified xsi:type="dcterms:W3CDTF">2024-02-22T00:25:42Z</dcterms:modified>
</cp:coreProperties>
</file>