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61" r:id="rId5"/>
    <p:sldId id="262" r:id="rId6"/>
  </p:sldIdLst>
  <p:sldSz cx="18288000" cy="10287000"/>
  <p:notesSz cx="6858000" cy="9144000"/>
  <p:embeddedFontLst>
    <p:embeddedFont>
      <p:font typeface="王漢宗顏楷體" panose="02020500000000000000" charset="-120"/>
      <p:regular r:id="rId7"/>
    </p:embeddedFont>
    <p:embeddedFont>
      <p:font typeface="Bobby Jones" panose="02020500000000000000" charset="0"/>
      <p:regular r:id="rId8"/>
    </p:embeddedFont>
    <p:embeddedFont>
      <p:font typeface="Calibri" panose="020F0502020204030204" pitchFamily="34" charset="0"/>
      <p:regular r:id="rId9"/>
      <p:bold r:id="rId10"/>
      <p:italic r:id="rId11"/>
      <p:boldItalic r:id="rId12"/>
    </p:embeddedFont>
    <p:embeddedFont>
      <p:font typeface="標楷體" panose="03000509000000000000" pitchFamily="65" charset="-120"/>
      <p:regular r:id="rId1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F6968"/>
    <a:srgbClr val="6D7978"/>
    <a:srgbClr val="548B92"/>
    <a:srgbClr val="677E7C"/>
    <a:srgbClr val="FF66FF"/>
    <a:srgbClr val="FF99FF"/>
    <a:srgbClr val="99FF33"/>
    <a:srgbClr val="003CB4"/>
    <a:srgbClr val="FF0066"/>
    <a:srgbClr val="9C9EB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3" d="100"/>
          <a:sy n="43" d="100"/>
        </p:scale>
        <p:origin x="66" y="3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2.fntdata"/><Relationship Id="rId13" Type="http://schemas.openxmlformats.org/officeDocument/2006/relationships/font" Target="fonts/font7.fntdata"/><Relationship Id="rId3" Type="http://schemas.openxmlformats.org/officeDocument/2006/relationships/slide" Target="slides/slide2.xml"/><Relationship Id="rId7" Type="http://schemas.openxmlformats.org/officeDocument/2006/relationships/font" Target="fonts/font1.fntdata"/><Relationship Id="rId12" Type="http://schemas.openxmlformats.org/officeDocument/2006/relationships/font" Target="fonts/font6.fntdata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5.fntdata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font" Target="fonts/font3.fntdata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13" Type="http://schemas.openxmlformats.org/officeDocument/2006/relationships/image" Target="../media/image24.png"/><Relationship Id="rId18" Type="http://schemas.openxmlformats.org/officeDocument/2006/relationships/image" Target="../media/image29.sv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svg"/><Relationship Id="rId17" Type="http://schemas.openxmlformats.org/officeDocument/2006/relationships/image" Target="../media/image28.png"/><Relationship Id="rId2" Type="http://schemas.openxmlformats.org/officeDocument/2006/relationships/image" Target="../media/image13.jpeg"/><Relationship Id="rId16" Type="http://schemas.openxmlformats.org/officeDocument/2006/relationships/image" Target="../media/image27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sv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5" Type="http://schemas.openxmlformats.org/officeDocument/2006/relationships/image" Target="../media/image26.png"/><Relationship Id="rId10" Type="http://schemas.openxmlformats.org/officeDocument/2006/relationships/image" Target="../media/image21.svg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25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13" Type="http://schemas.openxmlformats.org/officeDocument/2006/relationships/image" Target="../media/image34.png"/><Relationship Id="rId18" Type="http://schemas.openxmlformats.org/officeDocument/2006/relationships/image" Target="../media/image39.svg"/><Relationship Id="rId3" Type="http://schemas.openxmlformats.org/officeDocument/2006/relationships/image" Target="../media/image30.png"/><Relationship Id="rId7" Type="http://schemas.openxmlformats.org/officeDocument/2006/relationships/image" Target="../media/image7.png"/><Relationship Id="rId12" Type="http://schemas.openxmlformats.org/officeDocument/2006/relationships/image" Target="../media/image33.svg"/><Relationship Id="rId17" Type="http://schemas.openxmlformats.org/officeDocument/2006/relationships/image" Target="../media/image38.png"/><Relationship Id="rId2" Type="http://schemas.openxmlformats.org/officeDocument/2006/relationships/image" Target="../media/image13.jpeg"/><Relationship Id="rId16" Type="http://schemas.openxmlformats.org/officeDocument/2006/relationships/image" Target="../media/image37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11" Type="http://schemas.openxmlformats.org/officeDocument/2006/relationships/image" Target="../media/image32.png"/><Relationship Id="rId5" Type="http://schemas.openxmlformats.org/officeDocument/2006/relationships/image" Target="../media/image5.png"/><Relationship Id="rId15" Type="http://schemas.openxmlformats.org/officeDocument/2006/relationships/image" Target="../media/image36.png"/><Relationship Id="rId10" Type="http://schemas.openxmlformats.org/officeDocument/2006/relationships/image" Target="../media/image10.svg"/><Relationship Id="rId4" Type="http://schemas.openxmlformats.org/officeDocument/2006/relationships/image" Target="../media/image31.png"/><Relationship Id="rId9" Type="http://schemas.openxmlformats.org/officeDocument/2006/relationships/image" Target="../media/image9.png"/><Relationship Id="rId14" Type="http://schemas.openxmlformats.org/officeDocument/2006/relationships/image" Target="../media/image35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sv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svg"/><Relationship Id="rId5" Type="http://schemas.openxmlformats.org/officeDocument/2006/relationships/image" Target="../media/image42.png"/><Relationship Id="rId4" Type="http://schemas.openxmlformats.org/officeDocument/2006/relationships/image" Target="../media/image41.svg"/><Relationship Id="rId9" Type="http://schemas.openxmlformats.org/officeDocument/2006/relationships/image" Target="../media/image4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3.svg"/><Relationship Id="rId7" Type="http://schemas.openxmlformats.org/officeDocument/2006/relationships/image" Target="../media/image39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svg"/><Relationship Id="rId4" Type="http://schemas.openxmlformats.org/officeDocument/2006/relationships/image" Target="../media/image36.png"/><Relationship Id="rId9" Type="http://schemas.openxmlformats.org/officeDocument/2006/relationships/image" Target="../media/image35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 rot="-875627">
            <a:off x="-452472" y="800028"/>
            <a:ext cx="3259939" cy="4587926"/>
          </a:xfrm>
          <a:custGeom>
            <a:avLst/>
            <a:gdLst/>
            <a:ahLst/>
            <a:cxnLst/>
            <a:rect l="l" t="t" r="r" b="b"/>
            <a:pathLst>
              <a:path w="4128888" h="4852325">
                <a:moveTo>
                  <a:pt x="0" y="0"/>
                </a:moveTo>
                <a:lnTo>
                  <a:pt x="4128888" y="0"/>
                </a:lnTo>
                <a:lnTo>
                  <a:pt x="4128888" y="4852326"/>
                </a:lnTo>
                <a:lnTo>
                  <a:pt x="0" y="485232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514228" y="5652006"/>
            <a:ext cx="4706453" cy="4201579"/>
          </a:xfrm>
          <a:custGeom>
            <a:avLst/>
            <a:gdLst/>
            <a:ahLst/>
            <a:cxnLst/>
            <a:rect l="l" t="t" r="r" b="b"/>
            <a:pathLst>
              <a:path w="4706453" h="4201579">
                <a:moveTo>
                  <a:pt x="0" y="0"/>
                </a:moveTo>
                <a:lnTo>
                  <a:pt x="4706453" y="0"/>
                </a:lnTo>
                <a:lnTo>
                  <a:pt x="4706453" y="4201579"/>
                </a:lnTo>
                <a:lnTo>
                  <a:pt x="0" y="420157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329289">
            <a:off x="12434086" y="5406827"/>
            <a:ext cx="2566139" cy="4114800"/>
          </a:xfrm>
          <a:custGeom>
            <a:avLst/>
            <a:gdLst/>
            <a:ahLst/>
            <a:cxnLst/>
            <a:rect l="l" t="t" r="r" b="b"/>
            <a:pathLst>
              <a:path w="2566139" h="4114800">
                <a:moveTo>
                  <a:pt x="0" y="0"/>
                </a:moveTo>
                <a:lnTo>
                  <a:pt x="2566139" y="0"/>
                </a:lnTo>
                <a:lnTo>
                  <a:pt x="256613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1414270">
            <a:off x="13662775" y="400906"/>
            <a:ext cx="2111217" cy="3662994"/>
          </a:xfrm>
          <a:custGeom>
            <a:avLst/>
            <a:gdLst/>
            <a:ahLst/>
            <a:cxnLst/>
            <a:rect l="l" t="t" r="r" b="b"/>
            <a:pathLst>
              <a:path w="2111217" h="3662994">
                <a:moveTo>
                  <a:pt x="0" y="0"/>
                </a:moveTo>
                <a:lnTo>
                  <a:pt x="2111216" y="0"/>
                </a:lnTo>
                <a:lnTo>
                  <a:pt x="2111216" y="3662994"/>
                </a:lnTo>
                <a:lnTo>
                  <a:pt x="0" y="366299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4080428" y="1687688"/>
            <a:ext cx="9398065" cy="45930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544"/>
              </a:lnSpc>
            </a:pPr>
            <a:r>
              <a:rPr lang="en-US" altLang="zh-TW" sz="5400" b="1">
                <a:solidFill>
                  <a:srgbClr val="A44618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112學年度下學期 學校日</a:t>
            </a:r>
          </a:p>
          <a:p>
            <a:pPr algn="ctr">
              <a:lnSpc>
                <a:spcPts val="5544"/>
              </a:lnSpc>
            </a:pPr>
            <a:endParaRPr lang="en-US" sz="5400" b="1" spc="592">
              <a:solidFill>
                <a:srgbClr val="764652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>
              <a:lnSpc>
                <a:spcPts val="5544"/>
              </a:lnSpc>
            </a:pPr>
            <a:r>
              <a:rPr lang="en-US" sz="5400" b="1" spc="592">
                <a:latin typeface="標楷體" panose="03000509000000000000" pitchFamily="65" charset="-120"/>
                <a:ea typeface="標楷體" panose="03000509000000000000" pitchFamily="65" charset="-120"/>
              </a:rPr>
              <a:t>五年級下學期</a:t>
            </a:r>
          </a:p>
          <a:p>
            <a:pPr algn="ctr">
              <a:lnSpc>
                <a:spcPts val="10296"/>
              </a:lnSpc>
            </a:pPr>
            <a:r>
              <a:rPr lang="en-US" sz="7200" b="1" spc="592">
                <a:latin typeface="標楷體" panose="03000509000000000000" pitchFamily="65" charset="-120"/>
                <a:ea typeface="標楷體" panose="03000509000000000000" pitchFamily="65" charset="-120"/>
              </a:rPr>
              <a:t>自然科</a:t>
            </a:r>
            <a:r>
              <a:rPr lang="zh-TW" altLang="en-US" sz="7200" b="1" spc="592">
                <a:latin typeface="標楷體" panose="03000509000000000000" pitchFamily="65" charset="-120"/>
                <a:ea typeface="標楷體" panose="03000509000000000000" pitchFamily="65" charset="-120"/>
              </a:rPr>
              <a:t>學教學計畫</a:t>
            </a:r>
            <a:endParaRPr lang="en-US" sz="7200" b="1" spc="592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>
              <a:lnSpc>
                <a:spcPts val="10296"/>
              </a:lnSpc>
            </a:pPr>
            <a:r>
              <a:rPr lang="en-US" altLang="zh-TW" sz="5400" b="1" spc="415">
                <a:solidFill>
                  <a:srgbClr val="5F6968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廖保銀  老師</a:t>
            </a:r>
          </a:p>
        </p:txBody>
      </p:sp>
      <p:sp>
        <p:nvSpPr>
          <p:cNvPr id="8" name="Freeform 8"/>
          <p:cNvSpPr/>
          <p:nvPr/>
        </p:nvSpPr>
        <p:spPr>
          <a:xfrm rot="723040">
            <a:off x="5897166" y="6702148"/>
            <a:ext cx="5624612" cy="4545343"/>
          </a:xfrm>
          <a:custGeom>
            <a:avLst/>
            <a:gdLst/>
            <a:ahLst/>
            <a:cxnLst/>
            <a:rect l="l" t="t" r="r" b="b"/>
            <a:pathLst>
              <a:path w="4998899" h="3844608">
                <a:moveTo>
                  <a:pt x="0" y="0"/>
                </a:moveTo>
                <a:lnTo>
                  <a:pt x="4998900" y="0"/>
                </a:lnTo>
                <a:lnTo>
                  <a:pt x="4998900" y="3844608"/>
                </a:lnTo>
                <a:lnTo>
                  <a:pt x="0" y="384460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999583">
            <a:off x="15117356" y="2950972"/>
            <a:ext cx="2830282" cy="4910583"/>
          </a:xfrm>
          <a:custGeom>
            <a:avLst/>
            <a:gdLst/>
            <a:ahLst/>
            <a:cxnLst/>
            <a:rect l="l" t="t" r="r" b="b"/>
            <a:pathLst>
              <a:path w="2830282" h="4910583">
                <a:moveTo>
                  <a:pt x="0" y="0"/>
                </a:moveTo>
                <a:lnTo>
                  <a:pt x="2830282" y="0"/>
                </a:lnTo>
                <a:lnTo>
                  <a:pt x="2830282" y="4910583"/>
                </a:lnTo>
                <a:lnTo>
                  <a:pt x="0" y="491058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258550">
            <a:off x="1859273" y="84172"/>
            <a:ext cx="2347715" cy="2850385"/>
          </a:xfrm>
          <a:custGeom>
            <a:avLst/>
            <a:gdLst/>
            <a:ahLst/>
            <a:cxnLst/>
            <a:rect l="l" t="t" r="r" b="b"/>
            <a:pathLst>
              <a:path w="2906320" h="3415547">
                <a:moveTo>
                  <a:pt x="0" y="0"/>
                </a:moveTo>
                <a:lnTo>
                  <a:pt x="2906319" y="0"/>
                </a:lnTo>
                <a:lnTo>
                  <a:pt x="2906319" y="3415547"/>
                </a:lnTo>
                <a:lnTo>
                  <a:pt x="0" y="341554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>
              <a:alphaModFix amt="68000"/>
            </a:blip>
            <a:stretch>
              <a:fillRect l="-83333" r="-83333"/>
            </a:stretch>
          </a:blipFill>
        </p:spPr>
      </p:sp>
      <p:sp>
        <p:nvSpPr>
          <p:cNvPr id="13" name="Freeform 6">
            <a:extLst>
              <a:ext uri="{FF2B5EF4-FFF2-40B4-BE49-F238E27FC236}">
                <a16:creationId xmlns:a16="http://schemas.microsoft.com/office/drawing/2014/main" id="{53C12D2D-0186-4012-BB46-AE4535AE3926}"/>
              </a:ext>
            </a:extLst>
          </p:cNvPr>
          <p:cNvSpPr/>
          <p:nvPr/>
        </p:nvSpPr>
        <p:spPr>
          <a:xfrm>
            <a:off x="1586967" y="836765"/>
            <a:ext cx="8967167" cy="9720970"/>
          </a:xfrm>
          <a:custGeom>
            <a:avLst/>
            <a:gdLst/>
            <a:ahLst/>
            <a:cxnLst/>
            <a:rect l="l" t="t" r="r" b="b"/>
            <a:pathLst>
              <a:path w="8469571" h="8229600">
                <a:moveTo>
                  <a:pt x="0" y="0"/>
                </a:moveTo>
                <a:lnTo>
                  <a:pt x="8469572" y="0"/>
                </a:lnTo>
                <a:lnTo>
                  <a:pt x="846957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4" name="Freeform 4">
            <a:extLst>
              <a:ext uri="{FF2B5EF4-FFF2-40B4-BE49-F238E27FC236}">
                <a16:creationId xmlns:a16="http://schemas.microsoft.com/office/drawing/2014/main" id="{3529A9F5-4383-4A70-9BDD-1C5062AC1781}"/>
              </a:ext>
            </a:extLst>
          </p:cNvPr>
          <p:cNvSpPr/>
          <p:nvPr/>
        </p:nvSpPr>
        <p:spPr>
          <a:xfrm>
            <a:off x="7640372" y="565880"/>
            <a:ext cx="10702333" cy="9530619"/>
          </a:xfrm>
          <a:custGeom>
            <a:avLst/>
            <a:gdLst/>
            <a:ahLst/>
            <a:cxnLst/>
            <a:rect l="l" t="t" r="r" b="b"/>
            <a:pathLst>
              <a:path w="10702333" h="8578168">
                <a:moveTo>
                  <a:pt x="0" y="0"/>
                </a:moveTo>
                <a:lnTo>
                  <a:pt x="10702333" y="0"/>
                </a:lnTo>
                <a:lnTo>
                  <a:pt x="10702333" y="8578169"/>
                </a:lnTo>
                <a:lnTo>
                  <a:pt x="0" y="857816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6714" b="-6714"/>
            </a:stretch>
          </a:blipFill>
        </p:spPr>
      </p:sp>
      <p:grpSp>
        <p:nvGrpSpPr>
          <p:cNvPr id="6" name="Group 6"/>
          <p:cNvGrpSpPr/>
          <p:nvPr/>
        </p:nvGrpSpPr>
        <p:grpSpPr>
          <a:xfrm rot="-146815">
            <a:off x="-249078" y="5846172"/>
            <a:ext cx="1775916" cy="1882932"/>
            <a:chOff x="0" y="0"/>
            <a:chExt cx="2818726" cy="307263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673672" cy="1833705"/>
            </a:xfrm>
            <a:custGeom>
              <a:avLst/>
              <a:gdLst/>
              <a:ahLst/>
              <a:cxnLst/>
              <a:rect l="l" t="t" r="r" b="b"/>
              <a:pathLst>
                <a:path w="1673672" h="1833705">
                  <a:moveTo>
                    <a:pt x="0" y="0"/>
                  </a:moveTo>
                  <a:lnTo>
                    <a:pt x="1673672" y="0"/>
                  </a:lnTo>
                  <a:lnTo>
                    <a:pt x="1673672" y="1833705"/>
                  </a:lnTo>
                  <a:lnTo>
                    <a:pt x="0" y="18337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 rot="-8503353">
              <a:off x="1150778" y="610156"/>
              <a:ext cx="1354007" cy="1483473"/>
            </a:xfrm>
            <a:custGeom>
              <a:avLst/>
              <a:gdLst/>
              <a:ahLst/>
              <a:cxnLst/>
              <a:rect l="l" t="t" r="r" b="b"/>
              <a:pathLst>
                <a:path w="1354007" h="1483473">
                  <a:moveTo>
                    <a:pt x="0" y="0"/>
                  </a:moveTo>
                  <a:lnTo>
                    <a:pt x="1354006" y="0"/>
                  </a:lnTo>
                  <a:lnTo>
                    <a:pt x="1354006" y="1483473"/>
                  </a:lnTo>
                  <a:lnTo>
                    <a:pt x="0" y="14834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 rot="-6813515">
              <a:off x="651651" y="1695890"/>
              <a:ext cx="1123790" cy="1231244"/>
            </a:xfrm>
            <a:custGeom>
              <a:avLst/>
              <a:gdLst/>
              <a:ahLst/>
              <a:cxnLst/>
              <a:rect l="l" t="t" r="r" b="b"/>
              <a:pathLst>
                <a:path w="1123790" h="1231244">
                  <a:moveTo>
                    <a:pt x="0" y="0"/>
                  </a:moveTo>
                  <a:lnTo>
                    <a:pt x="1123790" y="0"/>
                  </a:lnTo>
                  <a:lnTo>
                    <a:pt x="1123790" y="1231244"/>
                  </a:lnTo>
                  <a:lnTo>
                    <a:pt x="0" y="12312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5" name="Freeform 5"/>
          <p:cNvSpPr/>
          <p:nvPr/>
        </p:nvSpPr>
        <p:spPr>
          <a:xfrm rot="-1219151" flipH="1">
            <a:off x="1213115" y="6739863"/>
            <a:ext cx="2337298" cy="3184435"/>
          </a:xfrm>
          <a:custGeom>
            <a:avLst/>
            <a:gdLst/>
            <a:ahLst/>
            <a:cxnLst/>
            <a:rect l="l" t="t" r="r" b="b"/>
            <a:pathLst>
              <a:path w="2796513" h="3184435">
                <a:moveTo>
                  <a:pt x="0" y="0"/>
                </a:moveTo>
                <a:lnTo>
                  <a:pt x="2796513" y="0"/>
                </a:lnTo>
                <a:lnTo>
                  <a:pt x="2796513" y="3184436"/>
                </a:lnTo>
                <a:lnTo>
                  <a:pt x="0" y="318443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582823">
            <a:off x="1112865" y="2327763"/>
            <a:ext cx="1875298" cy="3253671"/>
          </a:xfrm>
          <a:custGeom>
            <a:avLst/>
            <a:gdLst/>
            <a:ahLst/>
            <a:cxnLst/>
            <a:rect l="l" t="t" r="r" b="b"/>
            <a:pathLst>
              <a:path w="1875298" h="3253671">
                <a:moveTo>
                  <a:pt x="0" y="0"/>
                </a:moveTo>
                <a:lnTo>
                  <a:pt x="1875298" y="0"/>
                </a:lnTo>
                <a:lnTo>
                  <a:pt x="1875298" y="3253672"/>
                </a:lnTo>
                <a:lnTo>
                  <a:pt x="0" y="325367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977278">
            <a:off x="16093735" y="8030739"/>
            <a:ext cx="1815494" cy="2265766"/>
          </a:xfrm>
          <a:custGeom>
            <a:avLst/>
            <a:gdLst/>
            <a:ahLst/>
            <a:cxnLst/>
            <a:rect l="l" t="t" r="r" b="b"/>
            <a:pathLst>
              <a:path w="3056409" h="3480382">
                <a:moveTo>
                  <a:pt x="3056409" y="0"/>
                </a:moveTo>
                <a:lnTo>
                  <a:pt x="0" y="0"/>
                </a:lnTo>
                <a:lnTo>
                  <a:pt x="0" y="3480383"/>
                </a:lnTo>
                <a:lnTo>
                  <a:pt x="3056409" y="3480383"/>
                </a:lnTo>
                <a:lnTo>
                  <a:pt x="3056409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13">
            <a:extLst>
              <a:ext uri="{FF2B5EF4-FFF2-40B4-BE49-F238E27FC236}">
                <a16:creationId xmlns:a16="http://schemas.microsoft.com/office/drawing/2014/main" id="{8A40963E-8A84-4C0B-B90F-722BE160EB36}"/>
              </a:ext>
            </a:extLst>
          </p:cNvPr>
          <p:cNvSpPr txBox="1"/>
          <p:nvPr/>
        </p:nvSpPr>
        <p:spPr>
          <a:xfrm>
            <a:off x="4150932" y="492794"/>
            <a:ext cx="9986133" cy="13425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00"/>
              </a:lnSpc>
              <a:spcBef>
                <a:spcPct val="0"/>
              </a:spcBef>
            </a:pPr>
            <a:r>
              <a:rPr lang="zh-TW" altLang="en-US" sz="800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五</a:t>
            </a:r>
            <a:r>
              <a:rPr lang="en-US" sz="800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年級學習內容總覽</a:t>
            </a:r>
          </a:p>
        </p:txBody>
      </p:sp>
      <p:sp>
        <p:nvSpPr>
          <p:cNvPr id="16" name="TextBox 20">
            <a:extLst>
              <a:ext uri="{FF2B5EF4-FFF2-40B4-BE49-F238E27FC236}">
                <a16:creationId xmlns:a16="http://schemas.microsoft.com/office/drawing/2014/main" id="{32CF7C05-E45F-44AB-B4AC-1F624A722555}"/>
              </a:ext>
            </a:extLst>
          </p:cNvPr>
          <p:cNvSpPr txBox="1"/>
          <p:nvPr/>
        </p:nvSpPr>
        <p:spPr>
          <a:xfrm>
            <a:off x="4124648" y="2749860"/>
            <a:ext cx="6264244" cy="63836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altLang="zh-TW" sz="3600" b="1">
                <a:solidFill>
                  <a:srgbClr val="442D2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第</a:t>
            </a:r>
            <a:r>
              <a:rPr lang="zh-TW" altLang="en-US" sz="3600" b="1">
                <a:solidFill>
                  <a:srgbClr val="442D2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一</a:t>
            </a:r>
            <a:r>
              <a:rPr lang="en-US" altLang="zh-TW" sz="3600" b="1">
                <a:solidFill>
                  <a:srgbClr val="442D2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次期考(4/23)</a:t>
            </a:r>
          </a:p>
          <a:p>
            <a:endParaRPr lang="en-US" altLang="zh-TW" sz="3600" b="1">
              <a:solidFill>
                <a:srgbClr val="003CB4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zh-TW" sz="3600" b="1">
                <a:solidFill>
                  <a:srgbClr val="003CB4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第一單元</a:t>
            </a:r>
            <a:r>
              <a:rPr lang="zh-TW" altLang="en-US" sz="3600" b="1">
                <a:solidFill>
                  <a:srgbClr val="003CB4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</a:t>
            </a:r>
            <a:r>
              <a:rPr lang="zh-TW" altLang="zh-TW" sz="3600" b="1">
                <a:solidFill>
                  <a:srgbClr val="003CB4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力與運動</a:t>
            </a:r>
          </a:p>
          <a:p>
            <a:r>
              <a:rPr lang="en-US" altLang="zh-TW" sz="3600">
                <a:solidFill>
                  <a:srgbClr val="003CB4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1.</a:t>
            </a:r>
            <a:r>
              <a:rPr lang="zh-TW" altLang="zh-TW" sz="3600">
                <a:solidFill>
                  <a:srgbClr val="003CB4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力有哪些種類？</a:t>
            </a:r>
          </a:p>
          <a:p>
            <a:r>
              <a:rPr lang="en-US" altLang="zh-TW" sz="3600">
                <a:solidFill>
                  <a:srgbClr val="003CB4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2.</a:t>
            </a:r>
            <a:r>
              <a:rPr lang="zh-TW" altLang="zh-TW" sz="3600">
                <a:solidFill>
                  <a:srgbClr val="003CB4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如何知道力的大小？</a:t>
            </a:r>
          </a:p>
          <a:p>
            <a:r>
              <a:rPr lang="en-US" altLang="zh-TW" sz="3600">
                <a:solidFill>
                  <a:srgbClr val="003CB4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3.</a:t>
            </a:r>
            <a:r>
              <a:rPr lang="zh-TW" altLang="zh-TW" sz="3600">
                <a:solidFill>
                  <a:srgbClr val="003CB4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如何保持力的平衡</a:t>
            </a:r>
            <a:endParaRPr lang="en-US" altLang="zh-TW" sz="3600">
              <a:solidFill>
                <a:srgbClr val="003CB4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zh-TW" altLang="zh-TW">
              <a:solidFill>
                <a:srgbClr val="003CB4"/>
              </a:solidFill>
            </a:endParaRPr>
          </a:p>
          <a:p>
            <a:r>
              <a:rPr lang="zh-TW" altLang="zh-TW" sz="3600">
                <a:solidFill>
                  <a:srgbClr val="FF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第</a:t>
            </a:r>
            <a:r>
              <a:rPr lang="zh-TW" altLang="en-US" sz="3600">
                <a:solidFill>
                  <a:srgbClr val="FF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二</a:t>
            </a:r>
            <a:r>
              <a:rPr lang="zh-TW" altLang="zh-TW" sz="3600">
                <a:solidFill>
                  <a:srgbClr val="FF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單元</a:t>
            </a:r>
            <a:r>
              <a:rPr lang="zh-TW" altLang="en-US" sz="3600">
                <a:solidFill>
                  <a:srgbClr val="FF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</a:t>
            </a:r>
            <a:r>
              <a:rPr lang="zh-TW" altLang="zh-TW" sz="3600">
                <a:solidFill>
                  <a:srgbClr val="FF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大地的奧秘</a:t>
            </a:r>
          </a:p>
          <a:p>
            <a:r>
              <a:rPr lang="en-US" altLang="zh-TW" sz="3600">
                <a:solidFill>
                  <a:srgbClr val="FF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1.</a:t>
            </a:r>
            <a:r>
              <a:rPr lang="zh-TW" altLang="zh-TW" sz="3600">
                <a:solidFill>
                  <a:srgbClr val="FF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地層裡有什麼？</a:t>
            </a:r>
          </a:p>
          <a:p>
            <a:r>
              <a:rPr lang="en-US" altLang="zh-TW" sz="3600">
                <a:solidFill>
                  <a:srgbClr val="FF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2.</a:t>
            </a:r>
            <a:r>
              <a:rPr lang="zh-TW" altLang="zh-TW" sz="3600">
                <a:solidFill>
                  <a:srgbClr val="FF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大地如何變動？</a:t>
            </a:r>
          </a:p>
          <a:p>
            <a:r>
              <a:rPr lang="en-US" altLang="zh-TW" sz="3600">
                <a:solidFill>
                  <a:srgbClr val="FF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3.</a:t>
            </a:r>
            <a:r>
              <a:rPr lang="zh-TW" altLang="zh-TW" sz="3600">
                <a:solidFill>
                  <a:srgbClr val="FF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大地變動有什麼影響？</a:t>
            </a:r>
            <a:endParaRPr lang="en-US" sz="5400">
              <a:solidFill>
                <a:srgbClr val="FF0066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>
              <a:lnSpc>
                <a:spcPts val="4793"/>
              </a:lnSpc>
            </a:pPr>
            <a:endParaRPr lang="en-US" sz="3423">
              <a:solidFill>
                <a:srgbClr val="603B23"/>
              </a:solidFill>
              <a:latin typeface="王漢宗顏楷體"/>
              <a:ea typeface="王漢宗顏楷體"/>
            </a:endParaRPr>
          </a:p>
        </p:txBody>
      </p:sp>
      <p:sp>
        <p:nvSpPr>
          <p:cNvPr id="17" name="TextBox 21">
            <a:extLst>
              <a:ext uri="{FF2B5EF4-FFF2-40B4-BE49-F238E27FC236}">
                <a16:creationId xmlns:a16="http://schemas.microsoft.com/office/drawing/2014/main" id="{26E4C7C2-3063-4664-B3F3-17E7C7199FC5}"/>
              </a:ext>
            </a:extLst>
          </p:cNvPr>
          <p:cNvSpPr txBox="1"/>
          <p:nvPr/>
        </p:nvSpPr>
        <p:spPr>
          <a:xfrm>
            <a:off x="10285135" y="2766163"/>
            <a:ext cx="7567014" cy="61555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altLang="zh-TW" sz="3600" b="1">
                <a:solidFill>
                  <a:srgbClr val="442D2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第二次期考(6/20)</a:t>
            </a:r>
          </a:p>
          <a:p>
            <a:endParaRPr lang="en-US" altLang="zh-TW" sz="3600" b="1">
              <a:solidFill>
                <a:srgbClr val="36A048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zh-TW" sz="3600" b="1">
                <a:solidFill>
                  <a:srgbClr val="0A742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第三單元</a:t>
            </a:r>
            <a:r>
              <a:rPr lang="zh-TW" altLang="en-US" sz="3600" b="1">
                <a:solidFill>
                  <a:srgbClr val="0A742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</a:t>
            </a:r>
            <a:r>
              <a:rPr lang="zh-TW" altLang="zh-TW" sz="3600" b="1">
                <a:solidFill>
                  <a:srgbClr val="0A742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植物世界面面觀</a:t>
            </a:r>
          </a:p>
          <a:p>
            <a:r>
              <a:rPr lang="en-US" altLang="zh-TW" sz="3600">
                <a:solidFill>
                  <a:srgbClr val="0A742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1.</a:t>
            </a:r>
            <a:r>
              <a:rPr lang="zh-TW" altLang="zh-TW" sz="3600">
                <a:solidFill>
                  <a:srgbClr val="0A742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植物如何獲取養分</a:t>
            </a:r>
          </a:p>
          <a:p>
            <a:r>
              <a:rPr lang="en-US" altLang="zh-TW" sz="3600">
                <a:solidFill>
                  <a:srgbClr val="0A742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2.</a:t>
            </a:r>
            <a:r>
              <a:rPr lang="zh-TW" altLang="zh-TW" sz="3600">
                <a:solidFill>
                  <a:srgbClr val="0A742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植物有哪些繁殖方式</a:t>
            </a:r>
          </a:p>
          <a:p>
            <a:r>
              <a:rPr lang="en-US" altLang="zh-TW" sz="3600">
                <a:solidFill>
                  <a:srgbClr val="0A742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3.</a:t>
            </a:r>
            <a:r>
              <a:rPr lang="zh-TW" altLang="zh-TW" sz="3600">
                <a:solidFill>
                  <a:srgbClr val="0A742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植物有哪些妙招</a:t>
            </a:r>
            <a:endParaRPr lang="en-US" sz="5400">
              <a:solidFill>
                <a:srgbClr val="0A7426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>
              <a:lnSpc>
                <a:spcPts val="4793"/>
              </a:lnSpc>
            </a:pPr>
            <a:endParaRPr lang="en-US" sz="5400">
              <a:solidFill>
                <a:srgbClr val="B115EF"/>
              </a:solidFill>
              <a:latin typeface="王漢宗顏楷體"/>
              <a:ea typeface="王漢宗顏楷體"/>
            </a:endParaRPr>
          </a:p>
          <a:p>
            <a:r>
              <a:rPr lang="zh-TW" altLang="zh-TW" sz="3600" b="1">
                <a:solidFill>
                  <a:srgbClr val="B115E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第四單元</a:t>
            </a:r>
            <a:r>
              <a:rPr lang="zh-TW" altLang="en-US" sz="3600" b="1">
                <a:solidFill>
                  <a:srgbClr val="B115E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</a:t>
            </a:r>
            <a:r>
              <a:rPr lang="zh-TW" altLang="zh-TW" sz="3600" b="1">
                <a:solidFill>
                  <a:srgbClr val="B115E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熱的作用與傳播</a:t>
            </a:r>
          </a:p>
          <a:p>
            <a:r>
              <a:rPr lang="en-US" altLang="zh-TW" sz="3600">
                <a:solidFill>
                  <a:srgbClr val="B115E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1.</a:t>
            </a:r>
            <a:r>
              <a:rPr lang="zh-TW" altLang="zh-TW" sz="3600">
                <a:solidFill>
                  <a:srgbClr val="B115E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溫度的改變對物質的體積有何影響</a:t>
            </a:r>
          </a:p>
          <a:p>
            <a:r>
              <a:rPr lang="en-US" altLang="zh-TW" sz="3600">
                <a:solidFill>
                  <a:srgbClr val="B115E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2.</a:t>
            </a:r>
            <a:r>
              <a:rPr lang="zh-TW" altLang="zh-TW" sz="3600">
                <a:solidFill>
                  <a:srgbClr val="B115E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熱是如何傳播？</a:t>
            </a:r>
          </a:p>
          <a:p>
            <a:r>
              <a:rPr lang="en-US" altLang="zh-TW" sz="3600">
                <a:solidFill>
                  <a:srgbClr val="B115E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3.</a:t>
            </a:r>
            <a:r>
              <a:rPr lang="zh-TW" altLang="zh-TW" sz="3600">
                <a:solidFill>
                  <a:srgbClr val="B115E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如何保溫與散熱？</a:t>
            </a:r>
            <a:endParaRPr lang="en-US" sz="5400">
              <a:solidFill>
                <a:srgbClr val="B115E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Freeform 4"/>
          <p:cNvSpPr/>
          <p:nvPr/>
        </p:nvSpPr>
        <p:spPr>
          <a:xfrm rot="18825309">
            <a:off x="8241306" y="8416991"/>
            <a:ext cx="2162135" cy="1355566"/>
          </a:xfrm>
          <a:custGeom>
            <a:avLst/>
            <a:gdLst/>
            <a:ahLst/>
            <a:cxnLst/>
            <a:rect l="l" t="t" r="r" b="b"/>
            <a:pathLst>
              <a:path w="2700079" h="2014934">
                <a:moveTo>
                  <a:pt x="0" y="0"/>
                </a:moveTo>
                <a:lnTo>
                  <a:pt x="2700079" y="0"/>
                </a:lnTo>
                <a:lnTo>
                  <a:pt x="2700079" y="2014933"/>
                </a:lnTo>
                <a:lnTo>
                  <a:pt x="0" y="2014933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grpSp>
        <p:nvGrpSpPr>
          <p:cNvPr id="18" name="Group 6">
            <a:extLst>
              <a:ext uri="{FF2B5EF4-FFF2-40B4-BE49-F238E27FC236}">
                <a16:creationId xmlns:a16="http://schemas.microsoft.com/office/drawing/2014/main" id="{624FCF99-7594-4B5E-97C0-A3ABD2A03432}"/>
              </a:ext>
            </a:extLst>
          </p:cNvPr>
          <p:cNvGrpSpPr/>
          <p:nvPr/>
        </p:nvGrpSpPr>
        <p:grpSpPr>
          <a:xfrm rot="-146815" flipH="1">
            <a:off x="16490586" y="3679704"/>
            <a:ext cx="1763894" cy="2304473"/>
            <a:chOff x="0" y="0"/>
            <a:chExt cx="2818726" cy="3072630"/>
          </a:xfrm>
        </p:grpSpPr>
        <p:sp>
          <p:nvSpPr>
            <p:cNvPr id="19" name="Freeform 7">
              <a:extLst>
                <a:ext uri="{FF2B5EF4-FFF2-40B4-BE49-F238E27FC236}">
                  <a16:creationId xmlns:a16="http://schemas.microsoft.com/office/drawing/2014/main" id="{E3ECBD1E-9F07-4944-843C-B7C7643BBB59}"/>
                </a:ext>
              </a:extLst>
            </p:cNvPr>
            <p:cNvSpPr/>
            <p:nvPr/>
          </p:nvSpPr>
          <p:spPr>
            <a:xfrm>
              <a:off x="0" y="0"/>
              <a:ext cx="1673672" cy="1833705"/>
            </a:xfrm>
            <a:custGeom>
              <a:avLst/>
              <a:gdLst/>
              <a:ahLst/>
              <a:cxnLst/>
              <a:rect l="l" t="t" r="r" b="b"/>
              <a:pathLst>
                <a:path w="1673672" h="1833705">
                  <a:moveTo>
                    <a:pt x="0" y="0"/>
                  </a:moveTo>
                  <a:lnTo>
                    <a:pt x="1673672" y="0"/>
                  </a:lnTo>
                  <a:lnTo>
                    <a:pt x="1673672" y="1833705"/>
                  </a:lnTo>
                  <a:lnTo>
                    <a:pt x="0" y="18337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0" name="Freeform 8">
              <a:extLst>
                <a:ext uri="{FF2B5EF4-FFF2-40B4-BE49-F238E27FC236}">
                  <a16:creationId xmlns:a16="http://schemas.microsoft.com/office/drawing/2014/main" id="{E4F38F7A-D5C4-4B8F-8569-9936F7E6455C}"/>
                </a:ext>
              </a:extLst>
            </p:cNvPr>
            <p:cNvSpPr/>
            <p:nvPr/>
          </p:nvSpPr>
          <p:spPr>
            <a:xfrm rot="-8503353">
              <a:off x="1150778" y="610156"/>
              <a:ext cx="1354007" cy="1483473"/>
            </a:xfrm>
            <a:custGeom>
              <a:avLst/>
              <a:gdLst/>
              <a:ahLst/>
              <a:cxnLst/>
              <a:rect l="l" t="t" r="r" b="b"/>
              <a:pathLst>
                <a:path w="1354007" h="1483473">
                  <a:moveTo>
                    <a:pt x="0" y="0"/>
                  </a:moveTo>
                  <a:lnTo>
                    <a:pt x="1354006" y="0"/>
                  </a:lnTo>
                  <a:lnTo>
                    <a:pt x="1354006" y="1483473"/>
                  </a:lnTo>
                  <a:lnTo>
                    <a:pt x="0" y="14834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1" name="Freeform 9">
              <a:extLst>
                <a:ext uri="{FF2B5EF4-FFF2-40B4-BE49-F238E27FC236}">
                  <a16:creationId xmlns:a16="http://schemas.microsoft.com/office/drawing/2014/main" id="{E14BFD8F-4607-488D-9813-E7559D3BEEB4}"/>
                </a:ext>
              </a:extLst>
            </p:cNvPr>
            <p:cNvSpPr/>
            <p:nvPr/>
          </p:nvSpPr>
          <p:spPr>
            <a:xfrm rot="-6813515">
              <a:off x="651651" y="1695890"/>
              <a:ext cx="1123790" cy="1231244"/>
            </a:xfrm>
            <a:custGeom>
              <a:avLst/>
              <a:gdLst/>
              <a:ahLst/>
              <a:cxnLst/>
              <a:rect l="l" t="t" r="r" b="b"/>
              <a:pathLst>
                <a:path w="1123790" h="1231244">
                  <a:moveTo>
                    <a:pt x="0" y="0"/>
                  </a:moveTo>
                  <a:lnTo>
                    <a:pt x="1123790" y="0"/>
                  </a:lnTo>
                  <a:lnTo>
                    <a:pt x="1123790" y="1231244"/>
                  </a:lnTo>
                  <a:lnTo>
                    <a:pt x="0" y="12312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22" name="Freeform 4">
            <a:extLst>
              <a:ext uri="{FF2B5EF4-FFF2-40B4-BE49-F238E27FC236}">
                <a16:creationId xmlns:a16="http://schemas.microsoft.com/office/drawing/2014/main" id="{55D873D5-9510-4534-AACB-2410F26E9198}"/>
              </a:ext>
            </a:extLst>
          </p:cNvPr>
          <p:cNvSpPr/>
          <p:nvPr/>
        </p:nvSpPr>
        <p:spPr>
          <a:xfrm rot="18825309">
            <a:off x="15386617" y="472795"/>
            <a:ext cx="2316552" cy="1926237"/>
          </a:xfrm>
          <a:custGeom>
            <a:avLst/>
            <a:gdLst/>
            <a:ahLst/>
            <a:cxnLst/>
            <a:rect l="l" t="t" r="r" b="b"/>
            <a:pathLst>
              <a:path w="2700079" h="2014934">
                <a:moveTo>
                  <a:pt x="0" y="0"/>
                </a:moveTo>
                <a:lnTo>
                  <a:pt x="2700079" y="0"/>
                </a:lnTo>
                <a:lnTo>
                  <a:pt x="2700079" y="2014933"/>
                </a:lnTo>
                <a:lnTo>
                  <a:pt x="0" y="2014933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4">
            <a:extLst>
              <a:ext uri="{FF2B5EF4-FFF2-40B4-BE49-F238E27FC236}">
                <a16:creationId xmlns:a16="http://schemas.microsoft.com/office/drawing/2014/main" id="{189B24AF-7592-4858-9816-879C10C30A64}"/>
              </a:ext>
            </a:extLst>
          </p:cNvPr>
          <p:cNvSpPr/>
          <p:nvPr/>
        </p:nvSpPr>
        <p:spPr>
          <a:xfrm rot="18825309" flipH="1">
            <a:off x="-11756" y="304703"/>
            <a:ext cx="2503644" cy="2113108"/>
          </a:xfrm>
          <a:custGeom>
            <a:avLst/>
            <a:gdLst/>
            <a:ahLst/>
            <a:cxnLst/>
            <a:rect l="l" t="t" r="r" b="b"/>
            <a:pathLst>
              <a:path w="2700079" h="2014934">
                <a:moveTo>
                  <a:pt x="0" y="0"/>
                </a:moveTo>
                <a:lnTo>
                  <a:pt x="2700079" y="0"/>
                </a:lnTo>
                <a:lnTo>
                  <a:pt x="2700079" y="2014933"/>
                </a:lnTo>
                <a:lnTo>
                  <a:pt x="0" y="2014933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>
              <a:alphaModFix amt="68000"/>
            </a:blip>
            <a:stretch>
              <a:fillRect l="-83333" r="-83333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574360" y="190500"/>
            <a:ext cx="11770080" cy="10287000"/>
          </a:xfrm>
          <a:custGeom>
            <a:avLst/>
            <a:gdLst/>
            <a:ahLst/>
            <a:cxnLst/>
            <a:rect l="l" t="t" r="r" b="b"/>
            <a:pathLst>
              <a:path w="9123559" h="8229600">
                <a:moveTo>
                  <a:pt x="0" y="0"/>
                </a:moveTo>
                <a:lnTo>
                  <a:pt x="9123559" y="0"/>
                </a:lnTo>
                <a:lnTo>
                  <a:pt x="912355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5362" b="-5362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27878" y="-190500"/>
            <a:ext cx="8219886" cy="12758723"/>
          </a:xfrm>
          <a:custGeom>
            <a:avLst/>
            <a:gdLst/>
            <a:ahLst/>
            <a:cxnLst/>
            <a:rect l="l" t="t" r="r" b="b"/>
            <a:pathLst>
              <a:path w="8498176" h="8229600">
                <a:moveTo>
                  <a:pt x="0" y="0"/>
                </a:moveTo>
                <a:lnTo>
                  <a:pt x="8498176" y="0"/>
                </a:lnTo>
                <a:lnTo>
                  <a:pt x="849817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7051" b="-7051"/>
            </a:stretch>
          </a:blipFill>
        </p:spPr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3396437-803D-479E-AA7E-E663F82ACCFD}"/>
              </a:ext>
            </a:extLst>
          </p:cNvPr>
          <p:cNvSpPr txBox="1"/>
          <p:nvPr/>
        </p:nvSpPr>
        <p:spPr>
          <a:xfrm>
            <a:off x="4567479" y="1093144"/>
            <a:ext cx="8517851" cy="11798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00"/>
              </a:lnSpc>
            </a:pPr>
            <a:r>
              <a:rPr lang="en-US" altLang="zh-TW" sz="8000">
                <a:solidFill>
                  <a:srgbClr val="003CB4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教學方式與評量</a:t>
            </a: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4B204B3E-236E-4818-BB50-482477D64EA2}"/>
              </a:ext>
            </a:extLst>
          </p:cNvPr>
          <p:cNvSpPr/>
          <p:nvPr/>
        </p:nvSpPr>
        <p:spPr>
          <a:xfrm>
            <a:off x="2960538" y="3556752"/>
            <a:ext cx="5370864" cy="4040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6299"/>
              </a:lnSpc>
              <a:spcBef>
                <a:spcPct val="0"/>
              </a:spcBef>
            </a:pPr>
            <a:r>
              <a:rPr lang="en-US" altLang="zh-TW" sz="4400" b="1">
                <a:solidFill>
                  <a:srgbClr val="99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01 教學方式</a:t>
            </a:r>
          </a:p>
          <a:p>
            <a:pPr>
              <a:lnSpc>
                <a:spcPts val="6299"/>
              </a:lnSpc>
              <a:spcBef>
                <a:spcPct val="0"/>
              </a:spcBef>
            </a:pPr>
            <a:r>
              <a:rPr lang="en-US" altLang="zh-TW" sz="3600">
                <a:latin typeface="標楷體" panose="03000509000000000000" pitchFamily="65" charset="-120"/>
                <a:ea typeface="標楷體" panose="03000509000000000000" pitchFamily="65" charset="-120"/>
              </a:rPr>
              <a:t>1.透過提問引導思考。</a:t>
            </a:r>
          </a:p>
          <a:p>
            <a:pPr>
              <a:lnSpc>
                <a:spcPts val="6299"/>
              </a:lnSpc>
              <a:spcBef>
                <a:spcPct val="0"/>
              </a:spcBef>
            </a:pPr>
            <a:r>
              <a:rPr lang="en-US" altLang="zh-TW" sz="3600">
                <a:latin typeface="標楷體" panose="03000509000000000000" pitchFamily="65" charset="-120"/>
                <a:ea typeface="標楷體" panose="03000509000000000000" pitchFamily="65" charset="-120"/>
              </a:rPr>
              <a:t>2.進行實驗、觀察、分析結果，從操作中學習知能並能與組員合作。</a:t>
            </a: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D79AD423-8B54-4E49-A298-1D2EBC879883}"/>
              </a:ext>
            </a:extLst>
          </p:cNvPr>
          <p:cNvSpPr/>
          <p:nvPr/>
        </p:nvSpPr>
        <p:spPr>
          <a:xfrm>
            <a:off x="8949956" y="2539258"/>
            <a:ext cx="7456547" cy="64640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6299"/>
              </a:lnSpc>
              <a:spcBef>
                <a:spcPct val="0"/>
              </a:spcBef>
            </a:pPr>
            <a:r>
              <a:rPr lang="en-US" altLang="zh-TW" sz="4000" b="1">
                <a:solidFill>
                  <a:srgbClr val="FF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02 評量</a:t>
            </a:r>
          </a:p>
          <a:p>
            <a:pPr algn="just">
              <a:lnSpc>
                <a:spcPts val="6299"/>
              </a:lnSpc>
              <a:spcBef>
                <a:spcPct val="0"/>
              </a:spcBef>
            </a:pPr>
            <a:r>
              <a:rPr lang="en-US" altLang="zh-TW" sz="360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1.占比:</a:t>
            </a:r>
          </a:p>
          <a:p>
            <a:pPr algn="just">
              <a:lnSpc>
                <a:spcPts val="6299"/>
              </a:lnSpc>
              <a:spcBef>
                <a:spcPct val="0"/>
              </a:spcBef>
            </a:pPr>
            <a:r>
              <a:rPr lang="zh-TW" altLang="en-US" sz="360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</a:t>
            </a:r>
            <a:r>
              <a:rPr lang="en-US" altLang="zh-TW" sz="360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定期評量40％，平時表現60％</a:t>
            </a:r>
          </a:p>
          <a:p>
            <a:pPr algn="just">
              <a:lnSpc>
                <a:spcPts val="6299"/>
              </a:lnSpc>
              <a:spcBef>
                <a:spcPct val="0"/>
              </a:spcBef>
            </a:pPr>
            <a:r>
              <a:rPr lang="en-US" altLang="zh-TW" sz="360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2.平時表現:</a:t>
            </a:r>
          </a:p>
          <a:p>
            <a:pPr>
              <a:lnSpc>
                <a:spcPts val="6299"/>
              </a:lnSpc>
              <a:spcBef>
                <a:spcPct val="0"/>
              </a:spcBef>
            </a:pPr>
            <a:r>
              <a:rPr lang="zh-TW" altLang="en-US" sz="360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</a:t>
            </a:r>
            <a:r>
              <a:rPr lang="en-US" altLang="zh-TW" sz="360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含課堂表現（學習態度、提問、</a:t>
            </a:r>
            <a:r>
              <a:rPr lang="zh-TW" altLang="en-US" sz="360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</a:t>
            </a:r>
            <a:endParaRPr lang="en-US" altLang="zh-TW" sz="360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lnSpc>
                <a:spcPts val="6299"/>
              </a:lnSpc>
              <a:spcBef>
                <a:spcPct val="0"/>
              </a:spcBef>
            </a:pPr>
            <a:r>
              <a:rPr lang="zh-TW" altLang="en-US" sz="360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</a:t>
            </a:r>
            <a:r>
              <a:rPr lang="en-US" altLang="zh-TW" sz="360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發表、小組實驗等）、習作及</a:t>
            </a:r>
            <a:br>
              <a:rPr lang="en-US" altLang="zh-TW" sz="360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360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</a:t>
            </a:r>
            <a:r>
              <a:rPr lang="en-US" altLang="zh-TW" sz="360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作業</a:t>
            </a:r>
            <a:r>
              <a:rPr lang="zh-TW" altLang="en-US" sz="360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簿</a:t>
            </a:r>
            <a:r>
              <a:rPr lang="en-US" altLang="zh-TW" sz="360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書寫、隨堂測驗、</a:t>
            </a:r>
          </a:p>
          <a:p>
            <a:pPr>
              <a:lnSpc>
                <a:spcPts val="6299"/>
              </a:lnSpc>
              <a:spcBef>
                <a:spcPct val="0"/>
              </a:spcBef>
            </a:pPr>
            <a:r>
              <a:rPr lang="zh-TW" altLang="en-US" sz="360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</a:t>
            </a:r>
            <a:r>
              <a:rPr lang="en-US" altLang="zh-TW" sz="360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服務學習等。</a:t>
            </a:r>
          </a:p>
        </p:txBody>
      </p:sp>
      <p:sp>
        <p:nvSpPr>
          <p:cNvPr id="19" name="Freeform 5">
            <a:extLst>
              <a:ext uri="{FF2B5EF4-FFF2-40B4-BE49-F238E27FC236}">
                <a16:creationId xmlns:a16="http://schemas.microsoft.com/office/drawing/2014/main" id="{70674F28-40B9-4510-88E8-DA9C57F1D6C3}"/>
              </a:ext>
            </a:extLst>
          </p:cNvPr>
          <p:cNvSpPr/>
          <p:nvPr/>
        </p:nvSpPr>
        <p:spPr>
          <a:xfrm rot="800568">
            <a:off x="203049" y="5880740"/>
            <a:ext cx="2672634" cy="3813568"/>
          </a:xfrm>
          <a:custGeom>
            <a:avLst/>
            <a:gdLst/>
            <a:ahLst/>
            <a:cxnLst/>
            <a:rect l="l" t="t" r="r" b="b"/>
            <a:pathLst>
              <a:path w="2566139" h="4114800">
                <a:moveTo>
                  <a:pt x="0" y="0"/>
                </a:moveTo>
                <a:lnTo>
                  <a:pt x="2566139" y="0"/>
                </a:lnTo>
                <a:lnTo>
                  <a:pt x="256613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9">
            <a:extLst>
              <a:ext uri="{FF2B5EF4-FFF2-40B4-BE49-F238E27FC236}">
                <a16:creationId xmlns:a16="http://schemas.microsoft.com/office/drawing/2014/main" id="{9E7FC8FE-219D-428A-A0C3-D8BC8BB5E4BE}"/>
              </a:ext>
            </a:extLst>
          </p:cNvPr>
          <p:cNvSpPr/>
          <p:nvPr/>
        </p:nvSpPr>
        <p:spPr>
          <a:xfrm rot="20600417">
            <a:off x="16300360" y="3569007"/>
            <a:ext cx="1838968" cy="3134036"/>
          </a:xfrm>
          <a:custGeom>
            <a:avLst/>
            <a:gdLst/>
            <a:ahLst/>
            <a:cxnLst/>
            <a:rect l="l" t="t" r="r" b="b"/>
            <a:pathLst>
              <a:path w="2830282" h="4910583">
                <a:moveTo>
                  <a:pt x="0" y="0"/>
                </a:moveTo>
                <a:lnTo>
                  <a:pt x="2830282" y="0"/>
                </a:lnTo>
                <a:lnTo>
                  <a:pt x="2830282" y="4910583"/>
                </a:lnTo>
                <a:lnTo>
                  <a:pt x="0" y="491058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D9795877-293F-4E9E-A1D4-832D0170D343}"/>
              </a:ext>
            </a:extLst>
          </p:cNvPr>
          <p:cNvSpPr/>
          <p:nvPr/>
        </p:nvSpPr>
        <p:spPr>
          <a:xfrm rot="196463">
            <a:off x="14512260" y="7010818"/>
            <a:ext cx="3425086" cy="3453590"/>
          </a:xfrm>
          <a:custGeom>
            <a:avLst/>
            <a:gdLst/>
            <a:ahLst/>
            <a:cxnLst/>
            <a:rect l="l" t="t" r="r" b="b"/>
            <a:pathLst>
              <a:path w="4998899" h="3844608">
                <a:moveTo>
                  <a:pt x="0" y="0"/>
                </a:moveTo>
                <a:lnTo>
                  <a:pt x="4998900" y="0"/>
                </a:lnTo>
                <a:lnTo>
                  <a:pt x="4998900" y="3844608"/>
                </a:lnTo>
                <a:lnTo>
                  <a:pt x="0" y="384460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5">
            <a:extLst>
              <a:ext uri="{FF2B5EF4-FFF2-40B4-BE49-F238E27FC236}">
                <a16:creationId xmlns:a16="http://schemas.microsoft.com/office/drawing/2014/main" id="{87689851-9FDE-42A2-9DA4-3D4269094BB4}"/>
              </a:ext>
            </a:extLst>
          </p:cNvPr>
          <p:cNvSpPr/>
          <p:nvPr/>
        </p:nvSpPr>
        <p:spPr>
          <a:xfrm rot="1191117">
            <a:off x="523508" y="380852"/>
            <a:ext cx="1972348" cy="3583435"/>
          </a:xfrm>
          <a:custGeom>
            <a:avLst/>
            <a:gdLst/>
            <a:ahLst/>
            <a:cxnLst/>
            <a:rect l="l" t="t" r="r" b="b"/>
            <a:pathLst>
              <a:path w="2792931" h="4845779">
                <a:moveTo>
                  <a:pt x="0" y="0"/>
                </a:moveTo>
                <a:lnTo>
                  <a:pt x="2792931" y="0"/>
                </a:lnTo>
                <a:lnTo>
                  <a:pt x="2792931" y="4845779"/>
                </a:lnTo>
                <a:lnTo>
                  <a:pt x="0" y="484577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10">
            <a:extLst>
              <a:ext uri="{FF2B5EF4-FFF2-40B4-BE49-F238E27FC236}">
                <a16:creationId xmlns:a16="http://schemas.microsoft.com/office/drawing/2014/main" id="{39E67475-3839-46DA-A3DC-87AEDA494C19}"/>
              </a:ext>
            </a:extLst>
          </p:cNvPr>
          <p:cNvSpPr/>
          <p:nvPr/>
        </p:nvSpPr>
        <p:spPr>
          <a:xfrm rot="20663617">
            <a:off x="6633848" y="6901963"/>
            <a:ext cx="3086949" cy="3743783"/>
          </a:xfrm>
          <a:custGeom>
            <a:avLst/>
            <a:gdLst/>
            <a:ahLst/>
            <a:cxnLst/>
            <a:rect l="l" t="t" r="r" b="b"/>
            <a:pathLst>
              <a:path w="4227919" h="4968708">
                <a:moveTo>
                  <a:pt x="0" y="0"/>
                </a:moveTo>
                <a:lnTo>
                  <a:pt x="4227919" y="0"/>
                </a:lnTo>
                <a:lnTo>
                  <a:pt x="4227919" y="4968708"/>
                </a:lnTo>
                <a:lnTo>
                  <a:pt x="0" y="496870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6">
            <a:extLst>
              <a:ext uri="{FF2B5EF4-FFF2-40B4-BE49-F238E27FC236}">
                <a16:creationId xmlns:a16="http://schemas.microsoft.com/office/drawing/2014/main" id="{F5F4DAF9-92D8-4C47-BED0-9C16975E8E71}"/>
              </a:ext>
            </a:extLst>
          </p:cNvPr>
          <p:cNvSpPr/>
          <p:nvPr/>
        </p:nvSpPr>
        <p:spPr>
          <a:xfrm rot="3272705">
            <a:off x="14126683" y="177713"/>
            <a:ext cx="3996389" cy="3098355"/>
          </a:xfrm>
          <a:custGeom>
            <a:avLst/>
            <a:gdLst/>
            <a:ahLst/>
            <a:cxnLst/>
            <a:rect l="l" t="t" r="r" b="b"/>
            <a:pathLst>
              <a:path w="6256986" h="5415137">
                <a:moveTo>
                  <a:pt x="0" y="0"/>
                </a:moveTo>
                <a:lnTo>
                  <a:pt x="6256987" y="0"/>
                </a:lnTo>
                <a:lnTo>
                  <a:pt x="6256987" y="5415137"/>
                </a:lnTo>
                <a:lnTo>
                  <a:pt x="0" y="5415137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11">
            <a:extLst>
              <a:ext uri="{FF2B5EF4-FFF2-40B4-BE49-F238E27FC236}">
                <a16:creationId xmlns:a16="http://schemas.microsoft.com/office/drawing/2014/main" id="{81B29687-B455-42A7-AF32-0430D3649F85}"/>
              </a:ext>
            </a:extLst>
          </p:cNvPr>
          <p:cNvSpPr/>
          <p:nvPr/>
        </p:nvSpPr>
        <p:spPr>
          <a:xfrm rot="6383713">
            <a:off x="3388105" y="875375"/>
            <a:ext cx="1648316" cy="1615349"/>
          </a:xfrm>
          <a:custGeom>
            <a:avLst/>
            <a:gdLst/>
            <a:ahLst/>
            <a:cxnLst/>
            <a:rect l="l" t="t" r="r" b="b"/>
            <a:pathLst>
              <a:path w="1648316" h="1615349">
                <a:moveTo>
                  <a:pt x="0" y="0"/>
                </a:moveTo>
                <a:lnTo>
                  <a:pt x="1648316" y="0"/>
                </a:lnTo>
                <a:lnTo>
                  <a:pt x="1648316" y="1615349"/>
                </a:lnTo>
                <a:lnTo>
                  <a:pt x="0" y="1615349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11">
            <a:extLst>
              <a:ext uri="{FF2B5EF4-FFF2-40B4-BE49-F238E27FC236}">
                <a16:creationId xmlns:a16="http://schemas.microsoft.com/office/drawing/2014/main" id="{2814E862-CB7C-4238-ADAF-30E1D6E3EE89}"/>
              </a:ext>
            </a:extLst>
          </p:cNvPr>
          <p:cNvSpPr/>
          <p:nvPr/>
        </p:nvSpPr>
        <p:spPr>
          <a:xfrm rot="3632269">
            <a:off x="-46903" y="4837864"/>
            <a:ext cx="1265363" cy="1187278"/>
          </a:xfrm>
          <a:custGeom>
            <a:avLst/>
            <a:gdLst/>
            <a:ahLst/>
            <a:cxnLst/>
            <a:rect l="l" t="t" r="r" b="b"/>
            <a:pathLst>
              <a:path w="1648316" h="1615349">
                <a:moveTo>
                  <a:pt x="0" y="0"/>
                </a:moveTo>
                <a:lnTo>
                  <a:pt x="1648316" y="0"/>
                </a:lnTo>
                <a:lnTo>
                  <a:pt x="1648316" y="1615349"/>
                </a:lnTo>
                <a:lnTo>
                  <a:pt x="0" y="1615349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11">
            <a:extLst>
              <a:ext uri="{FF2B5EF4-FFF2-40B4-BE49-F238E27FC236}">
                <a16:creationId xmlns:a16="http://schemas.microsoft.com/office/drawing/2014/main" id="{DEBD3C0F-E8E7-408A-A3B0-E714EDB2A7E3}"/>
              </a:ext>
            </a:extLst>
          </p:cNvPr>
          <p:cNvSpPr/>
          <p:nvPr/>
        </p:nvSpPr>
        <p:spPr>
          <a:xfrm rot="6383713">
            <a:off x="4958202" y="8394510"/>
            <a:ext cx="1227660" cy="2177083"/>
          </a:xfrm>
          <a:custGeom>
            <a:avLst/>
            <a:gdLst/>
            <a:ahLst/>
            <a:cxnLst/>
            <a:rect l="l" t="t" r="r" b="b"/>
            <a:pathLst>
              <a:path w="1648316" h="1615349">
                <a:moveTo>
                  <a:pt x="0" y="0"/>
                </a:moveTo>
                <a:lnTo>
                  <a:pt x="1648316" y="0"/>
                </a:lnTo>
                <a:lnTo>
                  <a:pt x="1648316" y="1615349"/>
                </a:lnTo>
                <a:lnTo>
                  <a:pt x="0" y="1615349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>
              <a:alphaModFix amt="68000"/>
            </a:blip>
            <a:stretch>
              <a:fillRect l="-83333" r="-83333"/>
            </a:stretch>
          </a:blipFill>
        </p:spPr>
      </p:sp>
      <p:sp>
        <p:nvSpPr>
          <p:cNvPr id="7" name="Freeform 9">
            <a:extLst>
              <a:ext uri="{FF2B5EF4-FFF2-40B4-BE49-F238E27FC236}">
                <a16:creationId xmlns:a16="http://schemas.microsoft.com/office/drawing/2014/main" id="{D127597D-443D-4CF2-B4EA-35A11A5D6CD1}"/>
              </a:ext>
            </a:extLst>
          </p:cNvPr>
          <p:cNvSpPr/>
          <p:nvPr/>
        </p:nvSpPr>
        <p:spPr>
          <a:xfrm>
            <a:off x="-378599" y="8666952"/>
            <a:ext cx="12279108" cy="1742334"/>
          </a:xfrm>
          <a:custGeom>
            <a:avLst/>
            <a:gdLst/>
            <a:ahLst/>
            <a:cxnLst/>
            <a:rect l="l" t="t" r="r" b="b"/>
            <a:pathLst>
              <a:path w="7486590" h="1742334">
                <a:moveTo>
                  <a:pt x="0" y="0"/>
                </a:moveTo>
                <a:lnTo>
                  <a:pt x="7486589" y="0"/>
                </a:lnTo>
                <a:lnTo>
                  <a:pt x="7486589" y="1742334"/>
                </a:lnTo>
                <a:lnTo>
                  <a:pt x="0" y="174233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6">
            <a:extLst>
              <a:ext uri="{FF2B5EF4-FFF2-40B4-BE49-F238E27FC236}">
                <a16:creationId xmlns:a16="http://schemas.microsoft.com/office/drawing/2014/main" id="{C2952FFF-645D-4920-B193-DB535B03600E}"/>
              </a:ext>
            </a:extLst>
          </p:cNvPr>
          <p:cNvSpPr/>
          <p:nvPr/>
        </p:nvSpPr>
        <p:spPr>
          <a:xfrm rot="243133">
            <a:off x="1902196" y="167180"/>
            <a:ext cx="1073756" cy="2198623"/>
          </a:xfrm>
          <a:custGeom>
            <a:avLst/>
            <a:gdLst/>
            <a:ahLst/>
            <a:cxnLst/>
            <a:rect l="l" t="t" r="r" b="b"/>
            <a:pathLst>
              <a:path w="3053359" h="2541921">
                <a:moveTo>
                  <a:pt x="0" y="0"/>
                </a:moveTo>
                <a:lnTo>
                  <a:pt x="3053359" y="0"/>
                </a:lnTo>
                <a:lnTo>
                  <a:pt x="3053359" y="2541922"/>
                </a:lnTo>
                <a:lnTo>
                  <a:pt x="0" y="254192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CBE5F155-E38C-4041-8D01-4683C37EF753}"/>
              </a:ext>
            </a:extLst>
          </p:cNvPr>
          <p:cNvSpPr/>
          <p:nvPr/>
        </p:nvSpPr>
        <p:spPr>
          <a:xfrm rot="534582">
            <a:off x="13783198" y="249726"/>
            <a:ext cx="1038612" cy="1862574"/>
          </a:xfrm>
          <a:custGeom>
            <a:avLst/>
            <a:gdLst/>
            <a:ahLst/>
            <a:cxnLst/>
            <a:rect l="l" t="t" r="r" b="b"/>
            <a:pathLst>
              <a:path w="2892734" h="2408201">
                <a:moveTo>
                  <a:pt x="0" y="0"/>
                </a:moveTo>
                <a:lnTo>
                  <a:pt x="2892734" y="0"/>
                </a:lnTo>
                <a:lnTo>
                  <a:pt x="2892734" y="2408201"/>
                </a:lnTo>
                <a:lnTo>
                  <a:pt x="0" y="240820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13" name="Freeform 6">
            <a:extLst>
              <a:ext uri="{FF2B5EF4-FFF2-40B4-BE49-F238E27FC236}">
                <a16:creationId xmlns:a16="http://schemas.microsoft.com/office/drawing/2014/main" id="{7529B282-9F0E-4305-A6FF-FD0D82029BCD}"/>
              </a:ext>
            </a:extLst>
          </p:cNvPr>
          <p:cNvSpPr/>
          <p:nvPr/>
        </p:nvSpPr>
        <p:spPr>
          <a:xfrm rot="243133">
            <a:off x="-105282" y="2087637"/>
            <a:ext cx="1981915" cy="2418999"/>
          </a:xfrm>
          <a:custGeom>
            <a:avLst/>
            <a:gdLst/>
            <a:ahLst/>
            <a:cxnLst/>
            <a:rect l="l" t="t" r="r" b="b"/>
            <a:pathLst>
              <a:path w="3053359" h="2541921">
                <a:moveTo>
                  <a:pt x="0" y="0"/>
                </a:moveTo>
                <a:lnTo>
                  <a:pt x="3053359" y="0"/>
                </a:lnTo>
                <a:lnTo>
                  <a:pt x="3053359" y="2541922"/>
                </a:lnTo>
                <a:lnTo>
                  <a:pt x="0" y="254192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C6F4173C-AA42-407E-9301-D224DE4558C9}"/>
              </a:ext>
            </a:extLst>
          </p:cNvPr>
          <p:cNvSpPr/>
          <p:nvPr/>
        </p:nvSpPr>
        <p:spPr>
          <a:xfrm>
            <a:off x="2785457" y="265968"/>
            <a:ext cx="1424874" cy="1667989"/>
          </a:xfrm>
          <a:custGeom>
            <a:avLst/>
            <a:gdLst/>
            <a:ahLst/>
            <a:cxnLst/>
            <a:rect l="l" t="t" r="r" b="b"/>
            <a:pathLst>
              <a:path w="2603690" h="2300715">
                <a:moveTo>
                  <a:pt x="0" y="0"/>
                </a:moveTo>
                <a:lnTo>
                  <a:pt x="2603690" y="0"/>
                </a:lnTo>
                <a:lnTo>
                  <a:pt x="2603690" y="2300715"/>
                </a:lnTo>
                <a:lnTo>
                  <a:pt x="0" y="230071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7">
            <a:extLst>
              <a:ext uri="{FF2B5EF4-FFF2-40B4-BE49-F238E27FC236}">
                <a16:creationId xmlns:a16="http://schemas.microsoft.com/office/drawing/2014/main" id="{4F09AA68-9E46-4EAD-8DE4-2E195B7BEA39}"/>
              </a:ext>
            </a:extLst>
          </p:cNvPr>
          <p:cNvSpPr/>
          <p:nvPr/>
        </p:nvSpPr>
        <p:spPr>
          <a:xfrm>
            <a:off x="-95149" y="4612544"/>
            <a:ext cx="2054775" cy="2211554"/>
          </a:xfrm>
          <a:custGeom>
            <a:avLst/>
            <a:gdLst/>
            <a:ahLst/>
            <a:cxnLst/>
            <a:rect l="l" t="t" r="r" b="b"/>
            <a:pathLst>
              <a:path w="2603690" h="2300715">
                <a:moveTo>
                  <a:pt x="0" y="0"/>
                </a:moveTo>
                <a:lnTo>
                  <a:pt x="2603690" y="0"/>
                </a:lnTo>
                <a:lnTo>
                  <a:pt x="2603690" y="2300715"/>
                </a:lnTo>
                <a:lnTo>
                  <a:pt x="0" y="230071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8">
            <a:extLst>
              <a:ext uri="{FF2B5EF4-FFF2-40B4-BE49-F238E27FC236}">
                <a16:creationId xmlns:a16="http://schemas.microsoft.com/office/drawing/2014/main" id="{B7B7528B-3DF8-4D82-B29C-8FB83845222D}"/>
              </a:ext>
            </a:extLst>
          </p:cNvPr>
          <p:cNvSpPr/>
          <p:nvPr/>
        </p:nvSpPr>
        <p:spPr>
          <a:xfrm>
            <a:off x="16460715" y="-95987"/>
            <a:ext cx="2205842" cy="1879258"/>
          </a:xfrm>
          <a:custGeom>
            <a:avLst/>
            <a:gdLst/>
            <a:ahLst/>
            <a:cxnLst/>
            <a:rect l="l" t="t" r="r" b="b"/>
            <a:pathLst>
              <a:path w="2892734" h="2408201">
                <a:moveTo>
                  <a:pt x="0" y="0"/>
                </a:moveTo>
                <a:lnTo>
                  <a:pt x="2892734" y="0"/>
                </a:lnTo>
                <a:lnTo>
                  <a:pt x="2892734" y="2408201"/>
                </a:lnTo>
                <a:lnTo>
                  <a:pt x="0" y="240820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10">
            <a:extLst>
              <a:ext uri="{FF2B5EF4-FFF2-40B4-BE49-F238E27FC236}">
                <a16:creationId xmlns:a16="http://schemas.microsoft.com/office/drawing/2014/main" id="{69945273-819B-416E-89A5-0CA4D60F6AC3}"/>
              </a:ext>
            </a:extLst>
          </p:cNvPr>
          <p:cNvSpPr txBox="1"/>
          <p:nvPr/>
        </p:nvSpPr>
        <p:spPr>
          <a:xfrm>
            <a:off x="1600200" y="985411"/>
            <a:ext cx="13710366" cy="84384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72127" lvl="1" algn="ctr">
              <a:lnSpc>
                <a:spcPts val="7419"/>
              </a:lnSpc>
            </a:pPr>
            <a:r>
              <a:rPr lang="en-US" altLang="zh-TW" sz="6000" b="1">
                <a:solidFill>
                  <a:srgbClr val="253D2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家長配合事項</a:t>
            </a:r>
          </a:p>
          <a:p>
            <a:pPr marL="1144254" lvl="1" indent="-572127">
              <a:lnSpc>
                <a:spcPts val="7419"/>
              </a:lnSpc>
              <a:buFont typeface="Arial"/>
              <a:buChar char="•"/>
            </a:pPr>
            <a:r>
              <a:rPr lang="en-US" sz="4400">
                <a:solidFill>
                  <a:srgbClr val="253D2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陪同孩子探索研究，鼓勵孩子對身邊的現象</a:t>
            </a:r>
            <a:br>
              <a:rPr lang="en-US" sz="4400">
                <a:solidFill>
                  <a:srgbClr val="253D2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sz="4400">
                <a:solidFill>
                  <a:srgbClr val="253D2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多觀察、多思考。</a:t>
            </a:r>
          </a:p>
          <a:p>
            <a:pPr marL="1144254" lvl="1" indent="-572127">
              <a:lnSpc>
                <a:spcPts val="7419"/>
              </a:lnSpc>
              <a:buFont typeface="Arial"/>
              <a:buChar char="•"/>
            </a:pPr>
            <a:r>
              <a:rPr lang="en-US" sz="4400">
                <a:solidFill>
                  <a:srgbClr val="253D2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鼓勵孩子多閱讀自然科學讀物，增強科普素養。</a:t>
            </a:r>
          </a:p>
          <a:p>
            <a:pPr marL="1144254" lvl="1" indent="-572127">
              <a:lnSpc>
                <a:spcPts val="7419"/>
              </a:lnSpc>
              <a:buFont typeface="Arial"/>
              <a:buChar char="•"/>
            </a:pPr>
            <a:r>
              <a:rPr lang="en-US" sz="4400">
                <a:solidFill>
                  <a:srgbClr val="253D2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所有的學習都要靠平日點滴的累積，</a:t>
            </a:r>
            <a:br>
              <a:rPr lang="en-US" sz="4400">
                <a:solidFill>
                  <a:srgbClr val="253D2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sz="4400">
                <a:solidFill>
                  <a:srgbClr val="253D2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希望家長們能時時協助注意孩子的</a:t>
            </a:r>
            <a:br>
              <a:rPr lang="en-US" sz="4400">
                <a:solidFill>
                  <a:srgbClr val="253D2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sz="4400">
                <a:solidFill>
                  <a:srgbClr val="253D2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學習狀況及</a:t>
            </a:r>
            <a:r>
              <a:rPr lang="zh-TW" altLang="en-US" sz="4400">
                <a:solidFill>
                  <a:srgbClr val="253D2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學習</a:t>
            </a:r>
            <a:r>
              <a:rPr lang="en-US" sz="4400">
                <a:solidFill>
                  <a:srgbClr val="253D2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態度。</a:t>
            </a:r>
          </a:p>
          <a:p>
            <a:pPr marL="1144254" lvl="1" indent="-572127">
              <a:lnSpc>
                <a:spcPts val="7419"/>
              </a:lnSpc>
              <a:buFont typeface="Arial"/>
              <a:buChar char="•"/>
            </a:pPr>
            <a:r>
              <a:rPr lang="en-US" sz="4400">
                <a:solidFill>
                  <a:srgbClr val="253D2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檢查孩子的作業能否確實完成及</a:t>
            </a:r>
            <a:br>
              <a:rPr lang="en-US" sz="4400">
                <a:solidFill>
                  <a:srgbClr val="253D2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sz="4400">
                <a:solidFill>
                  <a:srgbClr val="253D2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訂正。</a:t>
            </a:r>
          </a:p>
        </p:txBody>
      </p:sp>
      <p:sp>
        <p:nvSpPr>
          <p:cNvPr id="15" name="Freeform 7">
            <a:extLst>
              <a:ext uri="{FF2B5EF4-FFF2-40B4-BE49-F238E27FC236}">
                <a16:creationId xmlns:a16="http://schemas.microsoft.com/office/drawing/2014/main" id="{DB88FB86-4201-4C8E-8057-4960F96A8818}"/>
              </a:ext>
            </a:extLst>
          </p:cNvPr>
          <p:cNvSpPr/>
          <p:nvPr/>
        </p:nvSpPr>
        <p:spPr>
          <a:xfrm rot="19522231">
            <a:off x="-547673" y="-106824"/>
            <a:ext cx="3407417" cy="3188138"/>
          </a:xfrm>
          <a:custGeom>
            <a:avLst/>
            <a:gdLst/>
            <a:ahLst/>
            <a:cxnLst/>
            <a:rect l="l" t="t" r="r" b="b"/>
            <a:pathLst>
              <a:path w="2603690" h="2300715">
                <a:moveTo>
                  <a:pt x="0" y="0"/>
                </a:moveTo>
                <a:lnTo>
                  <a:pt x="2603690" y="0"/>
                </a:lnTo>
                <a:lnTo>
                  <a:pt x="2603690" y="2300715"/>
                </a:lnTo>
                <a:lnTo>
                  <a:pt x="0" y="230071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0">
            <a:extLst>
              <a:ext uri="{FF2B5EF4-FFF2-40B4-BE49-F238E27FC236}">
                <a16:creationId xmlns:a16="http://schemas.microsoft.com/office/drawing/2014/main" id="{29BA5BDA-D58C-4330-B70F-9624537D6A1D}"/>
              </a:ext>
            </a:extLst>
          </p:cNvPr>
          <p:cNvSpPr/>
          <p:nvPr/>
        </p:nvSpPr>
        <p:spPr>
          <a:xfrm rot="534582">
            <a:off x="15896901" y="2683393"/>
            <a:ext cx="1617246" cy="2934239"/>
          </a:xfrm>
          <a:custGeom>
            <a:avLst/>
            <a:gdLst/>
            <a:ahLst/>
            <a:cxnLst/>
            <a:rect l="l" t="t" r="r" b="b"/>
            <a:pathLst>
              <a:path w="2892734" h="2408201">
                <a:moveTo>
                  <a:pt x="0" y="0"/>
                </a:moveTo>
                <a:lnTo>
                  <a:pt x="2892734" y="0"/>
                </a:lnTo>
                <a:lnTo>
                  <a:pt x="2892734" y="2408201"/>
                </a:lnTo>
                <a:lnTo>
                  <a:pt x="0" y="240820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3" name="Freeform 3"/>
          <p:cNvSpPr/>
          <p:nvPr/>
        </p:nvSpPr>
        <p:spPr>
          <a:xfrm>
            <a:off x="11299256" y="5105400"/>
            <a:ext cx="7020339" cy="5372100"/>
          </a:xfrm>
          <a:custGeom>
            <a:avLst/>
            <a:gdLst/>
            <a:ahLst/>
            <a:cxnLst/>
            <a:rect l="l" t="t" r="r" b="b"/>
            <a:pathLst>
              <a:path w="10601739" h="8229600">
                <a:moveTo>
                  <a:pt x="0" y="0"/>
                </a:moveTo>
                <a:lnTo>
                  <a:pt x="10601739" y="0"/>
                </a:lnTo>
                <a:lnTo>
                  <a:pt x="1060173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9" name="Freeform 5">
            <a:extLst>
              <a:ext uri="{FF2B5EF4-FFF2-40B4-BE49-F238E27FC236}">
                <a16:creationId xmlns:a16="http://schemas.microsoft.com/office/drawing/2014/main" id="{02EA7E1A-CCF9-4D29-9965-B303FC72A8F1}"/>
              </a:ext>
            </a:extLst>
          </p:cNvPr>
          <p:cNvSpPr/>
          <p:nvPr/>
        </p:nvSpPr>
        <p:spPr>
          <a:xfrm rot="2009554">
            <a:off x="15045438" y="-78484"/>
            <a:ext cx="3666227" cy="2641730"/>
          </a:xfrm>
          <a:custGeom>
            <a:avLst/>
            <a:gdLst/>
            <a:ahLst/>
            <a:cxnLst/>
            <a:rect l="l" t="t" r="r" b="b"/>
            <a:pathLst>
              <a:path w="2603690" h="2300715">
                <a:moveTo>
                  <a:pt x="0" y="0"/>
                </a:moveTo>
                <a:lnTo>
                  <a:pt x="2603690" y="0"/>
                </a:lnTo>
                <a:lnTo>
                  <a:pt x="2603690" y="2300715"/>
                </a:lnTo>
                <a:lnTo>
                  <a:pt x="0" y="230071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7">
            <a:extLst>
              <a:ext uri="{FF2B5EF4-FFF2-40B4-BE49-F238E27FC236}">
                <a16:creationId xmlns:a16="http://schemas.microsoft.com/office/drawing/2014/main" id="{6F363893-EC8F-48B8-8D46-7221BADA2830}"/>
              </a:ext>
            </a:extLst>
          </p:cNvPr>
          <p:cNvSpPr/>
          <p:nvPr/>
        </p:nvSpPr>
        <p:spPr>
          <a:xfrm>
            <a:off x="14765996" y="2201720"/>
            <a:ext cx="2054775" cy="2211554"/>
          </a:xfrm>
          <a:custGeom>
            <a:avLst/>
            <a:gdLst/>
            <a:ahLst/>
            <a:cxnLst/>
            <a:rect l="l" t="t" r="r" b="b"/>
            <a:pathLst>
              <a:path w="2603690" h="2300715">
                <a:moveTo>
                  <a:pt x="0" y="0"/>
                </a:moveTo>
                <a:lnTo>
                  <a:pt x="2603690" y="0"/>
                </a:lnTo>
                <a:lnTo>
                  <a:pt x="2603690" y="2300715"/>
                </a:lnTo>
                <a:lnTo>
                  <a:pt x="0" y="230071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3186600" y="7928483"/>
            <a:ext cx="10681800" cy="17613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5104"/>
              </a:lnSpc>
            </a:pPr>
            <a:r>
              <a:rPr lang="en-US" sz="8800" spc="1117">
                <a:solidFill>
                  <a:srgbClr val="764652"/>
                </a:solidFill>
                <a:latin typeface="Bobby Jones"/>
              </a:rPr>
              <a:t>THANK YOU!</a:t>
            </a:r>
          </a:p>
        </p:txBody>
      </p:sp>
      <p:sp>
        <p:nvSpPr>
          <p:cNvPr id="5" name="Freeform 5"/>
          <p:cNvSpPr/>
          <p:nvPr/>
        </p:nvSpPr>
        <p:spPr>
          <a:xfrm rot="-391693">
            <a:off x="14979666" y="4250467"/>
            <a:ext cx="2792931" cy="4845779"/>
          </a:xfrm>
          <a:custGeom>
            <a:avLst/>
            <a:gdLst/>
            <a:ahLst/>
            <a:cxnLst/>
            <a:rect l="l" t="t" r="r" b="b"/>
            <a:pathLst>
              <a:path w="2792931" h="4845779">
                <a:moveTo>
                  <a:pt x="0" y="0"/>
                </a:moveTo>
                <a:lnTo>
                  <a:pt x="2792931" y="0"/>
                </a:lnTo>
                <a:lnTo>
                  <a:pt x="2792931" y="4845779"/>
                </a:lnTo>
                <a:lnTo>
                  <a:pt x="0" y="484577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3272705">
            <a:off x="13008250" y="-213457"/>
            <a:ext cx="6256986" cy="5415137"/>
          </a:xfrm>
          <a:custGeom>
            <a:avLst/>
            <a:gdLst/>
            <a:ahLst/>
            <a:cxnLst/>
            <a:rect l="l" t="t" r="r" b="b"/>
            <a:pathLst>
              <a:path w="6256986" h="5415137">
                <a:moveTo>
                  <a:pt x="0" y="0"/>
                </a:moveTo>
                <a:lnTo>
                  <a:pt x="6256987" y="0"/>
                </a:lnTo>
                <a:lnTo>
                  <a:pt x="6256987" y="5415137"/>
                </a:lnTo>
                <a:lnTo>
                  <a:pt x="0" y="541513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9816898">
            <a:off x="13042152" y="2225324"/>
            <a:ext cx="1367125" cy="1339782"/>
          </a:xfrm>
          <a:custGeom>
            <a:avLst/>
            <a:gdLst/>
            <a:ahLst/>
            <a:cxnLst/>
            <a:rect l="l" t="t" r="r" b="b"/>
            <a:pathLst>
              <a:path w="1367125" h="1339782">
                <a:moveTo>
                  <a:pt x="0" y="0"/>
                </a:moveTo>
                <a:lnTo>
                  <a:pt x="1367125" y="0"/>
                </a:lnTo>
                <a:lnTo>
                  <a:pt x="1367125" y="1339782"/>
                </a:lnTo>
                <a:lnTo>
                  <a:pt x="0" y="133978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6916089">
            <a:off x="-2099793" y="5573299"/>
            <a:ext cx="6256986" cy="5415137"/>
          </a:xfrm>
          <a:custGeom>
            <a:avLst/>
            <a:gdLst/>
            <a:ahLst/>
            <a:cxnLst/>
            <a:rect l="l" t="t" r="r" b="b"/>
            <a:pathLst>
              <a:path w="6256986" h="5415137">
                <a:moveTo>
                  <a:pt x="0" y="0"/>
                </a:moveTo>
                <a:lnTo>
                  <a:pt x="6256986" y="0"/>
                </a:lnTo>
                <a:lnTo>
                  <a:pt x="6256986" y="5415137"/>
                </a:lnTo>
                <a:lnTo>
                  <a:pt x="0" y="541513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6383713">
            <a:off x="13582242" y="7952161"/>
            <a:ext cx="1367125" cy="1339782"/>
          </a:xfrm>
          <a:custGeom>
            <a:avLst/>
            <a:gdLst/>
            <a:ahLst/>
            <a:cxnLst/>
            <a:rect l="l" t="t" r="r" b="b"/>
            <a:pathLst>
              <a:path w="1367125" h="1339782">
                <a:moveTo>
                  <a:pt x="0" y="0"/>
                </a:moveTo>
                <a:lnTo>
                  <a:pt x="1367124" y="0"/>
                </a:lnTo>
                <a:lnTo>
                  <a:pt x="1367124" y="1339782"/>
                </a:lnTo>
                <a:lnTo>
                  <a:pt x="0" y="133978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258550">
            <a:off x="-577386" y="748953"/>
            <a:ext cx="4227919" cy="4968708"/>
          </a:xfrm>
          <a:custGeom>
            <a:avLst/>
            <a:gdLst/>
            <a:ahLst/>
            <a:cxnLst/>
            <a:rect l="l" t="t" r="r" b="b"/>
            <a:pathLst>
              <a:path w="4227919" h="4968708">
                <a:moveTo>
                  <a:pt x="0" y="0"/>
                </a:moveTo>
                <a:lnTo>
                  <a:pt x="4227919" y="0"/>
                </a:lnTo>
                <a:lnTo>
                  <a:pt x="4227919" y="4968708"/>
                </a:lnTo>
                <a:lnTo>
                  <a:pt x="0" y="496870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6383713">
            <a:off x="2334560" y="5188062"/>
            <a:ext cx="1648316" cy="1615349"/>
          </a:xfrm>
          <a:custGeom>
            <a:avLst/>
            <a:gdLst/>
            <a:ahLst/>
            <a:cxnLst/>
            <a:rect l="l" t="t" r="r" b="b"/>
            <a:pathLst>
              <a:path w="1648316" h="1615349">
                <a:moveTo>
                  <a:pt x="0" y="0"/>
                </a:moveTo>
                <a:lnTo>
                  <a:pt x="1648316" y="0"/>
                </a:lnTo>
                <a:lnTo>
                  <a:pt x="1648316" y="1615349"/>
                </a:lnTo>
                <a:lnTo>
                  <a:pt x="0" y="161534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6383713">
            <a:off x="2880597" y="1490048"/>
            <a:ext cx="1181323" cy="1157696"/>
          </a:xfrm>
          <a:custGeom>
            <a:avLst/>
            <a:gdLst/>
            <a:ahLst/>
            <a:cxnLst/>
            <a:rect l="l" t="t" r="r" b="b"/>
            <a:pathLst>
              <a:path w="1181323" h="1157696">
                <a:moveTo>
                  <a:pt x="0" y="0"/>
                </a:moveTo>
                <a:lnTo>
                  <a:pt x="1181322" y="0"/>
                </a:lnTo>
                <a:lnTo>
                  <a:pt x="1181322" y="1157696"/>
                </a:lnTo>
                <a:lnTo>
                  <a:pt x="0" y="115769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6">
            <a:extLst>
              <a:ext uri="{FF2B5EF4-FFF2-40B4-BE49-F238E27FC236}">
                <a16:creationId xmlns:a16="http://schemas.microsoft.com/office/drawing/2014/main" id="{6AB00EDE-8CBF-4570-8831-EBF0C263C642}"/>
              </a:ext>
            </a:extLst>
          </p:cNvPr>
          <p:cNvSpPr txBox="1"/>
          <p:nvPr/>
        </p:nvSpPr>
        <p:spPr>
          <a:xfrm>
            <a:off x="3038424" y="1673551"/>
            <a:ext cx="10976403" cy="56929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000"/>
              </a:lnSpc>
              <a:spcBef>
                <a:spcPct val="0"/>
              </a:spcBef>
            </a:pPr>
            <a:r>
              <a:rPr lang="en-US" sz="5400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孩子學習的路上，</a:t>
            </a:r>
          </a:p>
          <a:p>
            <a:pPr algn="ctr">
              <a:lnSpc>
                <a:spcPts val="8000"/>
              </a:lnSpc>
              <a:spcBef>
                <a:spcPct val="0"/>
              </a:spcBef>
            </a:pPr>
            <a:r>
              <a:rPr lang="en-US" sz="5400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我們一起合作、陪伴。</a:t>
            </a:r>
          </a:p>
          <a:p>
            <a:pPr algn="ctr">
              <a:lnSpc>
                <a:spcPts val="8000"/>
              </a:lnSpc>
              <a:spcBef>
                <a:spcPct val="0"/>
              </a:spcBef>
            </a:pPr>
            <a:r>
              <a:rPr lang="en-US" sz="5400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感謝您的聆聽與配合!</a:t>
            </a:r>
          </a:p>
          <a:p>
            <a:pPr algn="ctr">
              <a:lnSpc>
                <a:spcPts val="6999"/>
              </a:lnSpc>
              <a:spcBef>
                <a:spcPct val="0"/>
              </a:spcBef>
            </a:pPr>
            <a:endParaRPr lang="en-US" altLang="zh-TW" sz="4800">
              <a:solidFill>
                <a:srgbClr val="00000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algn="ctr">
              <a:lnSpc>
                <a:spcPts val="6999"/>
              </a:lnSpc>
              <a:spcBef>
                <a:spcPct val="0"/>
              </a:spcBef>
            </a:pPr>
            <a:r>
              <a:rPr lang="zh-TW" altLang="en-US" sz="4800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  <a:r>
              <a:rPr lang="en-US" altLang="zh-TW" sz="4000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聯繫方式</a:t>
            </a:r>
          </a:p>
          <a:p>
            <a:pPr algn="ctr">
              <a:lnSpc>
                <a:spcPts val="6999"/>
              </a:lnSpc>
              <a:spcBef>
                <a:spcPct val="0"/>
              </a:spcBef>
            </a:pPr>
            <a:r>
              <a:rPr lang="en-US" altLang="zh-TW" sz="4000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學校電話：25965407分機號碼 828</a:t>
            </a:r>
            <a:endParaRPr lang="en-US" sz="6000">
              <a:solidFill>
                <a:srgbClr val="000000"/>
              </a:solidFill>
              <a:latin typeface="王漢宗顏楷體"/>
              <a:ea typeface="王漢宗顏楷體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</TotalTime>
  <Words>238</Words>
  <Application>Microsoft Office PowerPoint</Application>
  <PresentationFormat>自訂</PresentationFormat>
  <Paragraphs>51</Paragraphs>
  <Slides>5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7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5</vt:i4>
      </vt:variant>
    </vt:vector>
  </HeadingPairs>
  <TitlesOfParts>
    <vt:vector size="13" baseType="lpstr">
      <vt:lpstr>Bobby Jones</vt:lpstr>
      <vt:lpstr>標楷體</vt:lpstr>
      <vt:lpstr>Arial</vt:lpstr>
      <vt:lpstr>Calibri</vt:lpstr>
      <vt:lpstr>王漢宗顏楷體</vt:lpstr>
      <vt:lpstr>Times New Roman</vt:lpstr>
      <vt:lpstr>新細明體</vt:lpstr>
      <vt:lpstr>Office Theme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自然與生活科技 五年級下學期</dc:title>
  <dc:creator>User</dc:creator>
  <cp:lastModifiedBy>User</cp:lastModifiedBy>
  <cp:revision>11</cp:revision>
  <dcterms:created xsi:type="dcterms:W3CDTF">2006-08-16T00:00:00Z</dcterms:created>
  <dcterms:modified xsi:type="dcterms:W3CDTF">2024-02-17T03:06:20Z</dcterms:modified>
  <dc:identifier>DAFaCvaolS4</dc:identifier>
</cp:coreProperties>
</file>