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62" r:id="rId3"/>
    <p:sldId id="271" r:id="rId4"/>
    <p:sldId id="268" r:id="rId5"/>
    <p:sldId id="264" r:id="rId6"/>
    <p:sldId id="269" r:id="rId7"/>
    <p:sldId id="272" r:id="rId8"/>
    <p:sldId id="273" r:id="rId9"/>
    <p:sldId id="275" r:id="rId10"/>
    <p:sldId id="257" r:id="rId11"/>
    <p:sldId id="259" r:id="rId12"/>
    <p:sldId id="260" r:id="rId13"/>
    <p:sldId id="261" r:id="rId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53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687D5-8619-4BD9-8544-520E1CEAAA53}" type="datetimeFigureOut">
              <a:rPr lang="zh-TW" altLang="en-US" smtClean="0"/>
              <a:t>2024/2/22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1AD81-1A27-40C0-B756-414F2E611B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7666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1AD81-1A27-40C0-B756-414F2E611B09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2912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1AD81-1A27-40C0-B756-414F2E611B09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22633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1AD81-1A27-40C0-B756-414F2E611B09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3205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1AD81-1A27-40C0-B756-414F2E611B09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70362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1AD81-1A27-40C0-B756-414F2E611B09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5433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1AD81-1A27-40C0-B756-414F2E611B09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2027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1AD81-1A27-40C0-B756-414F2E611B09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4281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1AD81-1A27-40C0-B756-414F2E611B09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2337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1AD81-1A27-40C0-B756-414F2E611B09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3990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1AD81-1A27-40C0-B756-414F2E611B09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8536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1AD81-1A27-40C0-B756-414F2E611B09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9156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1AD81-1A27-40C0-B756-414F2E611B09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5218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1AD81-1A27-40C0-B756-414F2E611B09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7042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圓角矩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FA2D-4341-479D-B3E2-804F06F87CC6}" type="datetimeFigureOut">
              <a:rPr lang="zh-TW" altLang="en-US" smtClean="0"/>
              <a:t>2024/2/22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F11BC9B-6AEF-4077-9A45-C9077F5FCA4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FA2D-4341-479D-B3E2-804F06F87CC6}" type="datetimeFigureOut">
              <a:rPr lang="zh-TW" altLang="en-US" smtClean="0"/>
              <a:t>2024/2/22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1BC9B-6AEF-4077-9A45-C9077F5FCA4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FA2D-4341-479D-B3E2-804F06F87CC6}" type="datetimeFigureOut">
              <a:rPr lang="zh-TW" altLang="en-US" smtClean="0"/>
              <a:t>2024/2/22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1BC9B-6AEF-4077-9A45-C9077F5FCA4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FA2D-4341-479D-B3E2-804F06F87CC6}" type="datetimeFigureOut">
              <a:rPr lang="zh-TW" altLang="en-US" smtClean="0"/>
              <a:t>2024/2/22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1BC9B-6AEF-4077-9A45-C9077F5FCA4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圓角矩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FA2D-4341-479D-B3E2-804F06F87CC6}" type="datetimeFigureOut">
              <a:rPr lang="zh-TW" altLang="en-US" smtClean="0"/>
              <a:t>2024/2/22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F11BC9B-6AEF-4077-9A45-C9077F5FCA4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FA2D-4341-479D-B3E2-804F06F87CC6}" type="datetimeFigureOut">
              <a:rPr lang="zh-TW" altLang="en-US" smtClean="0"/>
              <a:t>2024/2/22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1BC9B-6AEF-4077-9A45-C9077F5FCA4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FA2D-4341-479D-B3E2-804F06F87CC6}" type="datetimeFigureOut">
              <a:rPr lang="zh-TW" altLang="en-US" smtClean="0"/>
              <a:t>2024/2/22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1BC9B-6AEF-4077-9A45-C9077F5FCA4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FA2D-4341-479D-B3E2-804F06F87CC6}" type="datetimeFigureOut">
              <a:rPr lang="zh-TW" altLang="en-US" smtClean="0"/>
              <a:t>2024/2/22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1BC9B-6AEF-4077-9A45-C9077F5FCA4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FA2D-4341-479D-B3E2-804F06F87CC6}" type="datetimeFigureOut">
              <a:rPr lang="zh-TW" altLang="en-US" smtClean="0"/>
              <a:t>2024/2/22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1BC9B-6AEF-4077-9A45-C9077F5FCA4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圓角矩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FA2D-4341-479D-B3E2-804F06F87CC6}" type="datetimeFigureOut">
              <a:rPr lang="zh-TW" altLang="en-US" smtClean="0"/>
              <a:t>2024/2/22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1BC9B-6AEF-4077-9A45-C9077F5FCA4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FA2D-4341-479D-B3E2-804F06F87CC6}" type="datetimeFigureOut">
              <a:rPr lang="zh-TW" altLang="en-US" smtClean="0"/>
              <a:t>2024/2/22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F11BC9B-6AEF-4077-9A45-C9077F5FCA4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/>
              <a:t>按一下圖示以新增圖片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圓角矩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372FA2D-4341-479D-B3E2-804F06F87CC6}" type="datetimeFigureOut">
              <a:rPr lang="zh-TW" altLang="en-US" smtClean="0"/>
              <a:t>2024/2/22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F11BC9B-6AEF-4077-9A45-C9077F5FCA4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66591" y="5373216"/>
            <a:ext cx="8820472" cy="736104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</a:rPr>
              <a:t>歡迎各位家長蒞臨                       </a:t>
            </a:r>
            <a:r>
              <a:rPr lang="zh-TW" altLang="en-US" b="1" dirty="0">
                <a:solidFill>
                  <a:schemeClr val="bg2">
                    <a:lumMod val="10000"/>
                  </a:schemeClr>
                </a:solidFill>
              </a:rPr>
              <a:t>任課教師 </a:t>
            </a:r>
            <a:r>
              <a:rPr lang="en-US" altLang="zh-TW" b="1" dirty="0">
                <a:solidFill>
                  <a:schemeClr val="bg2">
                    <a:lumMod val="10000"/>
                  </a:schemeClr>
                </a:solidFill>
              </a:rPr>
              <a:t>:</a:t>
            </a:r>
            <a:r>
              <a:rPr lang="zh-TW" altLang="en-US" b="1" dirty="0">
                <a:solidFill>
                  <a:schemeClr val="bg2">
                    <a:lumMod val="10000"/>
                  </a:schemeClr>
                </a:solidFill>
              </a:rPr>
              <a:t> 蔡澤銘</a:t>
            </a:r>
          </a:p>
        </p:txBody>
      </p:sp>
      <p:sp>
        <p:nvSpPr>
          <p:cNvPr id="2" name="矩形 1"/>
          <p:cNvSpPr/>
          <p:nvPr/>
        </p:nvSpPr>
        <p:spPr>
          <a:xfrm>
            <a:off x="899592" y="2367171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11560" y="2274838"/>
            <a:ext cx="835292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323232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rebuchet MS"/>
                <a:ea typeface="微軟正黑體"/>
                <a:cs typeface="+mj-cs"/>
              </a:rPr>
              <a:t>六</a:t>
            </a:r>
            <a:r>
              <a:rPr kumimoji="0" lang="zh-TW" altLang="en-US" sz="4800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323232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rebuchet MS"/>
                <a:ea typeface="微軟正黑體"/>
                <a:cs typeface="+mj-cs"/>
              </a:rPr>
              <a:t>年級</a:t>
            </a:r>
            <a:br>
              <a:rPr kumimoji="0" lang="zh-TW" altLang="en-US" sz="4800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323232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rebuchet MS"/>
                <a:ea typeface="微軟正黑體"/>
                <a:cs typeface="+mj-cs"/>
              </a:rPr>
            </a:br>
            <a:r>
              <a:rPr kumimoji="0" lang="zh-TW" altLang="en-US" sz="4800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323232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rebuchet MS"/>
                <a:ea typeface="微軟正黑體"/>
                <a:cs typeface="+mj-cs"/>
              </a:rPr>
              <a:t>     </a:t>
            </a:r>
            <a:br>
              <a:rPr kumimoji="0" lang="en-US" altLang="zh-TW" sz="4800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323232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rebuchet MS"/>
                <a:ea typeface="微軟正黑體"/>
                <a:cs typeface="+mj-cs"/>
              </a:rPr>
            </a:br>
            <a:r>
              <a:rPr kumimoji="0" lang="en-US" altLang="zh-TW" sz="4800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323232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rebuchet MS"/>
                <a:ea typeface="微軟正黑體"/>
                <a:cs typeface="+mj-cs"/>
              </a:rPr>
              <a:t>      </a:t>
            </a:r>
            <a:r>
              <a:rPr kumimoji="0" lang="zh-TW" altLang="en-US" sz="4800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323232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rebuchet MS"/>
                <a:ea typeface="微軟正黑體"/>
                <a:cs typeface="+mj-cs"/>
              </a:rPr>
              <a:t> 自然與生活科技教學計畫</a:t>
            </a: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03253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4"/>
          <p:cNvSpPr txBox="1">
            <a:spLocks noChangeArrowheads="1"/>
          </p:cNvSpPr>
          <p:nvPr/>
        </p:nvSpPr>
        <p:spPr bwMode="auto">
          <a:xfrm>
            <a:off x="323528" y="1484784"/>
            <a:ext cx="41741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あくあフォント" pitchFamily="1" charset="-128"/>
                <a:ea typeface="あくあフォント" pitchFamily="1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あくあフォント" pitchFamily="1" charset="-128"/>
                <a:ea typeface="あくあフォント" pitchFamily="1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あくあフォント" pitchFamily="1" charset="-128"/>
                <a:ea typeface="あくあフォント" pitchFamily="1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あくあフォント" pitchFamily="1" charset="-128"/>
                <a:ea typeface="あくあフォント" pitchFamily="1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あくあフォント" pitchFamily="1" charset="-128"/>
                <a:ea typeface="あくあフォント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あくあフォント" pitchFamily="1" charset="-128"/>
                <a:ea typeface="あくあフォント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あくあフォント" pitchFamily="1" charset="-128"/>
                <a:ea typeface="あくあフォント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あくあフォント" pitchFamily="1" charset="-128"/>
                <a:ea typeface="あくあフォント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あくあフォント" pitchFamily="1" charset="-128"/>
                <a:ea typeface="あくあフォント" pitchFamily="1" charset="-128"/>
              </a:defRPr>
            </a:lvl9pPr>
          </a:lstStyle>
          <a:p>
            <a:pPr eaLnBrk="1" hangingPunct="1"/>
            <a:r>
              <a:rPr kumimoji="0" lang="zh-TW" altLang="en-US" sz="3600" b="1" dirty="0">
                <a:solidFill>
                  <a:srgbClr val="0060A8"/>
                </a:solidFill>
                <a:latin typeface="Trebuchet MS"/>
                <a:ea typeface="微軟正黑體"/>
              </a:rPr>
              <a:t>期中定期考查範圍</a:t>
            </a:r>
          </a:p>
        </p:txBody>
      </p:sp>
      <p:sp>
        <p:nvSpPr>
          <p:cNvPr id="10" name="文字方塊 4"/>
          <p:cNvSpPr txBox="1">
            <a:spLocks noChangeArrowheads="1"/>
          </p:cNvSpPr>
          <p:nvPr/>
        </p:nvSpPr>
        <p:spPr bwMode="auto">
          <a:xfrm>
            <a:off x="4842815" y="1518097"/>
            <a:ext cx="41339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あくあフォント" pitchFamily="1" charset="-128"/>
                <a:ea typeface="あくあフォント" pitchFamily="1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あくあフォント" pitchFamily="1" charset="-128"/>
                <a:ea typeface="あくあフォント" pitchFamily="1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あくあフォント" pitchFamily="1" charset="-128"/>
                <a:ea typeface="あくあフォント" pitchFamily="1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あくあフォント" pitchFamily="1" charset="-128"/>
                <a:ea typeface="あくあフォント" pitchFamily="1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あくあフォント" pitchFamily="1" charset="-128"/>
                <a:ea typeface="あくあフォント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あくあフォント" pitchFamily="1" charset="-128"/>
                <a:ea typeface="あくあフォント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あくあフォント" pitchFamily="1" charset="-128"/>
                <a:ea typeface="あくあフォント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あくあフォント" pitchFamily="1" charset="-128"/>
                <a:ea typeface="あくあフォント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あくあフォント" pitchFamily="1" charset="-128"/>
                <a:ea typeface="あくあフォント" pitchFamily="1" charset="-128"/>
              </a:defRPr>
            </a:lvl9pPr>
          </a:lstStyle>
          <a:p>
            <a:pPr eaLnBrk="1" hangingPunct="1"/>
            <a:r>
              <a:rPr kumimoji="0" lang="zh-TW" altLang="en-US" sz="3600" b="1" dirty="0">
                <a:solidFill>
                  <a:srgbClr val="0060A8"/>
                </a:solidFill>
                <a:latin typeface="Trebuchet MS"/>
                <a:ea typeface="微軟正黑體"/>
              </a:rPr>
              <a:t>期末定期考查範圍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56C8425-7916-47ED-9C68-D02C59BFB0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180488"/>
            <a:ext cx="3888432" cy="4056824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AF5220D8-ED1F-4341-ADBA-68704FEE35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5726" y="2164428"/>
            <a:ext cx="3888432" cy="227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493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772400" cy="1143000"/>
          </a:xfrm>
        </p:spPr>
        <p:txBody>
          <a:bodyPr/>
          <a:lstStyle/>
          <a:p>
            <a:pPr algn="ctr"/>
            <a:r>
              <a:rPr lang="zh-TW" altLang="en-US" sz="60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323232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</a:rPr>
              <a:t>成績計算方式</a:t>
            </a:r>
            <a:endParaRPr lang="zh-TW" altLang="en-US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A2B522D-9124-46B0-A9F3-7B7C4C20EE4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>
                <a:srgbClr val="C19859">
                  <a:lumMod val="75000"/>
                </a:srgbClr>
              </a:buClr>
              <a:buSzPct val="130000"/>
              <a:buFont typeface="Wingdings" pitchFamily="2" charset="2"/>
              <a:defRPr/>
            </a:pPr>
            <a:r>
              <a:rPr lang="zh-TW" altLang="en-US" sz="3600" b="1" dirty="0">
                <a:solidFill>
                  <a:srgbClr val="0060A8"/>
                </a:solidFill>
                <a:latin typeface="Trebuchet MS"/>
                <a:ea typeface="微軟正黑體"/>
                <a:sym typeface="Microsoft JhengHei"/>
              </a:rPr>
              <a:t>平時成績</a:t>
            </a:r>
            <a:r>
              <a:rPr lang="en-US" altLang="zh-TW" sz="3600" b="1" dirty="0">
                <a:solidFill>
                  <a:srgbClr val="0060A8"/>
                </a:solidFill>
                <a:latin typeface="Trebuchet MS"/>
                <a:ea typeface="微軟正黑體"/>
                <a:sym typeface="Microsoft JhengHei"/>
              </a:rPr>
              <a:t>(50%)</a:t>
            </a:r>
            <a:br>
              <a:rPr lang="en-US" altLang="zh-TW" sz="3600" b="1" dirty="0">
                <a:solidFill>
                  <a:srgbClr val="0060A8"/>
                </a:solidFill>
                <a:latin typeface="Trebuchet MS"/>
                <a:ea typeface="微軟正黑體"/>
                <a:sym typeface="Microsoft JhengHei"/>
              </a:rPr>
            </a:br>
            <a:r>
              <a:rPr lang="zh-TW" altLang="en-US" sz="3600" b="1" dirty="0">
                <a:solidFill>
                  <a:srgbClr val="0060A8"/>
                </a:solidFill>
                <a:latin typeface="Trebuchet MS"/>
                <a:ea typeface="微軟正黑體"/>
                <a:sym typeface="Microsoft JhengHei"/>
              </a:rPr>
              <a:t>  </a:t>
            </a:r>
            <a:r>
              <a:rPr lang="en-US" altLang="zh-TW" sz="3600" b="1" dirty="0">
                <a:solidFill>
                  <a:srgbClr val="0060A8"/>
                </a:solidFill>
                <a:latin typeface="Trebuchet MS"/>
                <a:ea typeface="微軟正黑體"/>
                <a:sym typeface="Microsoft JhengHei"/>
              </a:rPr>
              <a:t>(1)</a:t>
            </a:r>
            <a:r>
              <a:rPr lang="zh-TW" altLang="en-US" sz="3600" b="1" dirty="0">
                <a:solidFill>
                  <a:srgbClr val="0060A8"/>
                </a:solidFill>
                <a:latin typeface="Trebuchet MS"/>
                <a:ea typeface="微軟正黑體"/>
                <a:sym typeface="Microsoft JhengHei"/>
              </a:rPr>
              <a:t>作業成績</a:t>
            </a:r>
            <a:r>
              <a:rPr lang="en-US" altLang="zh-TW" sz="3600" b="1" dirty="0">
                <a:solidFill>
                  <a:srgbClr val="0060A8"/>
                </a:solidFill>
                <a:latin typeface="Trebuchet MS"/>
                <a:ea typeface="微軟正黑體"/>
                <a:sym typeface="Microsoft JhengHei"/>
              </a:rPr>
              <a:t>(</a:t>
            </a:r>
            <a:r>
              <a:rPr lang="zh-TW" altLang="en-US" sz="3600" b="1" dirty="0">
                <a:solidFill>
                  <a:srgbClr val="0060A8"/>
                </a:solidFill>
                <a:latin typeface="Trebuchet MS"/>
                <a:ea typeface="微軟正黑體"/>
                <a:sym typeface="Microsoft JhengHei"/>
              </a:rPr>
              <a:t>學習單、習作</a:t>
            </a:r>
            <a:r>
              <a:rPr lang="en-US" altLang="zh-TW" sz="3600" b="1" dirty="0">
                <a:solidFill>
                  <a:srgbClr val="0060A8"/>
                </a:solidFill>
                <a:latin typeface="Trebuchet MS"/>
                <a:ea typeface="微軟正黑體"/>
                <a:sym typeface="Microsoft JhengHei"/>
              </a:rPr>
              <a:t>)</a:t>
            </a:r>
            <a:br>
              <a:rPr lang="en-US" altLang="zh-TW" sz="3600" b="1" dirty="0">
                <a:solidFill>
                  <a:srgbClr val="0060A8"/>
                </a:solidFill>
                <a:latin typeface="Trebuchet MS"/>
                <a:ea typeface="微軟正黑體"/>
                <a:sym typeface="Microsoft JhengHei"/>
              </a:rPr>
            </a:br>
            <a:r>
              <a:rPr lang="zh-TW" altLang="en-US" sz="3600" b="1" dirty="0">
                <a:solidFill>
                  <a:srgbClr val="0060A8"/>
                </a:solidFill>
                <a:latin typeface="Trebuchet MS"/>
                <a:ea typeface="微軟正黑體"/>
                <a:sym typeface="Microsoft JhengHei"/>
              </a:rPr>
              <a:t>  </a:t>
            </a:r>
            <a:r>
              <a:rPr lang="en-US" altLang="zh-TW" sz="3600" b="1" dirty="0">
                <a:solidFill>
                  <a:srgbClr val="0060A8"/>
                </a:solidFill>
                <a:latin typeface="Trebuchet MS"/>
                <a:ea typeface="微軟正黑體"/>
                <a:sym typeface="Microsoft JhengHei"/>
              </a:rPr>
              <a:t>(2)</a:t>
            </a:r>
            <a:r>
              <a:rPr lang="zh-TW" altLang="en-US" sz="3600" b="1" dirty="0">
                <a:solidFill>
                  <a:srgbClr val="0060A8"/>
                </a:solidFill>
                <a:latin typeface="Trebuchet MS"/>
                <a:ea typeface="微軟正黑體"/>
                <a:sym typeface="Microsoft JhengHei"/>
              </a:rPr>
              <a:t>小考成績</a:t>
            </a:r>
            <a:r>
              <a:rPr lang="en-US" altLang="zh-TW" sz="3600" b="1" dirty="0">
                <a:solidFill>
                  <a:srgbClr val="0060A8"/>
                </a:solidFill>
                <a:latin typeface="Trebuchet MS"/>
                <a:ea typeface="微軟正黑體"/>
                <a:sym typeface="Microsoft JhengHei"/>
              </a:rPr>
              <a:t>(</a:t>
            </a:r>
            <a:r>
              <a:rPr lang="zh-TW" altLang="en-US" sz="3600" b="1" dirty="0">
                <a:solidFill>
                  <a:srgbClr val="0060A8"/>
                </a:solidFill>
                <a:latin typeface="Trebuchet MS"/>
                <a:ea typeface="微軟正黑體"/>
                <a:sym typeface="Microsoft JhengHei"/>
              </a:rPr>
              <a:t>小考、</a:t>
            </a:r>
            <a:r>
              <a:rPr lang="en-US" altLang="zh-TW" sz="3600" b="1" dirty="0" err="1">
                <a:solidFill>
                  <a:srgbClr val="0060A8"/>
                </a:solidFill>
                <a:latin typeface="Trebuchet MS"/>
                <a:ea typeface="微軟正黑體"/>
                <a:sym typeface="Microsoft JhengHei"/>
              </a:rPr>
              <a:t>PagamO</a:t>
            </a:r>
            <a:r>
              <a:rPr lang="zh-TW" altLang="en-US" sz="3600" b="1" dirty="0">
                <a:solidFill>
                  <a:srgbClr val="0060A8"/>
                </a:solidFill>
                <a:latin typeface="Trebuchet MS"/>
                <a:ea typeface="微軟正黑體"/>
                <a:sym typeface="Microsoft JhengHei"/>
              </a:rPr>
              <a:t>成績</a:t>
            </a:r>
            <a:r>
              <a:rPr lang="en-US" altLang="zh-TW" sz="3600" b="1" dirty="0">
                <a:solidFill>
                  <a:srgbClr val="0060A8"/>
                </a:solidFill>
                <a:latin typeface="Trebuchet MS"/>
                <a:ea typeface="微軟正黑體"/>
                <a:sym typeface="Microsoft JhengHei"/>
              </a:rPr>
              <a:t>)</a:t>
            </a:r>
            <a:br>
              <a:rPr lang="en-US" altLang="zh-TW" sz="3600" b="1" dirty="0">
                <a:solidFill>
                  <a:srgbClr val="0060A8"/>
                </a:solidFill>
                <a:latin typeface="Trebuchet MS"/>
                <a:ea typeface="微軟正黑體"/>
                <a:sym typeface="Microsoft JhengHei"/>
              </a:rPr>
            </a:br>
            <a:r>
              <a:rPr lang="zh-TW" altLang="en-US" sz="3600" b="1" dirty="0">
                <a:solidFill>
                  <a:srgbClr val="0060A8"/>
                </a:solidFill>
                <a:latin typeface="Trebuchet MS"/>
                <a:ea typeface="微軟正黑體"/>
                <a:sym typeface="Microsoft JhengHei"/>
              </a:rPr>
              <a:t>  </a:t>
            </a:r>
            <a:r>
              <a:rPr lang="en-US" altLang="zh-TW" sz="3600" b="1" dirty="0">
                <a:solidFill>
                  <a:srgbClr val="0060A8"/>
                </a:solidFill>
                <a:latin typeface="Trebuchet MS"/>
                <a:ea typeface="微軟正黑體"/>
                <a:sym typeface="Microsoft JhengHei"/>
              </a:rPr>
              <a:t>(3)</a:t>
            </a:r>
            <a:r>
              <a:rPr lang="zh-TW" altLang="en-US" sz="3600" b="1" dirty="0">
                <a:solidFill>
                  <a:srgbClr val="0060A8"/>
                </a:solidFill>
                <a:latin typeface="Trebuchet MS"/>
                <a:ea typeface="微軟正黑體"/>
                <a:sym typeface="Microsoft JhengHei"/>
              </a:rPr>
              <a:t>平時表現</a:t>
            </a:r>
            <a:br>
              <a:rPr lang="en-US" altLang="zh-TW" sz="3600" b="1" dirty="0">
                <a:solidFill>
                  <a:srgbClr val="0060A8"/>
                </a:solidFill>
                <a:latin typeface="Trebuchet MS"/>
                <a:ea typeface="微軟正黑體"/>
                <a:sym typeface="Microsoft JhengHei"/>
              </a:rPr>
            </a:br>
            <a:r>
              <a:rPr lang="zh-TW" altLang="en-US" sz="3600" b="1" dirty="0">
                <a:solidFill>
                  <a:srgbClr val="0060A8"/>
                </a:solidFill>
                <a:latin typeface="Trebuchet MS"/>
                <a:ea typeface="微軟正黑體"/>
                <a:sym typeface="Microsoft JhengHei"/>
              </a:rPr>
              <a:t>  </a:t>
            </a:r>
            <a:r>
              <a:rPr lang="en-US" altLang="zh-TW" sz="3600" b="1" dirty="0">
                <a:solidFill>
                  <a:srgbClr val="0060A8"/>
                </a:solidFill>
                <a:latin typeface="Trebuchet MS"/>
                <a:ea typeface="微軟正黑體"/>
                <a:sym typeface="Microsoft JhengHei"/>
              </a:rPr>
              <a:t>(4)</a:t>
            </a:r>
            <a:r>
              <a:rPr lang="zh-TW" altLang="en-US" sz="3600" b="1" dirty="0">
                <a:solidFill>
                  <a:srgbClr val="0060A8"/>
                </a:solidFill>
                <a:latin typeface="Trebuchet MS"/>
                <a:ea typeface="微軟正黑體"/>
                <a:sym typeface="Microsoft JhengHei"/>
              </a:rPr>
              <a:t>實作評量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>
                <a:srgbClr val="C19859">
                  <a:lumMod val="75000"/>
                </a:srgbClr>
              </a:buClr>
              <a:buSzPct val="130000"/>
              <a:buFont typeface="Wingdings" pitchFamily="2" charset="2"/>
              <a:defRPr/>
            </a:pPr>
            <a:r>
              <a:rPr lang="zh-TW" altLang="en-US" sz="3600" b="1" dirty="0">
                <a:solidFill>
                  <a:srgbClr val="0060A8"/>
                </a:solidFill>
                <a:latin typeface="Trebuchet MS"/>
                <a:ea typeface="微軟正黑體"/>
                <a:sym typeface="Microsoft JhengHei"/>
              </a:rPr>
              <a:t>定期評量</a:t>
            </a:r>
            <a:r>
              <a:rPr lang="en-US" altLang="zh-TW" sz="3600" b="1" dirty="0">
                <a:solidFill>
                  <a:srgbClr val="0060A8"/>
                </a:solidFill>
                <a:latin typeface="Trebuchet MS"/>
                <a:ea typeface="微軟正黑體"/>
                <a:sym typeface="Microsoft JhengHei"/>
              </a:rPr>
              <a:t>(50%)</a:t>
            </a:r>
            <a:r>
              <a:rPr lang="zh-TW" altLang="en-US" sz="3600" b="1" dirty="0">
                <a:solidFill>
                  <a:srgbClr val="0060A8"/>
                </a:solidFill>
                <a:latin typeface="Trebuchet MS"/>
                <a:ea typeface="微軟正黑體"/>
                <a:sym typeface="Microsoft JhengHei"/>
              </a:rPr>
              <a:t> </a:t>
            </a:r>
            <a:br>
              <a:rPr lang="en-US" altLang="zh-TW" sz="3600" b="1" dirty="0">
                <a:solidFill>
                  <a:srgbClr val="0060A8"/>
                </a:solidFill>
                <a:latin typeface="Trebuchet MS"/>
                <a:ea typeface="微軟正黑體"/>
                <a:sym typeface="Microsoft JhengHei"/>
              </a:rPr>
            </a:br>
            <a:r>
              <a:rPr lang="zh-TW" altLang="en-US" sz="3600" b="1" dirty="0">
                <a:solidFill>
                  <a:srgbClr val="0060A8"/>
                </a:solidFill>
                <a:latin typeface="Trebuchet MS"/>
                <a:ea typeface="微軟正黑體"/>
                <a:sym typeface="Microsoft JhengHei"/>
              </a:rPr>
              <a:t>  </a:t>
            </a:r>
            <a:r>
              <a:rPr lang="en-US" altLang="zh-TW" sz="3600" b="1" dirty="0">
                <a:solidFill>
                  <a:srgbClr val="0060A8"/>
                </a:solidFill>
                <a:latin typeface="Trebuchet MS"/>
                <a:ea typeface="微軟正黑體"/>
                <a:sym typeface="Microsoft JhengHei"/>
              </a:rPr>
              <a:t>(1)</a:t>
            </a:r>
            <a:r>
              <a:rPr lang="zh-TW" altLang="en-US" sz="3600" b="1" dirty="0">
                <a:solidFill>
                  <a:srgbClr val="0060A8"/>
                </a:solidFill>
                <a:latin typeface="Trebuchet MS"/>
                <a:ea typeface="微軟正黑體"/>
                <a:sym typeface="Microsoft JhengHei"/>
              </a:rPr>
              <a:t>期中定期考查</a:t>
            </a:r>
            <a:br>
              <a:rPr lang="en-US" altLang="zh-TW" sz="3600" b="1" dirty="0">
                <a:solidFill>
                  <a:srgbClr val="0060A8"/>
                </a:solidFill>
                <a:latin typeface="Trebuchet MS"/>
                <a:ea typeface="微軟正黑體"/>
                <a:sym typeface="Microsoft JhengHei"/>
              </a:rPr>
            </a:br>
            <a:r>
              <a:rPr lang="zh-TW" altLang="en-US" sz="3600" b="1" dirty="0">
                <a:solidFill>
                  <a:srgbClr val="0060A8"/>
                </a:solidFill>
                <a:latin typeface="Trebuchet MS"/>
                <a:ea typeface="微軟正黑體"/>
                <a:sym typeface="Microsoft JhengHei"/>
              </a:rPr>
              <a:t>  </a:t>
            </a:r>
            <a:r>
              <a:rPr lang="en-US" altLang="zh-TW" sz="3600" b="1" dirty="0">
                <a:solidFill>
                  <a:srgbClr val="0060A8"/>
                </a:solidFill>
                <a:latin typeface="Trebuchet MS"/>
                <a:ea typeface="微軟正黑體"/>
                <a:sym typeface="Microsoft JhengHei"/>
              </a:rPr>
              <a:t>(2)</a:t>
            </a:r>
            <a:r>
              <a:rPr lang="zh-TW" altLang="en-US" sz="3600" b="1" dirty="0">
                <a:solidFill>
                  <a:srgbClr val="0060A8"/>
                </a:solidFill>
                <a:latin typeface="Trebuchet MS"/>
                <a:ea typeface="微軟正黑體"/>
                <a:sym typeface="Microsoft JhengHei"/>
              </a:rPr>
              <a:t>期末定期考查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62144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60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323232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</a:rPr>
              <a:t>家長配合事項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539552" y="1412776"/>
            <a:ext cx="7920880" cy="2808312"/>
          </a:xfrm>
        </p:spPr>
        <p:txBody>
          <a:bodyPr>
            <a:norm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>
                <a:srgbClr val="C19859">
                  <a:lumMod val="75000"/>
                </a:srgbClr>
              </a:buClr>
              <a:buSzPct val="130000"/>
              <a:buFont typeface="Wingdings" pitchFamily="2" charset="2"/>
              <a:buChar char=""/>
              <a:defRPr/>
            </a:pPr>
            <a:r>
              <a:rPr lang="zh-TW" altLang="en-US" sz="3600" b="1" dirty="0">
                <a:solidFill>
                  <a:srgbClr val="0060A8"/>
                </a:solidFill>
                <a:latin typeface="Trebuchet MS"/>
                <a:ea typeface="微軟正黑體"/>
              </a:rPr>
              <a:t>關心孩子是否有完成每一單元課程補充學內容</a:t>
            </a:r>
            <a:r>
              <a:rPr lang="en-US" altLang="zh-TW" sz="3600" b="1" dirty="0">
                <a:solidFill>
                  <a:srgbClr val="0060A8"/>
                </a:solidFill>
                <a:latin typeface="Trebuchet MS"/>
                <a:ea typeface="微軟正黑體"/>
              </a:rPr>
              <a:t>(</a:t>
            </a:r>
            <a:r>
              <a:rPr lang="zh-TW" altLang="en-US" sz="3600" b="1" dirty="0">
                <a:solidFill>
                  <a:srgbClr val="0060A8"/>
                </a:solidFill>
                <a:latin typeface="Trebuchet MS"/>
                <a:ea typeface="微軟正黑體"/>
              </a:rPr>
              <a:t>學習單</a:t>
            </a:r>
            <a:r>
              <a:rPr lang="en-US" altLang="zh-TW" sz="3600" b="1" dirty="0">
                <a:solidFill>
                  <a:srgbClr val="0060A8"/>
                </a:solidFill>
                <a:latin typeface="Trebuchet MS"/>
                <a:ea typeface="微軟正黑體"/>
              </a:rPr>
              <a:t>)</a:t>
            </a:r>
            <a:br>
              <a:rPr lang="en-US" altLang="zh-TW" sz="3600" b="1" dirty="0">
                <a:solidFill>
                  <a:srgbClr val="0060A8"/>
                </a:solidFill>
                <a:latin typeface="Trebuchet MS"/>
                <a:ea typeface="微軟正黑體"/>
              </a:rPr>
            </a:br>
            <a:endParaRPr lang="zh-TW" altLang="en-US" sz="3600" b="1" dirty="0">
              <a:solidFill>
                <a:srgbClr val="0060A8"/>
              </a:solidFill>
              <a:latin typeface="Trebuchet MS"/>
              <a:ea typeface="微軟正黑體"/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>
                <a:srgbClr val="C19859">
                  <a:lumMod val="75000"/>
                </a:srgbClr>
              </a:buClr>
              <a:buSzPct val="130000"/>
              <a:buFont typeface="Wingdings" pitchFamily="2" charset="2"/>
              <a:buChar char=""/>
              <a:defRPr/>
            </a:pPr>
            <a:r>
              <a:rPr lang="zh-TW" altLang="en-US" sz="3600" b="1" dirty="0">
                <a:solidFill>
                  <a:srgbClr val="0060A8"/>
                </a:solidFill>
                <a:latin typeface="Trebuchet MS"/>
                <a:ea typeface="微軟正黑體"/>
              </a:rPr>
              <a:t>關心孩子是否完成自然老師所派送</a:t>
            </a:r>
            <a:r>
              <a:rPr lang="en-US" altLang="zh-TW" sz="3600" b="1" dirty="0" err="1">
                <a:solidFill>
                  <a:srgbClr val="0060A8"/>
                </a:solidFill>
                <a:latin typeface="Trebuchet MS"/>
                <a:ea typeface="微軟正黑體"/>
              </a:rPr>
              <a:t>PagamO</a:t>
            </a:r>
            <a:r>
              <a:rPr lang="zh-TW" altLang="en-US" sz="3600" b="1" dirty="0">
                <a:solidFill>
                  <a:srgbClr val="0060A8"/>
                </a:solidFill>
                <a:latin typeface="Trebuchet MS"/>
                <a:ea typeface="微軟正黑體"/>
              </a:rPr>
              <a:t>課程任務</a:t>
            </a:r>
            <a:r>
              <a:rPr lang="en-US" altLang="zh-TW" sz="3600" b="1" dirty="0">
                <a:solidFill>
                  <a:srgbClr val="0060A8"/>
                </a:solidFill>
                <a:latin typeface="Trebuchet MS"/>
                <a:ea typeface="微軟正黑體"/>
              </a:rPr>
              <a:t>(</a:t>
            </a:r>
            <a:r>
              <a:rPr lang="zh-TW" altLang="en-US" sz="3600" b="1" dirty="0">
                <a:solidFill>
                  <a:srgbClr val="0060A8"/>
                </a:solidFill>
                <a:latin typeface="Trebuchet MS"/>
                <a:ea typeface="微軟正黑體"/>
              </a:rPr>
              <a:t>精熟學習</a:t>
            </a:r>
            <a:r>
              <a:rPr lang="en-US" altLang="zh-TW" sz="3600" b="1" dirty="0">
                <a:solidFill>
                  <a:srgbClr val="0060A8"/>
                </a:solidFill>
                <a:latin typeface="Trebuchet MS"/>
                <a:ea typeface="微軟正黑體"/>
              </a:rPr>
              <a:t>)</a:t>
            </a:r>
            <a:endParaRPr lang="zh-TW" altLang="en-US" sz="3600" b="1" dirty="0">
              <a:solidFill>
                <a:srgbClr val="0060A8"/>
              </a:solidFill>
              <a:latin typeface="Trebuchet MS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2960619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395536" y="3212976"/>
            <a:ext cx="8229600" cy="1470025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323232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</a:rPr>
              <a:t>感謝您的聆聽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742373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772400" cy="1210146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323232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</a:rPr>
              <a:t>自然課課程模式</a:t>
            </a:r>
            <a:endParaRPr lang="zh-TW" altLang="en-US" sz="66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827584" y="1700808"/>
            <a:ext cx="8064896" cy="4572000"/>
          </a:xfrm>
        </p:spPr>
        <p:txBody>
          <a:bodyPr>
            <a:normAutofit fontScale="92500" lnSpcReduction="20000"/>
          </a:bodyPr>
          <a:lstStyle/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rgbClr val="C19859">
                  <a:lumMod val="75000"/>
                </a:srgbClr>
              </a:buClr>
              <a:buSzPct val="130000"/>
              <a:buFont typeface="Wingdings" pitchFamily="2" charset="2"/>
              <a:buChar char="ü"/>
              <a:defRPr/>
            </a:pPr>
            <a:endParaRPr lang="en-US" altLang="zh-TW" sz="3600" b="1" dirty="0">
              <a:solidFill>
                <a:srgbClr val="0060A8"/>
              </a:solidFill>
              <a:latin typeface="Trebuchet MS"/>
              <a:ea typeface="微軟正黑體"/>
            </a:endParaRPr>
          </a:p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rgbClr val="C19859">
                  <a:lumMod val="75000"/>
                </a:srgbClr>
              </a:buClr>
              <a:buSzPct val="130000"/>
              <a:buFont typeface="Wingdings" pitchFamily="2" charset="2"/>
              <a:buChar char="ü"/>
              <a:defRPr/>
            </a:pPr>
            <a:r>
              <a:rPr lang="zh-TW" altLang="en-US" sz="3600" b="1" dirty="0">
                <a:solidFill>
                  <a:srgbClr val="0060A8"/>
                </a:solidFill>
                <a:latin typeface="Trebuchet MS"/>
                <a:ea typeface="微軟正黑體"/>
              </a:rPr>
              <a:t>課前預習</a:t>
            </a:r>
            <a:r>
              <a:rPr lang="en-US" altLang="zh-TW" sz="3600" b="1" dirty="0">
                <a:solidFill>
                  <a:srgbClr val="0060A8"/>
                </a:solidFill>
                <a:latin typeface="Trebuchet MS"/>
                <a:ea typeface="微軟正黑體"/>
              </a:rPr>
              <a:t>(</a:t>
            </a:r>
            <a:r>
              <a:rPr lang="en-US" altLang="zh-TW" sz="3600" b="1" dirty="0" err="1">
                <a:solidFill>
                  <a:srgbClr val="0060A8"/>
                </a:solidFill>
                <a:latin typeface="Trebuchet MS"/>
                <a:ea typeface="微軟正黑體"/>
              </a:rPr>
              <a:t>PagamO</a:t>
            </a:r>
            <a:r>
              <a:rPr lang="zh-TW" altLang="en-US" sz="3600" b="1" dirty="0">
                <a:solidFill>
                  <a:srgbClr val="0060A8"/>
                </a:solidFill>
                <a:latin typeface="Trebuchet MS"/>
                <a:ea typeface="微軟正黑體"/>
              </a:rPr>
              <a:t>前測</a:t>
            </a:r>
            <a:r>
              <a:rPr lang="en-US" altLang="zh-TW" sz="3600" b="1" dirty="0">
                <a:solidFill>
                  <a:srgbClr val="0060A8"/>
                </a:solidFill>
                <a:latin typeface="Trebuchet MS"/>
                <a:ea typeface="微軟正黑體"/>
              </a:rPr>
              <a:t>)</a:t>
            </a:r>
          </a:p>
          <a:p>
            <a:pPr marL="594360" lvl="2" indent="0">
              <a:spcBef>
                <a:spcPct val="20000"/>
              </a:spcBef>
              <a:spcAft>
                <a:spcPts val="300"/>
              </a:spcAft>
              <a:buClr>
                <a:srgbClr val="C19859">
                  <a:lumMod val="75000"/>
                </a:srgbClr>
              </a:buClr>
              <a:buSzPct val="130000"/>
              <a:buNone/>
              <a:defRPr/>
            </a:pPr>
            <a:r>
              <a:rPr lang="en-US" altLang="zh-TW" sz="2600" b="1" dirty="0">
                <a:solidFill>
                  <a:srgbClr val="00B050"/>
                </a:solidFill>
                <a:latin typeface="Trebuchet MS"/>
                <a:ea typeface="微軟正黑體"/>
              </a:rPr>
              <a:t>-</a:t>
            </a:r>
            <a:r>
              <a:rPr lang="zh-TW" altLang="en-US" sz="2600" b="1" dirty="0">
                <a:solidFill>
                  <a:srgbClr val="00B050"/>
                </a:solidFill>
                <a:latin typeface="Trebuchet MS"/>
                <a:ea typeface="微軟正黑體"/>
              </a:rPr>
              <a:t>了解學生程度及課程迷思概念</a:t>
            </a:r>
            <a:endParaRPr lang="en-US" altLang="zh-TW" sz="2600" b="1" dirty="0">
              <a:solidFill>
                <a:srgbClr val="00B050"/>
              </a:solidFill>
              <a:latin typeface="Trebuchet MS"/>
              <a:ea typeface="微軟正黑體"/>
            </a:endParaRPr>
          </a:p>
          <a:p>
            <a:pPr marL="594360" lvl="2" indent="0">
              <a:spcBef>
                <a:spcPct val="20000"/>
              </a:spcBef>
              <a:spcAft>
                <a:spcPts val="300"/>
              </a:spcAft>
              <a:buClr>
                <a:srgbClr val="C19859">
                  <a:lumMod val="75000"/>
                </a:srgbClr>
              </a:buClr>
              <a:buSzPct val="130000"/>
              <a:buNone/>
              <a:defRPr/>
            </a:pPr>
            <a:r>
              <a:rPr lang="zh-TW" altLang="en-US" sz="3600" b="1" dirty="0">
                <a:solidFill>
                  <a:srgbClr val="0060A8"/>
                </a:solidFill>
                <a:latin typeface="Trebuchet MS"/>
                <a:ea typeface="微軟正黑體"/>
              </a:rPr>
              <a:t>課堂四學</a:t>
            </a:r>
            <a:r>
              <a:rPr lang="en-US" altLang="zh-TW" sz="3600" b="1" dirty="0">
                <a:solidFill>
                  <a:srgbClr val="0060A8"/>
                </a:solidFill>
                <a:latin typeface="Trebuchet MS"/>
                <a:ea typeface="微軟正黑體"/>
              </a:rPr>
              <a:t>(</a:t>
            </a:r>
            <a:r>
              <a:rPr lang="zh-TW" altLang="en-US" sz="3600" b="1" dirty="0">
                <a:solidFill>
                  <a:srgbClr val="0060A8"/>
                </a:solidFill>
                <a:latin typeface="Trebuchet MS"/>
                <a:ea typeface="微軟正黑體"/>
              </a:rPr>
              <a:t>自學、共學、互學、導學</a:t>
            </a:r>
            <a:r>
              <a:rPr lang="en-US" altLang="zh-TW" sz="3600" b="1" dirty="0">
                <a:solidFill>
                  <a:srgbClr val="0060A8"/>
                </a:solidFill>
                <a:latin typeface="Trebuchet MS"/>
                <a:ea typeface="微軟正黑體"/>
              </a:rPr>
              <a:t>)</a:t>
            </a:r>
            <a:br>
              <a:rPr lang="en-US" altLang="zh-TW" sz="3600" b="1" dirty="0">
                <a:solidFill>
                  <a:srgbClr val="0060A8"/>
                </a:solidFill>
                <a:latin typeface="Trebuchet MS"/>
                <a:ea typeface="微軟正黑體"/>
              </a:rPr>
            </a:br>
            <a:r>
              <a:rPr lang="en-US" altLang="zh-TW" sz="2100" b="1" dirty="0">
                <a:solidFill>
                  <a:srgbClr val="00B050"/>
                </a:solidFill>
                <a:latin typeface="Trebuchet MS"/>
                <a:ea typeface="微軟正黑體"/>
              </a:rPr>
              <a:t>-</a:t>
            </a:r>
            <a:r>
              <a:rPr lang="zh-TW" altLang="en-US" sz="2600" b="1" dirty="0">
                <a:solidFill>
                  <a:srgbClr val="00B050"/>
                </a:solidFill>
                <a:latin typeface="Trebuchet MS"/>
                <a:ea typeface="微軟正黑體"/>
              </a:rPr>
              <a:t>進行課程內科學概念的引導學習</a:t>
            </a:r>
            <a:endParaRPr lang="en-US" altLang="zh-TW" sz="2600" b="1" dirty="0">
              <a:solidFill>
                <a:srgbClr val="00B050"/>
              </a:solidFill>
              <a:latin typeface="Trebuchet MS"/>
              <a:ea typeface="微軟正黑體"/>
            </a:endParaRPr>
          </a:p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rgbClr val="C19859">
                  <a:lumMod val="75000"/>
                </a:srgbClr>
              </a:buClr>
              <a:buSzPct val="130000"/>
              <a:buFont typeface="Wingdings" pitchFamily="2" charset="2"/>
              <a:buChar char="ü"/>
              <a:defRPr/>
            </a:pPr>
            <a:r>
              <a:rPr lang="zh-TW" altLang="en-US" sz="3600" b="1" dirty="0">
                <a:solidFill>
                  <a:srgbClr val="0060A8"/>
                </a:solidFill>
                <a:latin typeface="Trebuchet MS"/>
                <a:ea typeface="微軟正黑體"/>
              </a:rPr>
              <a:t>筆記記錄</a:t>
            </a:r>
            <a:r>
              <a:rPr lang="en-US" altLang="zh-TW" sz="3600" b="1" dirty="0">
                <a:solidFill>
                  <a:srgbClr val="0060A8"/>
                </a:solidFill>
                <a:latin typeface="Trebuchet MS"/>
                <a:ea typeface="微軟正黑體"/>
              </a:rPr>
              <a:t>(</a:t>
            </a:r>
            <a:r>
              <a:rPr lang="zh-TW" altLang="en-US" sz="3600" b="1" dirty="0">
                <a:solidFill>
                  <a:srgbClr val="0060A8"/>
                </a:solidFill>
                <a:latin typeface="Trebuchet MS"/>
                <a:ea typeface="微軟正黑體"/>
              </a:rPr>
              <a:t>單元筆記學習單、習作</a:t>
            </a:r>
            <a:r>
              <a:rPr lang="en-US" altLang="zh-TW" sz="3600" b="1" dirty="0">
                <a:solidFill>
                  <a:srgbClr val="0060A8"/>
                </a:solidFill>
                <a:latin typeface="Trebuchet MS"/>
                <a:ea typeface="微軟正黑體"/>
              </a:rPr>
              <a:t>)</a:t>
            </a:r>
          </a:p>
          <a:p>
            <a:pPr marL="594360" lvl="2" indent="0">
              <a:spcBef>
                <a:spcPct val="20000"/>
              </a:spcBef>
              <a:spcAft>
                <a:spcPts val="300"/>
              </a:spcAft>
              <a:buClr>
                <a:srgbClr val="C19859">
                  <a:lumMod val="75000"/>
                </a:srgbClr>
              </a:buClr>
              <a:buSzPct val="130000"/>
              <a:buNone/>
              <a:defRPr/>
            </a:pPr>
            <a:r>
              <a:rPr lang="en-US" altLang="zh-TW" sz="2600" b="1" dirty="0">
                <a:solidFill>
                  <a:srgbClr val="00B050"/>
                </a:solidFill>
                <a:latin typeface="Trebuchet MS"/>
                <a:ea typeface="微軟正黑體"/>
              </a:rPr>
              <a:t>-</a:t>
            </a:r>
            <a:r>
              <a:rPr lang="zh-TW" altLang="en-US" sz="2600" b="1" dirty="0">
                <a:solidFill>
                  <a:srgbClr val="00B050"/>
                </a:solidFill>
                <a:latin typeface="Trebuchet MS"/>
                <a:ea typeface="微軟正黑體"/>
              </a:rPr>
              <a:t>進行課程重點整理及補充</a:t>
            </a:r>
            <a:endParaRPr lang="en-US" altLang="zh-TW" sz="2600" b="1" dirty="0">
              <a:solidFill>
                <a:srgbClr val="00B050"/>
              </a:solidFill>
              <a:latin typeface="Trebuchet MS"/>
              <a:ea typeface="微軟正黑體"/>
            </a:endParaRPr>
          </a:p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rgbClr val="C19859">
                  <a:lumMod val="75000"/>
                </a:srgbClr>
              </a:buClr>
              <a:buSzPct val="130000"/>
              <a:buFont typeface="Wingdings" pitchFamily="2" charset="2"/>
              <a:buChar char="ü"/>
              <a:defRPr/>
            </a:pPr>
            <a:r>
              <a:rPr lang="zh-TW" altLang="en-US" sz="3600" b="1" dirty="0">
                <a:solidFill>
                  <a:srgbClr val="0060A8"/>
                </a:solidFill>
                <a:latin typeface="Trebuchet MS"/>
                <a:ea typeface="微軟正黑體"/>
              </a:rPr>
              <a:t>精熟學習</a:t>
            </a:r>
            <a:r>
              <a:rPr lang="en-US" altLang="zh-TW" sz="3600" b="1" dirty="0">
                <a:solidFill>
                  <a:srgbClr val="0060A8"/>
                </a:solidFill>
                <a:latin typeface="Trebuchet MS"/>
                <a:ea typeface="微軟正黑體"/>
              </a:rPr>
              <a:t>(</a:t>
            </a:r>
            <a:r>
              <a:rPr lang="en-US" altLang="zh-TW" sz="3600" b="1" dirty="0" err="1">
                <a:solidFill>
                  <a:srgbClr val="0060A8"/>
                </a:solidFill>
                <a:latin typeface="Trebuchet MS"/>
                <a:ea typeface="微軟正黑體"/>
              </a:rPr>
              <a:t>PagamO</a:t>
            </a:r>
            <a:r>
              <a:rPr lang="zh-TW" altLang="en-US" sz="3600" b="1" dirty="0">
                <a:solidFill>
                  <a:srgbClr val="0060A8"/>
                </a:solidFill>
                <a:latin typeface="Trebuchet MS"/>
                <a:ea typeface="微軟正黑體"/>
              </a:rPr>
              <a:t>後測、自主學習</a:t>
            </a:r>
            <a:r>
              <a:rPr lang="en-US" altLang="zh-TW" sz="3600" b="1" dirty="0">
                <a:solidFill>
                  <a:srgbClr val="0060A8"/>
                </a:solidFill>
                <a:latin typeface="Trebuchet MS"/>
                <a:ea typeface="微軟正黑體"/>
              </a:rPr>
              <a:t>)</a:t>
            </a:r>
          </a:p>
          <a:p>
            <a:pPr marL="594360" lvl="2" indent="0">
              <a:spcBef>
                <a:spcPct val="20000"/>
              </a:spcBef>
              <a:spcAft>
                <a:spcPts val="300"/>
              </a:spcAft>
              <a:buClr>
                <a:srgbClr val="C19859">
                  <a:lumMod val="75000"/>
                </a:srgbClr>
              </a:buClr>
              <a:buSzPct val="130000"/>
              <a:buNone/>
              <a:defRPr/>
            </a:pPr>
            <a:r>
              <a:rPr lang="en-US" altLang="zh-TW" sz="2600" b="1" dirty="0">
                <a:solidFill>
                  <a:srgbClr val="00B050"/>
                </a:solidFill>
                <a:latin typeface="Trebuchet MS"/>
                <a:ea typeface="微軟正黑體"/>
              </a:rPr>
              <a:t>-</a:t>
            </a:r>
            <a:r>
              <a:rPr lang="zh-TW" altLang="en-US" sz="2600" b="1" dirty="0">
                <a:solidFill>
                  <a:srgbClr val="00B050"/>
                </a:solidFill>
                <a:latin typeface="Trebuchet MS"/>
                <a:ea typeface="微軟正黑體"/>
              </a:rPr>
              <a:t>學習成就評量</a:t>
            </a:r>
            <a:endParaRPr lang="en-US" altLang="zh-TW" sz="2600" b="1" dirty="0">
              <a:solidFill>
                <a:srgbClr val="00B050"/>
              </a:solidFill>
              <a:latin typeface="Trebuchet MS"/>
              <a:ea typeface="微軟正黑體"/>
            </a:endParaRPr>
          </a:p>
          <a:p>
            <a:pPr>
              <a:buFont typeface="Wingdings" pitchFamily="2" charset="2"/>
              <a:buChar char="ü"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70207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772400" cy="1210146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323232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</a:rPr>
              <a:t>課程模式</a:t>
            </a:r>
            <a:endParaRPr lang="zh-TW" altLang="en-US" sz="66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827584" y="1700808"/>
            <a:ext cx="8064896" cy="4572000"/>
          </a:xfrm>
        </p:spPr>
        <p:txBody>
          <a:bodyPr>
            <a:normAutofit/>
          </a:bodyPr>
          <a:lstStyle/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rgbClr val="C19859">
                  <a:lumMod val="75000"/>
                </a:srgbClr>
              </a:buClr>
              <a:buSzPct val="130000"/>
              <a:buFont typeface="Wingdings" pitchFamily="2" charset="2"/>
              <a:buChar char="ü"/>
              <a:defRPr/>
            </a:pPr>
            <a:r>
              <a:rPr lang="zh-TW" altLang="en-US" sz="3600" b="1" dirty="0">
                <a:solidFill>
                  <a:srgbClr val="0060A8"/>
                </a:solidFill>
                <a:latin typeface="Trebuchet MS"/>
                <a:ea typeface="微軟正黑體"/>
              </a:rPr>
              <a:t>關於翻轉教室學習的特點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40CAE87-C8CB-49D3-810B-0553A9F95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2312368"/>
            <a:ext cx="6515046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021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772400" cy="1210146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323232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</a:rPr>
              <a:t>上課方式</a:t>
            </a:r>
            <a:endParaRPr lang="zh-TW" altLang="en-US" sz="66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827584" y="1700808"/>
            <a:ext cx="7772400" cy="4572000"/>
          </a:xfrm>
        </p:spPr>
        <p:txBody>
          <a:bodyPr>
            <a:normAutofit/>
          </a:bodyPr>
          <a:lstStyle/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rgbClr val="C19859">
                  <a:lumMod val="75000"/>
                </a:srgbClr>
              </a:buClr>
              <a:buSzPct val="130000"/>
              <a:buFont typeface="Wingdings" pitchFamily="2" charset="2"/>
              <a:buChar char="ü"/>
              <a:defRPr/>
            </a:pPr>
            <a:r>
              <a:rPr lang="zh-TW" altLang="en-US" sz="3600" b="1" dirty="0">
                <a:solidFill>
                  <a:srgbClr val="0060A8"/>
                </a:solidFill>
                <a:latin typeface="Trebuchet MS"/>
                <a:ea typeface="微軟正黑體"/>
              </a:rPr>
              <a:t>課前預習</a:t>
            </a:r>
            <a:r>
              <a:rPr lang="en-US" altLang="zh-TW" sz="3600" b="1" dirty="0">
                <a:solidFill>
                  <a:srgbClr val="0060A8"/>
                </a:solidFill>
                <a:latin typeface="Trebuchet MS"/>
                <a:ea typeface="微軟正黑體"/>
              </a:rPr>
              <a:t>-(</a:t>
            </a:r>
            <a:r>
              <a:rPr lang="zh-TW" altLang="en-US" sz="3600" b="1" dirty="0">
                <a:solidFill>
                  <a:srgbClr val="0060A8"/>
                </a:solidFill>
                <a:latin typeface="Trebuchet MS"/>
                <a:ea typeface="微軟正黑體"/>
              </a:rPr>
              <a:t>自學</a:t>
            </a:r>
            <a:r>
              <a:rPr lang="en-US" altLang="zh-TW" sz="3600" b="1" dirty="0">
                <a:solidFill>
                  <a:srgbClr val="0060A8"/>
                </a:solidFill>
                <a:latin typeface="Trebuchet MS"/>
                <a:ea typeface="微軟正黑體"/>
              </a:rPr>
              <a:t>-</a:t>
            </a:r>
            <a:r>
              <a:rPr lang="zh-TW" altLang="en-US" sz="3600" b="1" dirty="0">
                <a:solidFill>
                  <a:srgbClr val="0060A8"/>
                </a:solidFill>
                <a:latin typeface="Trebuchet MS"/>
                <a:ea typeface="微軟正黑體"/>
              </a:rPr>
              <a:t>挖掘並發現問題</a:t>
            </a:r>
            <a:r>
              <a:rPr lang="en-US" altLang="zh-TW" sz="3600" b="1" dirty="0">
                <a:solidFill>
                  <a:srgbClr val="0060A8"/>
                </a:solidFill>
                <a:latin typeface="Trebuchet MS"/>
                <a:ea typeface="微軟正黑體"/>
              </a:rPr>
              <a:t>)</a:t>
            </a:r>
            <a:br>
              <a:rPr lang="en-US" altLang="zh-TW" sz="3600" b="1" dirty="0">
                <a:solidFill>
                  <a:srgbClr val="0060A8"/>
                </a:solidFill>
                <a:latin typeface="Trebuchet MS"/>
                <a:ea typeface="微軟正黑體"/>
              </a:rPr>
            </a:br>
            <a:r>
              <a:rPr lang="zh-TW" altLang="en-US" sz="3600" b="1" dirty="0">
                <a:solidFill>
                  <a:srgbClr val="0060A8"/>
                </a:solidFill>
                <a:latin typeface="Trebuchet MS"/>
                <a:ea typeface="微軟正黑體"/>
              </a:rPr>
              <a:t> </a:t>
            </a:r>
            <a:r>
              <a:rPr lang="en-US" altLang="zh-TW" sz="3000" b="1" dirty="0">
                <a:solidFill>
                  <a:srgbClr val="0060A8"/>
                </a:solidFill>
                <a:latin typeface="Trebuchet MS"/>
                <a:ea typeface="微軟正黑體"/>
              </a:rPr>
              <a:t>-</a:t>
            </a:r>
            <a:r>
              <a:rPr lang="zh-TW" altLang="en-US" sz="3000" b="1" dirty="0">
                <a:solidFill>
                  <a:srgbClr val="0060A8"/>
                </a:solidFill>
                <a:latin typeface="Trebuchet MS"/>
                <a:ea typeface="微軟正黑體"/>
              </a:rPr>
              <a:t>利用</a:t>
            </a:r>
            <a:r>
              <a:rPr lang="en-US" altLang="zh-TW" sz="3000" b="1" dirty="0" err="1">
                <a:solidFill>
                  <a:srgbClr val="0060A8"/>
                </a:solidFill>
                <a:latin typeface="Trebuchet MS"/>
                <a:ea typeface="微軟正黑體"/>
              </a:rPr>
              <a:t>PagamO</a:t>
            </a:r>
            <a:r>
              <a:rPr lang="en-US" altLang="zh-TW" sz="3000" b="1" dirty="0">
                <a:solidFill>
                  <a:srgbClr val="0060A8"/>
                </a:solidFill>
                <a:latin typeface="Trebuchet MS"/>
                <a:ea typeface="微軟正黑體"/>
              </a:rPr>
              <a:t>(</a:t>
            </a:r>
            <a:r>
              <a:rPr lang="zh-TW" altLang="en-US" sz="3000" b="1" dirty="0">
                <a:solidFill>
                  <a:srgbClr val="0060A8"/>
                </a:solidFill>
                <a:latin typeface="Trebuchet MS"/>
                <a:ea typeface="微軟正黑體"/>
              </a:rPr>
              <a:t>前測任務</a:t>
            </a:r>
            <a:r>
              <a:rPr lang="en-US" altLang="zh-TW" sz="3000" b="1" dirty="0">
                <a:solidFill>
                  <a:srgbClr val="0060A8"/>
                </a:solidFill>
                <a:latin typeface="Trebuchet MS"/>
                <a:ea typeface="微軟正黑體"/>
              </a:rPr>
              <a:t>)</a:t>
            </a:r>
            <a:r>
              <a:rPr lang="zh-TW" altLang="en-US" sz="3000" b="1" dirty="0">
                <a:solidFill>
                  <a:srgbClr val="0060A8"/>
                </a:solidFill>
                <a:latin typeface="Trebuchet MS"/>
                <a:ea typeface="微軟正黑體"/>
              </a:rPr>
              <a:t>了解自己的科學概念認知情況</a:t>
            </a:r>
            <a:endParaRPr lang="en-US" altLang="zh-TW" sz="3400" b="1" dirty="0">
              <a:solidFill>
                <a:srgbClr val="0060A8"/>
              </a:solidFill>
              <a:latin typeface="Trebuchet MS"/>
              <a:ea typeface="微軟正黑體"/>
            </a:endParaRP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6E02541-3939-4F17-A726-35F2860B11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9" t="10621"/>
          <a:stretch/>
        </p:blipFill>
        <p:spPr>
          <a:xfrm>
            <a:off x="376151" y="3317466"/>
            <a:ext cx="3147498" cy="1817895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590840AB-3AC5-4A05-9959-E17D986522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8780" y="2955377"/>
            <a:ext cx="4464068" cy="3095161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75A12F8D-C1EC-4390-B4FB-96DE2F22F6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9832" y="4437112"/>
            <a:ext cx="3634363" cy="218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990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772400" cy="1210146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323232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</a:rPr>
              <a:t>上課方式</a:t>
            </a:r>
            <a:endParaRPr lang="zh-TW" altLang="en-US" sz="66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827584" y="1700808"/>
            <a:ext cx="7772400" cy="4572000"/>
          </a:xfrm>
        </p:spPr>
        <p:txBody>
          <a:bodyPr>
            <a:normAutofit/>
          </a:bodyPr>
          <a:lstStyle/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rgbClr val="C19859">
                  <a:lumMod val="75000"/>
                </a:srgbClr>
              </a:buClr>
              <a:buSzPct val="130000"/>
              <a:buFont typeface="Wingdings" pitchFamily="2" charset="2"/>
              <a:buChar char="ü"/>
              <a:defRPr/>
            </a:pPr>
            <a:r>
              <a:rPr lang="zh-TW" altLang="en-US" sz="3600" b="1" dirty="0">
                <a:solidFill>
                  <a:srgbClr val="0060A8"/>
                </a:solidFill>
                <a:latin typeface="Trebuchet MS"/>
                <a:ea typeface="微軟正黑體"/>
              </a:rPr>
              <a:t>課堂互動</a:t>
            </a:r>
            <a:r>
              <a:rPr lang="en-US" altLang="zh-TW" sz="3600" b="1" dirty="0">
                <a:solidFill>
                  <a:srgbClr val="0060A8"/>
                </a:solidFill>
                <a:latin typeface="Trebuchet MS"/>
                <a:ea typeface="微軟正黑體"/>
              </a:rPr>
              <a:t>(</a:t>
            </a:r>
            <a:r>
              <a:rPr lang="zh-TW" altLang="en-US" sz="3600" b="1" dirty="0">
                <a:solidFill>
                  <a:srgbClr val="0060A8"/>
                </a:solidFill>
                <a:latin typeface="Trebuchet MS"/>
                <a:ea typeface="微軟正黑體"/>
              </a:rPr>
              <a:t>討論與實驗</a:t>
            </a:r>
            <a:r>
              <a:rPr lang="en-US" altLang="zh-TW" sz="3600" b="1" dirty="0">
                <a:solidFill>
                  <a:srgbClr val="0060A8"/>
                </a:solidFill>
                <a:latin typeface="Trebuchet MS"/>
                <a:ea typeface="微軟正黑體"/>
              </a:rPr>
              <a:t>)-(</a:t>
            </a:r>
            <a:r>
              <a:rPr lang="zh-TW" altLang="en-US" sz="3600" b="1" dirty="0">
                <a:solidFill>
                  <a:srgbClr val="0060A8"/>
                </a:solidFill>
                <a:latin typeface="Trebuchet MS"/>
                <a:ea typeface="微軟正黑體"/>
              </a:rPr>
              <a:t>共學、互學</a:t>
            </a:r>
            <a:r>
              <a:rPr lang="en-US" altLang="zh-TW" sz="3600" b="1" dirty="0">
                <a:solidFill>
                  <a:srgbClr val="0060A8"/>
                </a:solidFill>
                <a:latin typeface="Trebuchet MS"/>
                <a:ea typeface="微軟正黑體"/>
              </a:rPr>
              <a:t>)</a:t>
            </a:r>
            <a:br>
              <a:rPr lang="en-US" altLang="zh-TW" sz="3600" b="1" dirty="0">
                <a:solidFill>
                  <a:srgbClr val="0060A8"/>
                </a:solidFill>
                <a:latin typeface="Trebuchet MS"/>
                <a:ea typeface="微軟正黑體"/>
              </a:rPr>
            </a:br>
            <a:endParaRPr lang="en-US" altLang="zh-TW" sz="3600" b="1" dirty="0">
              <a:solidFill>
                <a:srgbClr val="0060A8"/>
              </a:solidFill>
              <a:latin typeface="Trebuchet MS"/>
              <a:ea typeface="微軟正黑體"/>
            </a:endParaRPr>
          </a:p>
          <a:p>
            <a:pPr lvl="1">
              <a:spcBef>
                <a:spcPct val="20000"/>
              </a:spcBef>
              <a:spcAft>
                <a:spcPts val="300"/>
              </a:spcAft>
              <a:buClr>
                <a:srgbClr val="C19859">
                  <a:lumMod val="75000"/>
                </a:srgbClr>
              </a:buClr>
              <a:buSzPct val="130000"/>
              <a:buFont typeface="Wingdings" panose="05000000000000000000" pitchFamily="2" charset="2"/>
              <a:buChar char="l"/>
              <a:defRPr/>
            </a:pPr>
            <a:r>
              <a:rPr lang="zh-TW" altLang="en-US" sz="3400" b="1" dirty="0">
                <a:solidFill>
                  <a:srgbClr val="0060A8"/>
                </a:solidFill>
                <a:latin typeface="Trebuchet MS"/>
                <a:ea typeface="微軟正黑體"/>
              </a:rPr>
              <a:t>課程問答與討論</a:t>
            </a:r>
            <a:r>
              <a:rPr lang="en-US" altLang="zh-TW" sz="3400" b="1" dirty="0">
                <a:solidFill>
                  <a:srgbClr val="0060A8"/>
                </a:solidFill>
                <a:latin typeface="Trebuchet MS"/>
                <a:ea typeface="微軟正黑體"/>
              </a:rPr>
              <a:t>(</a:t>
            </a:r>
            <a:r>
              <a:rPr lang="zh-TW" altLang="en-US" sz="3400" b="1" dirty="0">
                <a:solidFill>
                  <a:srgbClr val="0060A8"/>
                </a:solidFill>
                <a:latin typeface="Trebuchet MS"/>
                <a:ea typeface="微軟正黑體"/>
              </a:rPr>
              <a:t>利用影片及課本課程內容說明並澄清學生迷思概念</a:t>
            </a:r>
            <a:r>
              <a:rPr lang="en-US" altLang="zh-TW" sz="3400" b="1" dirty="0">
                <a:solidFill>
                  <a:srgbClr val="0060A8"/>
                </a:solidFill>
                <a:latin typeface="Trebuchet MS"/>
                <a:ea typeface="微軟正黑體"/>
              </a:rPr>
              <a:t>)</a:t>
            </a:r>
          </a:p>
          <a:p>
            <a:pPr lvl="1">
              <a:spcBef>
                <a:spcPct val="20000"/>
              </a:spcBef>
              <a:spcAft>
                <a:spcPts val="300"/>
              </a:spcAft>
              <a:buClr>
                <a:srgbClr val="C19859">
                  <a:lumMod val="75000"/>
                </a:srgbClr>
              </a:buClr>
              <a:buSzPct val="130000"/>
              <a:buFont typeface="Wingdings" panose="05000000000000000000" pitchFamily="2" charset="2"/>
              <a:buChar char="l"/>
              <a:defRPr/>
            </a:pPr>
            <a:r>
              <a:rPr lang="zh-TW" altLang="en-US" sz="3400" b="1" dirty="0">
                <a:solidFill>
                  <a:srgbClr val="0060A8"/>
                </a:solidFill>
                <a:latin typeface="Trebuchet MS"/>
                <a:ea typeface="微軟正黑體"/>
              </a:rPr>
              <a:t>課程內容進階討論</a:t>
            </a:r>
            <a:r>
              <a:rPr lang="en-US" altLang="zh-TW" sz="3400" b="1" dirty="0">
                <a:solidFill>
                  <a:srgbClr val="0060A8"/>
                </a:solidFill>
                <a:latin typeface="Trebuchet MS"/>
                <a:ea typeface="微軟正黑體"/>
              </a:rPr>
              <a:t>(</a:t>
            </a:r>
            <a:r>
              <a:rPr lang="zh-TW" altLang="en-US" sz="3400" b="1" dirty="0">
                <a:solidFill>
                  <a:srgbClr val="0060A8"/>
                </a:solidFill>
                <a:latin typeface="Trebuchet MS"/>
                <a:ea typeface="微軟正黑體"/>
              </a:rPr>
              <a:t>概念點線面</a:t>
            </a:r>
            <a:r>
              <a:rPr lang="en-US" altLang="zh-TW" sz="3400" b="1" dirty="0">
                <a:solidFill>
                  <a:srgbClr val="0060A8"/>
                </a:solidFill>
                <a:latin typeface="Trebuchet MS"/>
                <a:ea typeface="微軟正黑體"/>
              </a:rPr>
              <a:t>)</a:t>
            </a:r>
          </a:p>
          <a:p>
            <a:pPr lvl="1">
              <a:spcBef>
                <a:spcPct val="20000"/>
              </a:spcBef>
              <a:spcAft>
                <a:spcPts val="300"/>
              </a:spcAft>
              <a:buClr>
                <a:srgbClr val="C19859">
                  <a:lumMod val="75000"/>
                </a:srgbClr>
              </a:buClr>
              <a:buSzPct val="130000"/>
              <a:buFont typeface="Wingdings" panose="05000000000000000000" pitchFamily="2" charset="2"/>
              <a:buChar char="l"/>
              <a:defRPr/>
            </a:pPr>
            <a:r>
              <a:rPr lang="zh-TW" altLang="en-US" sz="3400" b="1" dirty="0">
                <a:solidFill>
                  <a:srgbClr val="0060A8"/>
                </a:solidFill>
                <a:latin typeface="Trebuchet MS"/>
                <a:ea typeface="微軟正黑體"/>
              </a:rPr>
              <a:t>動手做實驗</a:t>
            </a:r>
            <a:r>
              <a:rPr lang="en-US" altLang="zh-TW" sz="3400" b="1" dirty="0">
                <a:solidFill>
                  <a:srgbClr val="0060A8"/>
                </a:solidFill>
                <a:latin typeface="Trebuchet MS"/>
                <a:ea typeface="微軟正黑體"/>
              </a:rPr>
              <a:t>(</a:t>
            </a:r>
            <a:r>
              <a:rPr lang="zh-TW" altLang="en-US" sz="3400" b="1" dirty="0">
                <a:solidFill>
                  <a:srgbClr val="0060A8"/>
                </a:solidFill>
                <a:latin typeface="Trebuchet MS"/>
                <a:ea typeface="微軟正黑體"/>
              </a:rPr>
              <a:t>視課程給予</a:t>
            </a:r>
            <a:r>
              <a:rPr lang="en-US" altLang="zh-TW" sz="3400" b="1" dirty="0">
                <a:solidFill>
                  <a:srgbClr val="0060A8"/>
                </a:solidFill>
                <a:latin typeface="Trebuchet MS"/>
                <a:ea typeface="微軟正黑體"/>
              </a:rPr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46436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772400" cy="1210146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323232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</a:rPr>
              <a:t>上課方式</a:t>
            </a:r>
            <a:endParaRPr lang="zh-TW" altLang="en-US" sz="66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827584" y="1700808"/>
            <a:ext cx="7772400" cy="4572000"/>
          </a:xfrm>
        </p:spPr>
        <p:txBody>
          <a:bodyPr>
            <a:normAutofit/>
          </a:bodyPr>
          <a:lstStyle/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rgbClr val="C19859">
                  <a:lumMod val="75000"/>
                </a:srgbClr>
              </a:buClr>
              <a:buSzPct val="130000"/>
              <a:buFont typeface="Wingdings" pitchFamily="2" charset="2"/>
              <a:buChar char="ü"/>
              <a:defRPr/>
            </a:pPr>
            <a:r>
              <a:rPr lang="zh-TW" altLang="en-US" sz="3600" b="1" dirty="0">
                <a:solidFill>
                  <a:srgbClr val="0060A8"/>
                </a:solidFill>
                <a:latin typeface="Trebuchet MS"/>
                <a:ea typeface="微軟正黑體"/>
              </a:rPr>
              <a:t>課堂互動</a:t>
            </a:r>
            <a:r>
              <a:rPr lang="en-US" altLang="zh-TW" sz="3600" b="1" dirty="0">
                <a:solidFill>
                  <a:srgbClr val="0060A8"/>
                </a:solidFill>
                <a:latin typeface="Trebuchet MS"/>
                <a:ea typeface="微軟正黑體"/>
              </a:rPr>
              <a:t>(</a:t>
            </a:r>
            <a:r>
              <a:rPr lang="zh-TW" altLang="en-US" sz="3600" b="1" dirty="0">
                <a:solidFill>
                  <a:srgbClr val="0060A8"/>
                </a:solidFill>
                <a:latin typeface="Trebuchet MS"/>
                <a:ea typeface="微軟正黑體"/>
              </a:rPr>
              <a:t>教師導學</a:t>
            </a:r>
            <a:r>
              <a:rPr lang="en-US" altLang="zh-TW" sz="3600" b="1" dirty="0">
                <a:solidFill>
                  <a:srgbClr val="0060A8"/>
                </a:solidFill>
                <a:latin typeface="Trebuchet MS"/>
                <a:ea typeface="微軟正黑體"/>
              </a:rPr>
              <a:t>)</a:t>
            </a:r>
          </a:p>
          <a:p>
            <a:pPr lvl="1">
              <a:spcBef>
                <a:spcPct val="20000"/>
              </a:spcBef>
              <a:spcAft>
                <a:spcPts val="300"/>
              </a:spcAft>
              <a:buClr>
                <a:srgbClr val="C19859">
                  <a:lumMod val="75000"/>
                </a:srgbClr>
              </a:buClr>
              <a:buSzPct val="130000"/>
              <a:buFont typeface="Wingdings" panose="05000000000000000000" pitchFamily="2" charset="2"/>
              <a:buChar char="l"/>
              <a:defRPr/>
            </a:pPr>
            <a:r>
              <a:rPr lang="zh-TW" altLang="en-US" sz="3400" b="1" dirty="0">
                <a:solidFill>
                  <a:srgbClr val="0060A8"/>
                </a:solidFill>
                <a:latin typeface="Trebuchet MS"/>
                <a:ea typeface="微軟正黑體"/>
              </a:rPr>
              <a:t>進行以筆記記錄學習重點</a:t>
            </a:r>
            <a:r>
              <a:rPr lang="en-US" altLang="zh-TW" sz="3400" b="1" dirty="0">
                <a:solidFill>
                  <a:srgbClr val="0060A8"/>
                </a:solidFill>
                <a:latin typeface="Trebuchet MS"/>
                <a:ea typeface="微軟正黑體"/>
              </a:rPr>
              <a:t>(</a:t>
            </a:r>
            <a:r>
              <a:rPr lang="zh-TW" altLang="en-US" sz="3400" b="1" dirty="0">
                <a:solidFill>
                  <a:srgbClr val="0060A8"/>
                </a:solidFill>
                <a:latin typeface="Trebuchet MS"/>
                <a:ea typeface="微軟正黑體"/>
              </a:rPr>
              <a:t>學習單</a:t>
            </a:r>
            <a:r>
              <a:rPr lang="en-US" altLang="zh-TW" sz="3400" b="1" dirty="0">
                <a:solidFill>
                  <a:srgbClr val="0060A8"/>
                </a:solidFill>
                <a:latin typeface="Trebuchet MS"/>
                <a:ea typeface="微軟正黑體"/>
              </a:rPr>
              <a:t>)</a:t>
            </a:r>
          </a:p>
          <a:p>
            <a:pPr lvl="1">
              <a:spcBef>
                <a:spcPct val="20000"/>
              </a:spcBef>
              <a:spcAft>
                <a:spcPts val="300"/>
              </a:spcAft>
              <a:buClr>
                <a:srgbClr val="C19859">
                  <a:lumMod val="75000"/>
                </a:srgbClr>
              </a:buClr>
              <a:buSzPct val="130000"/>
              <a:buFont typeface="Wingdings" panose="05000000000000000000" pitchFamily="2" charset="2"/>
              <a:buChar char="l"/>
              <a:defRPr/>
            </a:pPr>
            <a:r>
              <a:rPr lang="zh-TW" altLang="en-US" sz="3400" b="1" dirty="0">
                <a:solidFill>
                  <a:srgbClr val="0060A8"/>
                </a:solidFill>
                <a:latin typeface="Trebuchet MS"/>
                <a:ea typeface="微軟正黑體"/>
              </a:rPr>
              <a:t>澄清學生迷思概念</a:t>
            </a:r>
            <a:endParaRPr lang="en-US" altLang="zh-TW" sz="3400" b="1" dirty="0">
              <a:solidFill>
                <a:srgbClr val="0060A8"/>
              </a:solidFill>
              <a:latin typeface="Trebuchet MS"/>
              <a:ea typeface="微軟正黑體"/>
            </a:endParaRPr>
          </a:p>
          <a:p>
            <a:pPr lvl="1">
              <a:spcBef>
                <a:spcPct val="20000"/>
              </a:spcBef>
              <a:spcAft>
                <a:spcPts val="300"/>
              </a:spcAft>
              <a:buClr>
                <a:srgbClr val="C19859">
                  <a:lumMod val="75000"/>
                </a:srgbClr>
              </a:buClr>
              <a:buSzPct val="130000"/>
              <a:buFont typeface="Wingdings" panose="05000000000000000000" pitchFamily="2" charset="2"/>
              <a:buChar char="l"/>
              <a:defRPr/>
            </a:pPr>
            <a:r>
              <a:rPr lang="zh-TW" altLang="en-US" sz="3400" b="1" dirty="0">
                <a:solidFill>
                  <a:srgbClr val="0060A8"/>
                </a:solidFill>
                <a:latin typeface="Trebuchet MS"/>
                <a:ea typeface="微軟正黑體"/>
              </a:rPr>
              <a:t>完成習作確認概念認知是否正確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58219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772400" cy="1210146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323232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</a:rPr>
              <a:t>上課方式</a:t>
            </a:r>
            <a:endParaRPr lang="zh-TW" altLang="en-US" sz="66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827584" y="1700808"/>
            <a:ext cx="7772400" cy="4572000"/>
          </a:xfrm>
        </p:spPr>
        <p:txBody>
          <a:bodyPr>
            <a:normAutofit/>
          </a:bodyPr>
          <a:lstStyle/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rgbClr val="C19859">
                  <a:lumMod val="75000"/>
                </a:srgbClr>
              </a:buClr>
              <a:buSzPct val="130000"/>
              <a:buFont typeface="Wingdings" pitchFamily="2" charset="2"/>
              <a:buChar char="ü"/>
              <a:defRPr/>
            </a:pPr>
            <a:r>
              <a:rPr lang="zh-TW" altLang="en-US" sz="3600" b="1" dirty="0">
                <a:solidFill>
                  <a:srgbClr val="0060A8"/>
                </a:solidFill>
                <a:latin typeface="Trebuchet MS"/>
                <a:ea typeface="微軟正黑體"/>
              </a:rPr>
              <a:t>課後複習</a:t>
            </a:r>
            <a:r>
              <a:rPr lang="en-US" altLang="zh-TW" sz="3600" b="1" dirty="0">
                <a:solidFill>
                  <a:srgbClr val="0060A8"/>
                </a:solidFill>
                <a:latin typeface="Trebuchet MS"/>
                <a:ea typeface="微軟正黑體"/>
              </a:rPr>
              <a:t>(</a:t>
            </a:r>
            <a:r>
              <a:rPr lang="zh-TW" altLang="en-US" sz="3600" b="1" dirty="0">
                <a:solidFill>
                  <a:srgbClr val="0060A8"/>
                </a:solidFill>
                <a:latin typeface="Trebuchet MS"/>
                <a:ea typeface="微軟正黑體"/>
              </a:rPr>
              <a:t>精熟學習</a:t>
            </a:r>
            <a:r>
              <a:rPr lang="en-US" altLang="zh-TW" sz="3600" b="1" dirty="0">
                <a:solidFill>
                  <a:srgbClr val="0060A8"/>
                </a:solidFill>
                <a:latin typeface="Trebuchet MS"/>
                <a:ea typeface="微軟正黑體"/>
              </a:rPr>
              <a:t>)(</a:t>
            </a:r>
            <a:r>
              <a:rPr lang="zh-TW" altLang="en-US" sz="3600" b="1" dirty="0">
                <a:solidFill>
                  <a:srgbClr val="0060A8"/>
                </a:solidFill>
                <a:latin typeface="Trebuchet MS"/>
                <a:ea typeface="微軟正黑體"/>
              </a:rPr>
              <a:t>後測</a:t>
            </a:r>
            <a:r>
              <a:rPr lang="en-US" altLang="zh-TW" sz="3600" b="1" dirty="0">
                <a:solidFill>
                  <a:srgbClr val="0060A8"/>
                </a:solidFill>
                <a:latin typeface="Trebuchet MS"/>
                <a:ea typeface="微軟正黑體"/>
              </a:rPr>
              <a:t>)</a:t>
            </a:r>
            <a:br>
              <a:rPr lang="en-US" altLang="zh-TW" sz="3600" b="1" dirty="0">
                <a:solidFill>
                  <a:srgbClr val="0060A8"/>
                </a:solidFill>
                <a:latin typeface="Trebuchet MS"/>
                <a:ea typeface="微軟正黑體"/>
              </a:rPr>
            </a:br>
            <a:r>
              <a:rPr lang="zh-TW" altLang="en-US" sz="3600" b="1" dirty="0">
                <a:solidFill>
                  <a:srgbClr val="0060A8"/>
                </a:solidFill>
                <a:latin typeface="Trebuchet MS"/>
                <a:ea typeface="微軟正黑體"/>
              </a:rPr>
              <a:t>       </a:t>
            </a:r>
            <a:r>
              <a:rPr lang="en-US" altLang="zh-TW" sz="3000" b="1" dirty="0">
                <a:solidFill>
                  <a:srgbClr val="0060A8"/>
                </a:solidFill>
                <a:latin typeface="Trebuchet MS"/>
                <a:ea typeface="微軟正黑體"/>
              </a:rPr>
              <a:t>-</a:t>
            </a:r>
            <a:r>
              <a:rPr lang="en-US" altLang="zh-TW" sz="3000" b="1" dirty="0" err="1">
                <a:solidFill>
                  <a:srgbClr val="0060A8"/>
                </a:solidFill>
                <a:latin typeface="Trebuchet MS"/>
                <a:ea typeface="微軟正黑體"/>
              </a:rPr>
              <a:t>PagamO</a:t>
            </a:r>
            <a:br>
              <a:rPr lang="en-US" altLang="zh-TW" sz="3400" b="1" dirty="0">
                <a:solidFill>
                  <a:srgbClr val="0060A8"/>
                </a:solidFill>
                <a:latin typeface="Trebuchet MS"/>
                <a:ea typeface="微軟正黑體"/>
              </a:rPr>
            </a:br>
            <a:endParaRPr lang="en-US" altLang="zh-TW" sz="3400" b="1" dirty="0">
              <a:solidFill>
                <a:srgbClr val="0060A8"/>
              </a:solidFill>
              <a:latin typeface="Trebuchet MS"/>
              <a:ea typeface="微軟正黑體"/>
            </a:endParaRP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6E02541-3939-4F17-A726-35F2860B11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9" t="10621"/>
          <a:stretch/>
        </p:blipFill>
        <p:spPr>
          <a:xfrm>
            <a:off x="236370" y="2852936"/>
            <a:ext cx="3147498" cy="1817895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E6DC26C2-690C-4B20-8F98-B702CC8D5B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942" y="4543905"/>
            <a:ext cx="2520280" cy="1890210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75A12F8D-C1EC-4390-B4FB-96DE2F22F6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8024" y="2852936"/>
            <a:ext cx="4253739" cy="255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202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772400" cy="1210146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323232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</a:rPr>
              <a:t>上課方式</a:t>
            </a:r>
            <a:endParaRPr lang="zh-TW" altLang="en-US" sz="66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827584" y="1700808"/>
            <a:ext cx="7772400" cy="4572000"/>
          </a:xfrm>
        </p:spPr>
        <p:txBody>
          <a:bodyPr>
            <a:normAutofit/>
          </a:bodyPr>
          <a:lstStyle/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rgbClr val="C19859">
                  <a:lumMod val="75000"/>
                </a:srgbClr>
              </a:buClr>
              <a:buSzPct val="130000"/>
              <a:buFont typeface="Wingdings" pitchFamily="2" charset="2"/>
              <a:buChar char="ü"/>
              <a:defRPr/>
            </a:pPr>
            <a:r>
              <a:rPr lang="zh-TW" altLang="en-US" sz="3600" b="1" dirty="0">
                <a:solidFill>
                  <a:srgbClr val="0060A8"/>
                </a:solidFill>
                <a:latin typeface="Trebuchet MS"/>
                <a:ea typeface="微軟正黑體"/>
              </a:rPr>
              <a:t>迷思概念補救教學</a:t>
            </a:r>
            <a:r>
              <a:rPr lang="en-US" altLang="zh-TW" sz="3600" b="1" dirty="0">
                <a:solidFill>
                  <a:srgbClr val="0060A8"/>
                </a:solidFill>
                <a:latin typeface="Trebuchet MS"/>
                <a:ea typeface="微軟正黑體"/>
              </a:rPr>
              <a:t>(</a:t>
            </a:r>
            <a:r>
              <a:rPr lang="zh-TW" altLang="en-US" sz="3600" b="1" dirty="0">
                <a:solidFill>
                  <a:srgbClr val="0060A8"/>
                </a:solidFill>
                <a:latin typeface="Trebuchet MS"/>
                <a:ea typeface="微軟正黑體"/>
              </a:rPr>
              <a:t>精熟學習</a:t>
            </a:r>
            <a:r>
              <a:rPr lang="en-US" altLang="zh-TW" sz="3600" b="1" dirty="0">
                <a:solidFill>
                  <a:srgbClr val="0060A8"/>
                </a:solidFill>
                <a:latin typeface="Trebuchet MS"/>
                <a:ea typeface="微軟正黑體"/>
              </a:rPr>
              <a:t>)</a:t>
            </a:r>
            <a:br>
              <a:rPr lang="en-US" altLang="zh-TW" sz="3600" b="1" dirty="0">
                <a:solidFill>
                  <a:srgbClr val="0060A8"/>
                </a:solidFill>
                <a:latin typeface="Trebuchet MS"/>
                <a:ea typeface="微軟正黑體"/>
              </a:rPr>
            </a:br>
            <a:r>
              <a:rPr lang="zh-TW" altLang="en-US" sz="3600" b="1" dirty="0">
                <a:solidFill>
                  <a:srgbClr val="0060A8"/>
                </a:solidFill>
                <a:latin typeface="Trebuchet MS"/>
                <a:ea typeface="微軟正黑體"/>
              </a:rPr>
              <a:t>       </a:t>
            </a:r>
            <a:r>
              <a:rPr lang="en-US" altLang="zh-TW" sz="3000" b="1" dirty="0">
                <a:solidFill>
                  <a:srgbClr val="0060A8"/>
                </a:solidFill>
                <a:latin typeface="Trebuchet MS"/>
                <a:ea typeface="微軟正黑體"/>
              </a:rPr>
              <a:t>-</a:t>
            </a:r>
            <a:r>
              <a:rPr lang="en-US" altLang="zh-TW" sz="3000" b="1" dirty="0" err="1">
                <a:solidFill>
                  <a:srgbClr val="0060A8"/>
                </a:solidFill>
                <a:latin typeface="Trebuchet MS"/>
                <a:ea typeface="微軟正黑體"/>
              </a:rPr>
              <a:t>PagamO</a:t>
            </a:r>
            <a:r>
              <a:rPr lang="zh-TW" altLang="en-US" sz="3000" b="1" dirty="0">
                <a:solidFill>
                  <a:srgbClr val="0060A8"/>
                </a:solidFill>
                <a:latin typeface="Trebuchet MS"/>
                <a:ea typeface="微軟正黑體"/>
              </a:rPr>
              <a:t>教師視角</a:t>
            </a:r>
            <a:br>
              <a:rPr lang="en-US" altLang="zh-TW" sz="3400" b="1" dirty="0">
                <a:solidFill>
                  <a:srgbClr val="0060A8"/>
                </a:solidFill>
                <a:latin typeface="Trebuchet MS"/>
                <a:ea typeface="微軟正黑體"/>
              </a:rPr>
            </a:br>
            <a:endParaRPr lang="en-US" altLang="zh-TW" sz="3400" b="1" dirty="0">
              <a:solidFill>
                <a:srgbClr val="0060A8"/>
              </a:solidFill>
              <a:latin typeface="Trebuchet MS"/>
              <a:ea typeface="微軟正黑體"/>
            </a:endParaRP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060732F-4FFA-4722-993B-AC581D33B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2752431"/>
            <a:ext cx="7619950" cy="358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126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772400" cy="1210146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323232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</a:rPr>
              <a:t>上課方式</a:t>
            </a:r>
            <a:endParaRPr lang="zh-TW" altLang="en-US" sz="66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827584" y="1700808"/>
            <a:ext cx="7772400" cy="4572000"/>
          </a:xfrm>
        </p:spPr>
        <p:txBody>
          <a:bodyPr>
            <a:normAutofit/>
          </a:bodyPr>
          <a:lstStyle/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rgbClr val="C19859">
                  <a:lumMod val="75000"/>
                </a:srgbClr>
              </a:buClr>
              <a:buSzPct val="130000"/>
              <a:buFont typeface="Wingdings" pitchFamily="2" charset="2"/>
              <a:buChar char="ü"/>
              <a:defRPr/>
            </a:pPr>
            <a:r>
              <a:rPr lang="zh-TW" altLang="en-US" sz="3600" b="1" dirty="0">
                <a:solidFill>
                  <a:srgbClr val="0060A8"/>
                </a:solidFill>
                <a:latin typeface="Trebuchet MS"/>
                <a:ea typeface="微軟正黑體"/>
              </a:rPr>
              <a:t>迷思概念自主學習</a:t>
            </a:r>
            <a:r>
              <a:rPr lang="en-US" altLang="zh-TW" sz="3600" b="1" dirty="0">
                <a:solidFill>
                  <a:srgbClr val="0060A8"/>
                </a:solidFill>
                <a:latin typeface="Trebuchet MS"/>
                <a:ea typeface="微軟正黑體"/>
              </a:rPr>
              <a:t>(</a:t>
            </a:r>
            <a:r>
              <a:rPr lang="zh-TW" altLang="en-US" sz="3600" b="1" dirty="0">
                <a:solidFill>
                  <a:srgbClr val="0060A8"/>
                </a:solidFill>
                <a:latin typeface="Trebuchet MS"/>
                <a:ea typeface="微軟正黑體"/>
              </a:rPr>
              <a:t>精熟學習</a:t>
            </a:r>
            <a:r>
              <a:rPr lang="en-US" altLang="zh-TW" sz="3600" b="1" dirty="0">
                <a:solidFill>
                  <a:srgbClr val="0060A8"/>
                </a:solidFill>
                <a:latin typeface="Trebuchet MS"/>
                <a:ea typeface="微軟正黑體"/>
              </a:rPr>
              <a:t>)</a:t>
            </a:r>
            <a:br>
              <a:rPr lang="en-US" altLang="zh-TW" sz="3600" b="1" dirty="0">
                <a:solidFill>
                  <a:srgbClr val="0060A8"/>
                </a:solidFill>
                <a:latin typeface="Trebuchet MS"/>
                <a:ea typeface="微軟正黑體"/>
              </a:rPr>
            </a:br>
            <a:r>
              <a:rPr lang="zh-TW" altLang="en-US" sz="3600" b="1" dirty="0">
                <a:solidFill>
                  <a:srgbClr val="0060A8"/>
                </a:solidFill>
                <a:latin typeface="Trebuchet MS"/>
                <a:ea typeface="微軟正黑體"/>
              </a:rPr>
              <a:t>       </a:t>
            </a:r>
            <a:r>
              <a:rPr lang="en-US" altLang="zh-TW" sz="3000" b="1" dirty="0">
                <a:solidFill>
                  <a:srgbClr val="0060A8"/>
                </a:solidFill>
                <a:latin typeface="Trebuchet MS"/>
                <a:ea typeface="微軟正黑體"/>
              </a:rPr>
              <a:t>-</a:t>
            </a:r>
            <a:r>
              <a:rPr lang="en-US" altLang="zh-TW" sz="3000" b="1" dirty="0" err="1">
                <a:solidFill>
                  <a:srgbClr val="0060A8"/>
                </a:solidFill>
                <a:latin typeface="Trebuchet MS"/>
                <a:ea typeface="微軟正黑體"/>
              </a:rPr>
              <a:t>PagamO</a:t>
            </a:r>
            <a:r>
              <a:rPr lang="zh-TW" altLang="en-US" sz="3000" b="1" dirty="0">
                <a:solidFill>
                  <a:srgbClr val="0060A8"/>
                </a:solidFill>
                <a:latin typeface="Trebuchet MS"/>
                <a:ea typeface="微軟正黑體"/>
              </a:rPr>
              <a:t>學生視角</a:t>
            </a:r>
            <a:br>
              <a:rPr lang="en-US" altLang="zh-TW" sz="3400" b="1" dirty="0">
                <a:solidFill>
                  <a:srgbClr val="0060A8"/>
                </a:solidFill>
                <a:latin typeface="Trebuchet MS"/>
                <a:ea typeface="微軟正黑體"/>
              </a:rPr>
            </a:br>
            <a:endParaRPr lang="en-US" altLang="zh-TW" sz="3400" b="1" dirty="0">
              <a:solidFill>
                <a:srgbClr val="0060A8"/>
              </a:solidFill>
              <a:latin typeface="Trebuchet MS"/>
              <a:ea typeface="微軟正黑體"/>
            </a:endParaRP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AA515064-487B-4AF8-AC32-6140AB833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780928"/>
            <a:ext cx="4365114" cy="3735375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3CC8F4CC-0735-401F-B264-C0A068DEA1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221" y="2787198"/>
            <a:ext cx="4365113" cy="3729105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061E935A-CCD7-4B4A-9FFA-9AC49AA5E5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9853" y="5055456"/>
            <a:ext cx="3064147" cy="175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4966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公正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公正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459</TotalTime>
  <Words>407</Words>
  <Application>Microsoft Office PowerPoint</Application>
  <PresentationFormat>如螢幕大小 (4:3)</PresentationFormat>
  <Paragraphs>53</Paragraphs>
  <Slides>13</Slides>
  <Notes>13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0" baseType="lpstr">
      <vt:lpstr>Calibri</vt:lpstr>
      <vt:lpstr>Franklin Gothic Book</vt:lpstr>
      <vt:lpstr>Perpetua</vt:lpstr>
      <vt:lpstr>Trebuchet MS</vt:lpstr>
      <vt:lpstr>Wingdings</vt:lpstr>
      <vt:lpstr>Wingdings 2</vt:lpstr>
      <vt:lpstr>公正</vt:lpstr>
      <vt:lpstr>PowerPoint 簡報</vt:lpstr>
      <vt:lpstr>自然課課程模式</vt:lpstr>
      <vt:lpstr>課程模式</vt:lpstr>
      <vt:lpstr>上課方式</vt:lpstr>
      <vt:lpstr>上課方式</vt:lpstr>
      <vt:lpstr>上課方式</vt:lpstr>
      <vt:lpstr>上課方式</vt:lpstr>
      <vt:lpstr>上課方式</vt:lpstr>
      <vt:lpstr>上課方式</vt:lpstr>
      <vt:lpstr>PowerPoint 簡報</vt:lpstr>
      <vt:lpstr>成績計算方式</vt:lpstr>
      <vt:lpstr>家長配合事項</vt:lpstr>
      <vt:lpstr>感謝您的聆聽</vt:lpstr>
    </vt:vector>
  </TitlesOfParts>
  <Company>TTPS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29</cp:revision>
  <dcterms:created xsi:type="dcterms:W3CDTF">2018-02-22T01:16:05Z</dcterms:created>
  <dcterms:modified xsi:type="dcterms:W3CDTF">2024-02-22T08:33:13Z</dcterms:modified>
</cp:coreProperties>
</file>