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33" r:id="rId2"/>
  </p:sldMasterIdLst>
  <p:notesMasterIdLst>
    <p:notesMasterId r:id="rId28"/>
  </p:notesMasterIdLst>
  <p:handoutMasterIdLst>
    <p:handoutMasterId r:id="rId29"/>
  </p:handoutMasterIdLst>
  <p:sldIdLst>
    <p:sldId id="422" r:id="rId3"/>
    <p:sldId id="427" r:id="rId4"/>
    <p:sldId id="428" r:id="rId5"/>
    <p:sldId id="434" r:id="rId6"/>
    <p:sldId id="429" r:id="rId7"/>
    <p:sldId id="430" r:id="rId8"/>
    <p:sldId id="445" r:id="rId9"/>
    <p:sldId id="437" r:id="rId10"/>
    <p:sldId id="433" r:id="rId11"/>
    <p:sldId id="448" r:id="rId12"/>
    <p:sldId id="432" r:id="rId13"/>
    <p:sldId id="435" r:id="rId14"/>
    <p:sldId id="424" r:id="rId15"/>
    <p:sldId id="450" r:id="rId16"/>
    <p:sldId id="438" r:id="rId17"/>
    <p:sldId id="439" r:id="rId18"/>
    <p:sldId id="440" r:id="rId19"/>
    <p:sldId id="444" r:id="rId20"/>
    <p:sldId id="446" r:id="rId21"/>
    <p:sldId id="443" r:id="rId22"/>
    <p:sldId id="452" r:id="rId23"/>
    <p:sldId id="442" r:id="rId24"/>
    <p:sldId id="453" r:id="rId25"/>
    <p:sldId id="447" r:id="rId26"/>
    <p:sldId id="451" r:id="rId27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B943C0AE-81BA-4222-97D2-F2BDB9453860}">
          <p14:sldIdLst>
            <p14:sldId id="422"/>
            <p14:sldId id="427"/>
            <p14:sldId id="428"/>
            <p14:sldId id="434"/>
            <p14:sldId id="429"/>
            <p14:sldId id="430"/>
            <p14:sldId id="445"/>
            <p14:sldId id="437"/>
            <p14:sldId id="433"/>
            <p14:sldId id="448"/>
            <p14:sldId id="432"/>
            <p14:sldId id="435"/>
            <p14:sldId id="424"/>
            <p14:sldId id="450"/>
            <p14:sldId id="438"/>
            <p14:sldId id="439"/>
            <p14:sldId id="440"/>
            <p14:sldId id="444"/>
            <p14:sldId id="446"/>
            <p14:sldId id="443"/>
            <p14:sldId id="452"/>
            <p14:sldId id="442"/>
            <p14:sldId id="453"/>
            <p14:sldId id="447"/>
            <p14:sldId id="451"/>
          </p14:sldIdLst>
        </p14:section>
        <p14:section name="訓育宣導" id="{28FE7B9C-6171-4FA3-84A5-B26B1F96299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5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3C43D09F-BF73-463F-940A-7B463F6497FA}" type="datetimeFigureOut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531AD8DF-1B56-4C83-A0C4-01F4B0E478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B68F7012-1E3B-47A7-97FA-FA9C80DC3B59}" type="datetimeFigureOut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B64A6D81-BE50-4B24-9512-B0EACD021B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04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958">
              <a:defRPr/>
            </a:pPr>
            <a:fld id="{984B0BB8-444D-45CC-ABC3-3E30E67BA427}" type="slidenum">
              <a:rPr lang="zh-TW" altLang="en-US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pPr defTabSz="947958">
                <a:defRPr/>
              </a:pPr>
              <a:t>1</a:t>
            </a:fld>
            <a:endParaRPr lang="zh-TW" altLang="en-US" dirty="0">
              <a:solidFill>
                <a:prstClr val="black"/>
              </a:solidFill>
              <a:latin typeface="Calibri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93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乳糖不耐正可換豆漿</a:t>
            </a:r>
            <a:endParaRPr lang="en-US" altLang="zh-TW" dirty="0"/>
          </a:p>
          <a:p>
            <a:r>
              <a:rPr lang="zh-TW" altLang="en-US" dirty="0"/>
              <a:t>有機白米一次教育局補助，另一次統鮮供應</a:t>
            </a:r>
            <a:endParaRPr lang="en-US" altLang="zh-TW" dirty="0"/>
          </a:p>
          <a:p>
            <a:r>
              <a:rPr lang="zh-TW" altLang="en-US" dirty="0"/>
              <a:t>因有機青菜及白米需提早登錄採買，法定傳染病可當天停退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A6D81-BE50-4B24-9512-B0EACD021B5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83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農糧署到校拍攝宣導短片，</a:t>
            </a:r>
            <a:endParaRPr lang="en-US" altLang="zh-TW" dirty="0"/>
          </a:p>
          <a:p>
            <a:r>
              <a:rPr lang="zh-TW" altLang="en-US" dirty="0"/>
              <a:t>餐費</a:t>
            </a:r>
            <a:r>
              <a:rPr lang="en-US" altLang="zh-TW" dirty="0"/>
              <a:t>100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A6D81-BE50-4B24-9512-B0EACD021B5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84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958">
              <a:defRPr/>
            </a:pPr>
            <a:fld id="{984B0BB8-444D-45CC-ABC3-3E30E67BA427}" type="slidenum">
              <a:rPr lang="zh-TW" altLang="en-US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pPr defTabSz="947958">
                <a:defRPr/>
              </a:pPr>
              <a:t>13</a:t>
            </a:fld>
            <a:endParaRPr lang="zh-TW" altLang="en-US" dirty="0">
              <a:solidFill>
                <a:prstClr val="black"/>
              </a:solidFill>
              <a:latin typeface="Calibri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216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大同區防災公園</a:t>
            </a:r>
            <a:r>
              <a:rPr lang="en-US" altLang="zh-TW" dirty="0"/>
              <a:t>:</a:t>
            </a:r>
            <a:r>
              <a:rPr lang="zh-TW" altLang="en-US" dirty="0"/>
              <a:t>玉泉公園</a:t>
            </a:r>
            <a:r>
              <a:rPr lang="en-US" altLang="zh-TW" dirty="0"/>
              <a:t>(</a:t>
            </a:r>
            <a:r>
              <a:rPr lang="zh-TW" altLang="en-US" dirty="0"/>
              <a:t>震災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緊急收容所</a:t>
            </a:r>
            <a:r>
              <a:rPr lang="en-US" altLang="zh-TW" dirty="0"/>
              <a:t>:</a:t>
            </a:r>
            <a:r>
              <a:rPr lang="zh-TW" altLang="en-US" dirty="0"/>
              <a:t>重慶國中</a:t>
            </a:r>
            <a:r>
              <a:rPr lang="en-US" altLang="zh-TW" dirty="0"/>
              <a:t>(</a:t>
            </a:r>
            <a:r>
              <a:rPr lang="zh-TW" altLang="en-US" dirty="0"/>
              <a:t>水災</a:t>
            </a:r>
            <a:r>
              <a:rPr lang="en-US" altLang="zh-TW" dirty="0"/>
              <a:t>)</a:t>
            </a:r>
            <a:r>
              <a:rPr lang="zh-TW" altLang="en-US" dirty="0"/>
              <a:t>大同國小、運動中心為備用</a:t>
            </a:r>
            <a:endParaRPr lang="en-US" altLang="zh-TW" dirty="0"/>
          </a:p>
          <a:p>
            <a:r>
              <a:rPr lang="zh-TW" altLang="en-US" dirty="0"/>
              <a:t>內政部消防署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A6D81-BE50-4B24-9512-B0EACD021B5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12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2" y="548680"/>
            <a:ext cx="6840537" cy="576262"/>
          </a:xfrm>
        </p:spPr>
        <p:txBody>
          <a:bodyPr/>
          <a:lstStyle>
            <a:lvl1pPr>
              <a:defRPr b="1" i="0" spc="225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21B1-4763-4558-A1D9-7EC487A5AE2F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2730-DAB0-4B24-8FDE-C11B023C0EDF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1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C4EE-39D8-4249-BED7-95E97C04837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5CDF-F62B-4E4E-B2E2-0E2CF2234350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2" y="548680"/>
            <a:ext cx="6840537" cy="576262"/>
          </a:xfrm>
        </p:spPr>
        <p:txBody>
          <a:bodyPr/>
          <a:lstStyle>
            <a:lvl1pPr>
              <a:defRPr b="1" i="0" spc="225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2546-0CCF-4AC0-BE73-B67BB65150FA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65FB9-FB79-42B7-97C4-945527F4911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1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692F-7538-45B3-A1AC-A2F07563FBF5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7C9F-7A8A-490A-AFBF-F3F72A5412D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2" y="548680"/>
            <a:ext cx="6840537" cy="576262"/>
          </a:xfrm>
        </p:spPr>
        <p:txBody>
          <a:bodyPr/>
          <a:lstStyle>
            <a:lvl1pPr>
              <a:defRPr b="1" i="0" spc="225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4194-15E6-4624-9011-D65770157240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0DDC-2464-4535-B644-B781C5727E6B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1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6D4EF-0D67-4CD8-85E6-ED329F9620C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7640-A862-4489-8A7F-AEEA2E525A61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1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2" y="548680"/>
            <a:ext cx="6840537" cy="576262"/>
          </a:xfrm>
        </p:spPr>
        <p:txBody>
          <a:bodyPr/>
          <a:lstStyle>
            <a:lvl1pPr>
              <a:defRPr b="1" i="0" spc="225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4194-15E6-4624-9011-D65770157240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0DDC-2464-4535-B644-B781C5727E6B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1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6D4EF-0D67-4CD8-85E6-ED329F9620C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2023/9/7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7640-A862-4489-8A7F-AEEA2E525A61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27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1562B71-9499-408B-BDB0-4A54E28CDA4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27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307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158D3CC-4B37-43AE-A0D3-94AA2FF2BEB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27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14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A19048B-67D9-448D-AD0F-714C25E613B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7827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14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14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845BB91-096B-4840-9B58-950ACDD5A97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CA40EE-D5EB-449F-BEAF-580D6E1D633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27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14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4B20D8C-FD4A-407B-A39C-ECCC1299EBE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310_校長室專區\_校務簡報1030521\校務評鑑簡報底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ea typeface="華康古印體" panose="0301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82" indent="-342882">
              <a:buFont typeface="Wingdings" panose="05000000000000000000" pitchFamily="2" charset="2"/>
              <a:buChar char="Ø"/>
              <a:defRPr/>
            </a:lvl1pPr>
            <a:lvl2pPr marL="685767" indent="-342882"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4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889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1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60400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8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2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113"/>
            <a:ext cx="9144000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5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41350"/>
            <a:ext cx="9755188" cy="74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1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36588"/>
            <a:ext cx="9755188" cy="749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2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7" indent="0">
              <a:buNone/>
              <a:defRPr sz="751"/>
            </a:lvl3pPr>
            <a:lvl4pPr marL="1028649" indent="0">
              <a:buNone/>
              <a:defRPr sz="676"/>
            </a:lvl4pPr>
            <a:lvl5pPr marL="1371531" indent="0">
              <a:buNone/>
              <a:defRPr sz="676"/>
            </a:lvl5pPr>
            <a:lvl6pPr marL="1714414" indent="0">
              <a:buNone/>
              <a:defRPr sz="676"/>
            </a:lvl6pPr>
            <a:lvl7pPr marL="2057298" indent="0">
              <a:buNone/>
              <a:defRPr sz="676"/>
            </a:lvl7pPr>
            <a:lvl8pPr marL="2400180" indent="0">
              <a:buNone/>
              <a:defRPr sz="676"/>
            </a:lvl8pPr>
            <a:lvl9pPr marL="2743063" indent="0">
              <a:buNone/>
              <a:defRPr sz="67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7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7" indent="0">
              <a:buNone/>
              <a:defRPr sz="1801"/>
            </a:lvl3pPr>
            <a:lvl4pPr marL="1028649" indent="0">
              <a:buNone/>
              <a:defRPr sz="1500"/>
            </a:lvl4pPr>
            <a:lvl5pPr marL="1371531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7" indent="0">
              <a:buNone/>
              <a:defRPr sz="751"/>
            </a:lvl3pPr>
            <a:lvl4pPr marL="1028649" indent="0">
              <a:buNone/>
              <a:defRPr sz="676"/>
            </a:lvl4pPr>
            <a:lvl5pPr marL="1371531" indent="0">
              <a:buNone/>
              <a:defRPr sz="676"/>
            </a:lvl5pPr>
            <a:lvl6pPr marL="1714414" indent="0">
              <a:buNone/>
              <a:defRPr sz="676"/>
            </a:lvl6pPr>
            <a:lvl7pPr marL="2057298" indent="0">
              <a:buNone/>
              <a:defRPr sz="676"/>
            </a:lvl7pPr>
            <a:lvl8pPr marL="2400180" indent="0">
              <a:buNone/>
              <a:defRPr sz="676"/>
            </a:lvl8pPr>
            <a:lvl9pPr marL="2743063" indent="0">
              <a:buNone/>
              <a:defRPr sz="67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2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5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1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82" indent="0">
              <a:buNone/>
              <a:defRPr sz="1500" b="1"/>
            </a:lvl2pPr>
            <a:lvl3pPr marL="685767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7" indent="0">
              <a:buNone/>
              <a:defRPr sz="751"/>
            </a:lvl3pPr>
            <a:lvl4pPr marL="1028649" indent="0">
              <a:buNone/>
              <a:defRPr sz="676"/>
            </a:lvl4pPr>
            <a:lvl5pPr marL="1371531" indent="0">
              <a:buNone/>
              <a:defRPr sz="676"/>
            </a:lvl5pPr>
            <a:lvl6pPr marL="1714414" indent="0">
              <a:buNone/>
              <a:defRPr sz="676"/>
            </a:lvl6pPr>
            <a:lvl7pPr marL="2057298" indent="0">
              <a:buNone/>
              <a:defRPr sz="676"/>
            </a:lvl7pPr>
            <a:lvl8pPr marL="2400180" indent="0">
              <a:buNone/>
              <a:defRPr sz="676"/>
            </a:lvl8pPr>
            <a:lvl9pPr marL="2743063" indent="0">
              <a:buNone/>
              <a:defRPr sz="67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7" indent="0">
              <a:buNone/>
              <a:defRPr sz="1801"/>
            </a:lvl3pPr>
            <a:lvl4pPr marL="1028649" indent="0">
              <a:buNone/>
              <a:defRPr sz="1500"/>
            </a:lvl4pPr>
            <a:lvl5pPr marL="1371531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7" indent="0">
              <a:buNone/>
              <a:defRPr sz="751"/>
            </a:lvl3pPr>
            <a:lvl4pPr marL="1028649" indent="0">
              <a:buNone/>
              <a:defRPr sz="676"/>
            </a:lvl4pPr>
            <a:lvl5pPr marL="1371531" indent="0">
              <a:buNone/>
              <a:defRPr sz="676"/>
            </a:lvl5pPr>
            <a:lvl6pPr marL="1714414" indent="0">
              <a:buNone/>
              <a:defRPr sz="676"/>
            </a:lvl6pPr>
            <a:lvl7pPr marL="2057298" indent="0">
              <a:buNone/>
              <a:defRPr sz="676"/>
            </a:lvl7pPr>
            <a:lvl8pPr marL="2400180" indent="0">
              <a:buNone/>
              <a:defRPr sz="676"/>
            </a:lvl8pPr>
            <a:lvl9pPr marL="2743063" indent="0">
              <a:buNone/>
              <a:defRPr sz="67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8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76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3" indent="-257163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6" indent="-214303" algn="l" defTabSz="6857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9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-11113"/>
            <a:ext cx="9186863" cy="688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F1D15F7D-ABA0-4537-98C6-6846FA1120E9}" type="datetimeFigureOut">
              <a:rPr lang="zh-TW" altLang="en-US" smtClean="0"/>
              <a:pPr/>
              <a:t>2023/9/7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421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76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標楷體" panose="03000509000000000000" pitchFamily="65" charset="-120"/>
          <a:cs typeface="+mj-cs"/>
        </a:defRPr>
      </a:lvl1pPr>
    </p:titleStyle>
    <p:bodyStyle>
      <a:lvl1pPr marL="257163" indent="-257163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1pPr>
      <a:lvl2pPr marL="557186" indent="-214303" algn="l" defTabSz="6857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2pPr>
      <a:lvl3pPr marL="857209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3pPr>
      <a:lvl4pPr marL="1200091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4pPr>
      <a:lvl5pPr marL="1542973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5pPr>
      <a:lvl6pPr marL="1885856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Pictures\d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0507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494242" y="1885955"/>
            <a:ext cx="6172201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en-US" altLang="zh-TW" sz="3300" kern="0" dirty="0">
              <a:solidFill>
                <a:srgbClr val="000000"/>
              </a:solidFill>
              <a:latin typeface="Verdana"/>
              <a:ea typeface="標楷體"/>
            </a:endParaRPr>
          </a:p>
          <a:p>
            <a:pPr marL="0" indent="0" algn="ctr" eaLnBrk="1" hangingPunct="1">
              <a:buNone/>
              <a:defRPr/>
            </a:pPr>
            <a:r>
              <a:rPr lang="en-US" altLang="zh-TW" sz="33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3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33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度第一學期學校日</a:t>
            </a:r>
            <a:endParaRPr lang="en-US" altLang="zh-TW" sz="33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33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學務處報告</a:t>
            </a:r>
          </a:p>
          <a:p>
            <a:pPr marL="0" indent="0" algn="r" eaLnBrk="1" hangingPunct="1">
              <a:buNone/>
              <a:defRPr/>
            </a:pPr>
            <a:endParaRPr lang="en-US" altLang="zh-TW" sz="33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 eaLnBrk="1" hangingPunct="1">
              <a:buNone/>
              <a:defRPr/>
            </a:pPr>
            <a:r>
              <a:rPr lang="zh-TW" altLang="en-US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學務主任  </a:t>
            </a:r>
            <a:r>
              <a:rPr lang="zh-TW" altLang="en-US" sz="24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勵秀貞</a:t>
            </a:r>
            <a:endParaRPr lang="zh-TW" altLang="en-US" sz="33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10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3" y="1113565"/>
            <a:ext cx="3188971" cy="23906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6428" t="-533"/>
          <a:stretch/>
        </p:blipFill>
        <p:spPr>
          <a:xfrm>
            <a:off x="2859800" y="1001519"/>
            <a:ext cx="1924383" cy="154995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988" t="20270" r="4946"/>
          <a:stretch/>
        </p:blipFill>
        <p:spPr>
          <a:xfrm>
            <a:off x="96024" y="3723897"/>
            <a:ext cx="2679431" cy="17025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l="5344" t="14937" r="5588" b="17171"/>
          <a:stretch/>
        </p:blipFill>
        <p:spPr>
          <a:xfrm>
            <a:off x="1117866" y="4793268"/>
            <a:ext cx="2400300" cy="13716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251" y="2775062"/>
            <a:ext cx="2079543" cy="15589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/>
          <a:srcRect l="2737" t="33067" r="11388" b="-8"/>
          <a:stretch/>
        </p:blipFill>
        <p:spPr>
          <a:xfrm>
            <a:off x="5383092" y="3534774"/>
            <a:ext cx="3235631" cy="189167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/>
          <a:srcRect l="18234" t="41816" r="19543"/>
          <a:stretch/>
        </p:blipFill>
        <p:spPr>
          <a:xfrm>
            <a:off x="5144705" y="1206763"/>
            <a:ext cx="3903297" cy="205843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96013" y="1063240"/>
            <a:ext cx="231114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認識各項表演藝術   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016517" y="1209320"/>
            <a:ext cx="1204389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客家舞團</a:t>
            </a: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16517" y="3554536"/>
            <a:ext cx="1204389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兒童劇團</a:t>
            </a: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884587" y="2519326"/>
            <a:ext cx="1204389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歌仔戲團</a:t>
            </a: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73252" y="4573868"/>
            <a:ext cx="1204389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絲竹樂團</a:t>
            </a: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7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13" y="1063236"/>
            <a:ext cx="5058057" cy="901855"/>
          </a:xfrm>
        </p:spPr>
        <p:txBody>
          <a:bodyPr>
            <a:noAutofit/>
          </a:bodyPr>
          <a:lstStyle/>
          <a:p>
            <a:r>
              <a:rPr lang="zh-TW" altLang="en-US" sz="660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樂活小田園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7" y="2070589"/>
            <a:ext cx="2488223" cy="12441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6695" y="1965091"/>
            <a:ext cx="2316644" cy="137733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0" y="3562799"/>
            <a:ext cx="1336128" cy="100232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75" y="3538911"/>
            <a:ext cx="2255228" cy="225522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4" y="4772034"/>
            <a:ext cx="1362500" cy="102210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727424" y="5661664"/>
            <a:ext cx="1729271" cy="5541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3001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做一道菜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38" y="3801451"/>
            <a:ext cx="2849701" cy="21372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23" y="1011350"/>
            <a:ext cx="1887938" cy="25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 txBox="1">
            <a:spLocks noGrp="1"/>
          </p:cNvSpPr>
          <p:nvPr>
            <p:ph idx="1"/>
          </p:nvPr>
        </p:nvSpPr>
        <p:spPr>
          <a:xfrm>
            <a:off x="457200" y="2057414"/>
            <a:ext cx="8229600" cy="400049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452"/>
              </a:spcBef>
            </a:pPr>
            <a:endParaRPr lang="en-US" sz="1801" b="1" dirty="0">
              <a:latin typeface="標楷體" pitchFamily="65" charset="-120"/>
            </a:endParaRPr>
          </a:p>
          <a:p>
            <a:pPr>
              <a:spcBef>
                <a:spcPts val="452"/>
              </a:spcBef>
              <a:buNone/>
            </a:pPr>
            <a:r>
              <a:rPr lang="zh-TW" altLang="en-US" sz="1801" b="1" dirty="0">
                <a:latin typeface="標楷體" pitchFamily="65" charset="-120"/>
              </a:rPr>
              <a:t>   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347856"/>
              </p:ext>
            </p:extLst>
          </p:nvPr>
        </p:nvGraphicFramePr>
        <p:xfrm>
          <a:off x="772462" y="1091898"/>
          <a:ext cx="5524091" cy="418651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51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9/01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起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全校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身高體</a:t>
                      </a:r>
                      <a:r>
                        <a:rPr lang="zh-TW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測量</a:t>
                      </a: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重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9/14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一、四年級蟯蟲檢查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36301945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9/26</a:t>
                      </a:r>
                      <a:endParaRPr lang="zh-TW" altLang="en-US" sz="20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一年級牙齒塗氟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67030583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牙齒健康檢查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一年級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心臟病篩檢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10/25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一至六年級注射流感疫苗</a:t>
                      </a:r>
                      <a:endParaRPr lang="zh-TW" alt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96089879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11/8</a:t>
                      </a:r>
                      <a:endParaRPr lang="zh-TW" altLang="zh-TW" sz="20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一、四年級尿液篩檢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(11/22</a:t>
                      </a:r>
                      <a:r>
                        <a:rPr lang="zh-TW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複檢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11/</a:t>
                      </a:r>
                      <a:r>
                        <a:rPr lang="en-US" alt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一、四年級全身健康檢查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16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每週</a:t>
                      </a:r>
                      <a:r>
                        <a:rPr lang="zh-TW" alt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zh-TW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實施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含氟漱口水、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午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餐後潔牙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542924" y="5572995"/>
            <a:ext cx="8143876" cy="80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spcBef>
                <a:spcPts val="452"/>
              </a:spcBef>
              <a:defRPr/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為避免傳染病群聚，孩子生病發燒請在家休息，並請告知導師病情。  </a:t>
            </a:r>
            <a:endParaRPr lang="en-US" altLang="zh-TW" sz="21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767">
              <a:spcBef>
                <a:spcPts val="452"/>
              </a:spcBef>
              <a:defRPr/>
            </a:pPr>
            <a:r>
              <a:rPr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r>
              <a:rPr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25965407#336(</a:t>
            </a:r>
            <a:r>
              <a:rPr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健康中心</a:t>
            </a:r>
            <a:r>
              <a:rPr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7" y="1095357"/>
            <a:ext cx="1872763" cy="12485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30" y="2567632"/>
            <a:ext cx="1852567" cy="123504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1816" y="3952371"/>
            <a:ext cx="1885296" cy="115228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72462" y="485030"/>
            <a:ext cx="308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健康中心行事</a:t>
            </a:r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79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512292" y="261552"/>
            <a:ext cx="6182916" cy="985839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本學期重要工作事項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17500" y="1247391"/>
            <a:ext cx="8572500" cy="4851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TW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11/25(</a:t>
            </a:r>
            <a:r>
              <a:rPr lang="zh-TW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六</a:t>
            </a:r>
            <a:r>
              <a:rPr lang="en-US" altLang="zh-TW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體育表演會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TW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11/27(</a:t>
            </a:r>
            <a:r>
              <a:rPr lang="zh-TW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en-US" altLang="zh-TW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TW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TW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體育表演會補假</a:t>
            </a:r>
            <a:endParaRPr lang="en-US" altLang="zh-TW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12/20~12/22 </a:t>
            </a:r>
            <a:r>
              <a:rPr lang="zh-TW" alt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六年級畢業校外</a:t>
            </a:r>
            <a:r>
              <a:rPr lang="zh-TW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教學</a:t>
            </a:r>
            <a:endParaRPr lang="en-US" altLang="zh-TW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12/29(</a:t>
            </a:r>
            <a:r>
              <a:rPr lang="zh-TW" altLang="en-US" sz="2700" dirty="0" smtClean="0">
                <a:latin typeface="Times New Roman" pitchFamily="18" charset="0"/>
                <a:cs typeface="Times New Roman" pitchFamily="18" charset="0"/>
              </a:rPr>
              <a:t>五</a:t>
            </a:r>
            <a:r>
              <a:rPr lang="en-US" altLang="zh-TW" sz="27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2700" dirty="0" smtClean="0">
                <a:latin typeface="Times New Roman" pitchFamily="18" charset="0"/>
                <a:cs typeface="Times New Roman" pitchFamily="18" charset="0"/>
              </a:rPr>
              <a:t>六年級西餐禮儀活動</a:t>
            </a:r>
            <a:endParaRPr lang="en-US" altLang="zh-TW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700" dirty="0" smtClean="0">
                <a:latin typeface="Times New Roman" pitchFamily="18" charset="0"/>
                <a:cs typeface="Times New Roman" pitchFamily="18" charset="0"/>
              </a:rPr>
              <a:t>本</a:t>
            </a:r>
            <a:r>
              <a:rPr lang="zh-TW" altLang="en-US" sz="2700" dirty="0">
                <a:latin typeface="Times New Roman" pitchFamily="18" charset="0"/>
                <a:cs typeface="Times New Roman" pitchFamily="18" charset="0"/>
              </a:rPr>
              <a:t>學期辦理班際體育競賽：二、四、六年級</a:t>
            </a:r>
            <a:endParaRPr lang="en-US" altLang="zh-TW" sz="27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課外社團上課時間</a:t>
            </a:r>
            <a:r>
              <a:rPr lang="en-US" altLang="zh-TW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112/9/4—113/1/12</a:t>
            </a:r>
            <a:endParaRPr lang="en-US" altLang="zh-TW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3-6</a:t>
            </a:r>
            <a:r>
              <a:rPr lang="zh-TW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年級游泳課時間</a:t>
            </a:r>
            <a:r>
              <a:rPr lang="en-US" altLang="zh-TW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112/9/11-112/10/20</a:t>
            </a:r>
            <a:endParaRPr lang="zh-TW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zh-TW" altLang="en-US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54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56" y="-38100"/>
            <a:ext cx="4848356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2" y="-38100"/>
            <a:ext cx="4848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06">
            <a:off x="4369705" y="4622850"/>
            <a:ext cx="1566473" cy="11748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2791" y="941444"/>
            <a:ext cx="6035017" cy="629199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守護孩子人身安全～防身警報器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9181" y="1954543"/>
            <a:ext cx="5831828" cy="3421967"/>
          </a:xfrm>
        </p:spPr>
        <p:txBody>
          <a:bodyPr>
            <a:normAutofit/>
          </a:bodyPr>
          <a:lstStyle/>
          <a:p>
            <a:r>
              <a:rPr lang="zh-TW" altLang="en-US" sz="2700" dirty="0"/>
              <a:t>為了加強保護孩子們的人身安全，臺北市教育局贈送學童每人一個防身警報器，期望孩子在</a:t>
            </a:r>
            <a:r>
              <a:rPr lang="zh-TW" altLang="en-US" sz="2700" dirty="0">
                <a:solidFill>
                  <a:srgbClr val="C00000"/>
                </a:solidFill>
              </a:rPr>
              <a:t>遇到危險狀況時使用。</a:t>
            </a:r>
            <a:endParaRPr lang="en-US" altLang="zh-TW" sz="2700" dirty="0">
              <a:solidFill>
                <a:srgbClr val="C00000"/>
              </a:solidFill>
            </a:endParaRPr>
          </a:p>
          <a:p>
            <a:r>
              <a:rPr lang="zh-TW" altLang="en-US" sz="2700" dirty="0"/>
              <a:t>並提醒孩子出門要配戴，如</a:t>
            </a:r>
            <a:r>
              <a:rPr lang="zh-TW" altLang="en-US" sz="2700" dirty="0">
                <a:solidFill>
                  <a:srgbClr val="0070C0"/>
                </a:solidFill>
              </a:rPr>
              <a:t>遺失請至學務處</a:t>
            </a:r>
            <a:r>
              <a:rPr lang="zh-TW" altLang="en-US" sz="2700" dirty="0"/>
              <a:t>填單購買</a:t>
            </a:r>
            <a:r>
              <a:rPr lang="en-US" altLang="zh-TW" sz="2700" dirty="0"/>
              <a:t>(</a:t>
            </a:r>
            <a:r>
              <a:rPr lang="en-US" altLang="zh-TW" sz="2700" dirty="0" smtClean="0"/>
              <a:t>175</a:t>
            </a:r>
            <a:r>
              <a:rPr lang="zh-TW" altLang="en-US" sz="2700" dirty="0" smtClean="0"/>
              <a:t>元</a:t>
            </a:r>
            <a:r>
              <a:rPr lang="en-US" altLang="zh-TW" sz="2700" dirty="0"/>
              <a:t>)</a:t>
            </a:r>
            <a:r>
              <a:rPr lang="zh-TW" altLang="en-US" sz="2700" dirty="0"/>
              <a:t>，也可自  行購買類似功能警報器。</a:t>
            </a:r>
          </a:p>
          <a:p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01" y="1639780"/>
            <a:ext cx="2999632" cy="42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722" y="978390"/>
            <a:ext cx="6589199" cy="960668"/>
          </a:xfrm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防災頭套與家庭防災卡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2921" y="1821671"/>
            <a:ext cx="6453152" cy="3553412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由本校</a:t>
            </a:r>
            <a:r>
              <a:rPr lang="zh-TW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家長會贈送</a:t>
            </a:r>
            <a:r>
              <a:rPr lang="zh-TW" alt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防災頭套</a:t>
            </a:r>
            <a:r>
              <a:rPr lang="zh-TW" alt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，為了於學校地震災害來臨時，</a:t>
            </a:r>
            <a:r>
              <a:rPr lang="zh-TW" altLang="en-US" sz="2600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防止地震時可能掉落的物體傷及</a:t>
            </a:r>
            <a:r>
              <a:rPr lang="zh-TW" altLang="en-US" sz="2600" dirty="0" smtClean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顏面</a:t>
            </a:r>
            <a:r>
              <a:rPr lang="en-US" altLang="zh-TW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小一新生部分會於</a:t>
            </a:r>
            <a:r>
              <a:rPr lang="en-US" altLang="zh-TW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TW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月中左右到校</a:t>
            </a:r>
            <a:r>
              <a:rPr lang="en-US" altLang="zh-TW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600" dirty="0" smtClean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2600" dirty="0">
              <a:solidFill>
                <a:srgbClr val="5454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防災頭套內側的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家庭防災卡</a:t>
            </a:r>
            <a:r>
              <a:rPr lang="zh-TW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2600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功能在於</a:t>
            </a:r>
            <a:r>
              <a:rPr lang="zh-TW" altLang="en-US" sz="2600" dirty="0">
                <a:solidFill>
                  <a:srgbClr val="2318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重大災害時家人能團聚及聯</a:t>
            </a:r>
            <a:r>
              <a:rPr lang="zh-TW" altLang="en-US" sz="2600" dirty="0">
                <a:solidFill>
                  <a:srgbClr val="231815"/>
                </a:solidFill>
                <a:latin typeface="Noto Sans TC"/>
              </a:rPr>
              <a:t>絡，敬請家長一起與孩子完成家庭防災卡。</a:t>
            </a:r>
          </a:p>
          <a:p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166">
            <a:off x="6682766" y="3413170"/>
            <a:ext cx="2368959" cy="17759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5352" y="1446155"/>
            <a:ext cx="2022231" cy="15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4" y="760537"/>
            <a:ext cx="7385540" cy="5130955"/>
          </a:xfrm>
        </p:spPr>
      </p:pic>
      <p:sp>
        <p:nvSpPr>
          <p:cNvPr id="2" name="橢圓 1"/>
          <p:cNvSpPr/>
          <p:nvPr/>
        </p:nvSpPr>
        <p:spPr>
          <a:xfrm>
            <a:off x="2558574" y="2088176"/>
            <a:ext cx="1134209" cy="738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150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83918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學年度友善校園宣導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校園詐騙防制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我平安 你快樂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86947" y="2098559"/>
            <a:ext cx="777011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00" dirty="0"/>
              <a:t>     </a:t>
            </a:r>
            <a:endParaRPr lang="en-US" altLang="zh-TW" sz="33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3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請</a:t>
            </a:r>
            <a:r>
              <a:rPr lang="zh-TW" altLang="en-US" sz="33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家長在處理孩子紛爭時，能先尋求導師協助釐清事實並給學校輔導孩子的時間，每個孩子都是家庭的寶貝，讓孩子都能於犯錯時得到改正行為的機會</a:t>
            </a:r>
            <a:r>
              <a:rPr lang="en-US" altLang="zh-TW" sz="33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3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96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請隨時留意孩子接觸的網路內容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96" y="2217886"/>
            <a:ext cx="4703951" cy="27678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020" y="1844652"/>
            <a:ext cx="3813680" cy="31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581" y="857253"/>
            <a:ext cx="8976852" cy="3974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內容版面配置區 5"/>
          <p:cNvGrpSpPr/>
          <p:nvPr/>
        </p:nvGrpSpPr>
        <p:grpSpPr>
          <a:xfrm>
            <a:off x="890149" y="1489637"/>
            <a:ext cx="6680041" cy="3698260"/>
            <a:chOff x="457899" y="1013594"/>
            <a:chExt cx="8906721" cy="4931011"/>
          </a:xfrm>
        </p:grpSpPr>
        <p:sp>
          <p:nvSpPr>
            <p:cNvPr id="7" name="手繪多邊形 6"/>
            <p:cNvSpPr/>
            <p:nvPr/>
          </p:nvSpPr>
          <p:spPr>
            <a:xfrm>
              <a:off x="4276117" y="2341604"/>
              <a:ext cx="5088503" cy="2958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04814"/>
                <a:gd name="f4" fmla="val 295876"/>
                <a:gd name="f5" fmla="val 147938"/>
                <a:gd name="f6" fmla="*/ f0 1 1704814"/>
                <a:gd name="f7" fmla="*/ f1 1 295876"/>
                <a:gd name="f8" fmla="+- f4 0 f2"/>
                <a:gd name="f9" fmla="+- f3 0 f2"/>
                <a:gd name="f10" fmla="*/ f9 1 1704814"/>
                <a:gd name="f11" fmla="*/ f8 1 295876"/>
                <a:gd name="f12" fmla="*/ 0 1 f10"/>
                <a:gd name="f13" fmla="*/ 1704814 1 f10"/>
                <a:gd name="f14" fmla="*/ 0 1 f11"/>
                <a:gd name="f15" fmla="*/ 295876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704814" h="295876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noFill/>
            <a:ln w="25402">
              <a:solidFill>
                <a:srgbClr val="63639B"/>
              </a:solidFill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1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2867183" y="2341604"/>
              <a:ext cx="1408934" cy="2958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04814"/>
                <a:gd name="f4" fmla="val 295876"/>
                <a:gd name="f5" fmla="val 147938"/>
                <a:gd name="f6" fmla="*/ f0 1 1704814"/>
                <a:gd name="f7" fmla="*/ f1 1 295876"/>
                <a:gd name="f8" fmla="+- f4 0 f2"/>
                <a:gd name="f9" fmla="+- f3 0 f2"/>
                <a:gd name="f10" fmla="*/ f9 1 1704814"/>
                <a:gd name="f11" fmla="*/ f8 1 295876"/>
                <a:gd name="f12" fmla="*/ 0 1 f10"/>
                <a:gd name="f13" fmla="*/ 1704814 1 f10"/>
                <a:gd name="f14" fmla="*/ 0 1 f11"/>
                <a:gd name="f15" fmla="*/ 295876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704814" h="295876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5402">
              <a:solidFill>
                <a:srgbClr val="63639B"/>
              </a:solidFill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1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1162366" y="2341604"/>
              <a:ext cx="3113751" cy="2958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9628"/>
                <a:gd name="f4" fmla="val 295876"/>
                <a:gd name="f5" fmla="val 147938"/>
                <a:gd name="f6" fmla="*/ f0 1 3409628"/>
                <a:gd name="f7" fmla="*/ f1 1 295876"/>
                <a:gd name="f8" fmla="+- f4 0 f2"/>
                <a:gd name="f9" fmla="+- f3 0 f2"/>
                <a:gd name="f10" fmla="*/ f9 1 3409628"/>
                <a:gd name="f11" fmla="*/ f8 1 295876"/>
                <a:gd name="f12" fmla="*/ 0 1 f10"/>
                <a:gd name="f13" fmla="*/ 3409628 1 f10"/>
                <a:gd name="f14" fmla="*/ 0 1 f11"/>
                <a:gd name="f15" fmla="*/ 295876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409628" h="295876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noFill/>
            <a:ln w="25402">
              <a:solidFill>
                <a:srgbClr val="63639B"/>
              </a:solidFill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1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530349" y="1013594"/>
              <a:ext cx="1408934" cy="13280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8937"/>
                <a:gd name="f7" fmla="val 1328007"/>
                <a:gd name="f8" fmla="+- 0 0 -90"/>
                <a:gd name="f9" fmla="*/ f3 1 1408937"/>
                <a:gd name="f10" fmla="*/ f4 1 1328007"/>
                <a:gd name="f11" fmla="+- f7 0 f5"/>
                <a:gd name="f12" fmla="+- f6 0 f5"/>
                <a:gd name="f13" fmla="*/ f8 f0 1"/>
                <a:gd name="f14" fmla="*/ f12 1 1408937"/>
                <a:gd name="f15" fmla="*/ f11 1 1328007"/>
                <a:gd name="f16" fmla="*/ 0 f12 1"/>
                <a:gd name="f17" fmla="*/ 0 f11 1"/>
                <a:gd name="f18" fmla="*/ 1408937 f12 1"/>
                <a:gd name="f19" fmla="*/ 1328007 f11 1"/>
                <a:gd name="f20" fmla="*/ f13 1 f2"/>
                <a:gd name="f21" fmla="*/ f16 1 1408937"/>
                <a:gd name="f22" fmla="*/ f17 1 1328007"/>
                <a:gd name="f23" fmla="*/ f18 1 1408937"/>
                <a:gd name="f24" fmla="*/ f19 1 132800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408937" h="132800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045" tIns="9045" rIns="9045" bIns="9045" anchor="ctr" anchorCtr="1" compatLnSpc="1">
              <a:noAutofit/>
            </a:bodyPr>
            <a:lstStyle/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學務主任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 smtClean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勵秀貞</a:t>
              </a:r>
              <a:endParaRPr lang="en-US" altLang="zh-TW" sz="1425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zh-TW" sz="1425" b="1" dirty="0" smtClean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331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2444081" y="2637476"/>
              <a:ext cx="1398154" cy="3290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8937"/>
                <a:gd name="f7" fmla="val 3126762"/>
                <a:gd name="f8" fmla="+- 0 0 -90"/>
                <a:gd name="f9" fmla="*/ f3 1 1408937"/>
                <a:gd name="f10" fmla="*/ f4 1 3126762"/>
                <a:gd name="f11" fmla="+- f7 0 f5"/>
                <a:gd name="f12" fmla="+- f6 0 f5"/>
                <a:gd name="f13" fmla="*/ f8 f0 1"/>
                <a:gd name="f14" fmla="*/ f12 1 1408937"/>
                <a:gd name="f15" fmla="*/ f11 1 3126762"/>
                <a:gd name="f16" fmla="*/ 0 f12 1"/>
                <a:gd name="f17" fmla="*/ 0 f11 1"/>
                <a:gd name="f18" fmla="*/ 1408937 f12 1"/>
                <a:gd name="f19" fmla="*/ 3126762 f11 1"/>
                <a:gd name="f20" fmla="*/ f13 1 f2"/>
                <a:gd name="f21" fmla="*/ f16 1 1408937"/>
                <a:gd name="f22" fmla="*/ f17 1 3126762"/>
                <a:gd name="f23" fmla="*/ f18 1 1408937"/>
                <a:gd name="f24" fmla="*/ f19 1 31267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408937" h="31267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045" tIns="9045" rIns="9045" bIns="9045" anchor="ctr" anchorCtr="1" compatLnSpc="1">
              <a:noAutofit/>
            </a:bodyPr>
            <a:lstStyle/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zh-TW" sz="1425" dirty="0">
                <a:solidFill>
                  <a:srgbClr val="FFFFFF"/>
                </a:solidFill>
                <a:latin typeface="Arial"/>
                <a:ea typeface="新細明體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訓育組長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 smtClean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李沛縈</a:t>
              </a:r>
              <a:endParaRPr lang="en-US" altLang="zh-TW" sz="1425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351" b="1" dirty="0" smtClean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r>
                <a:rPr lang="zh-TW" altLang="en-US" sz="1351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生活管理</a:t>
              </a:r>
              <a:endParaRPr lang="en-US" sz="1351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安全教育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學藝社團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服裝儀容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品德教育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畢業生活動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332</a:t>
              </a: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25" dirty="0">
                <a:solidFill>
                  <a:srgbClr val="FFFFFF"/>
                </a:solidFill>
                <a:latin typeface="Arial"/>
                <a:ea typeface="新細明體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457899" y="2637476"/>
              <a:ext cx="1408934" cy="32726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8937"/>
                <a:gd name="f7" fmla="val 3138541"/>
                <a:gd name="f8" fmla="+- 0 0 -90"/>
                <a:gd name="f9" fmla="*/ f3 1 1408937"/>
                <a:gd name="f10" fmla="*/ f4 1 3138541"/>
                <a:gd name="f11" fmla="+- f7 0 f5"/>
                <a:gd name="f12" fmla="+- f6 0 f5"/>
                <a:gd name="f13" fmla="*/ f8 f0 1"/>
                <a:gd name="f14" fmla="*/ f12 1 1408937"/>
                <a:gd name="f15" fmla="*/ f11 1 3138541"/>
                <a:gd name="f16" fmla="*/ 0 f12 1"/>
                <a:gd name="f17" fmla="*/ 0 f11 1"/>
                <a:gd name="f18" fmla="*/ 1408937 f12 1"/>
                <a:gd name="f19" fmla="*/ 3138541 f11 1"/>
                <a:gd name="f20" fmla="*/ f13 1 f2"/>
                <a:gd name="f21" fmla="*/ f16 1 1408937"/>
                <a:gd name="f22" fmla="*/ f17 1 3138541"/>
                <a:gd name="f23" fmla="*/ f18 1 1408937"/>
                <a:gd name="f24" fmla="*/ f19 1 313854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408937" h="313854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045" tIns="9045" rIns="9045" bIns="9045" anchor="ctr" anchorCtr="1" compatLnSpc="1">
              <a:noAutofit/>
            </a:bodyPr>
            <a:lstStyle/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zh-TW" sz="1425" dirty="0">
                <a:solidFill>
                  <a:srgbClr val="FFFFFF"/>
                </a:solidFill>
                <a:latin typeface="Arial"/>
                <a:ea typeface="新細明體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衛生組長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 smtClean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葉香螢</a:t>
              </a:r>
              <a:endParaRPr lang="en-US" sz="1425" dirty="0">
                <a:solidFill>
                  <a:srgbClr val="FFFFFF"/>
                </a:solidFill>
                <a:latin typeface="Arial"/>
                <a:ea typeface="新細明體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環境整潔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小田園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環境教育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校園防疫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畢旅畢冊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335</a:t>
              </a: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25" dirty="0">
                <a:solidFill>
                  <a:srgbClr val="FFFFFF"/>
                </a:solidFill>
                <a:latin typeface="Arial"/>
                <a:ea typeface="新細明體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502656" y="2637476"/>
              <a:ext cx="1408934" cy="3290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8937"/>
                <a:gd name="f7" fmla="val 3138541"/>
                <a:gd name="f8" fmla="+- 0 0 -90"/>
                <a:gd name="f9" fmla="*/ f3 1 1408937"/>
                <a:gd name="f10" fmla="*/ f4 1 3138541"/>
                <a:gd name="f11" fmla="+- f7 0 f5"/>
                <a:gd name="f12" fmla="+- f6 0 f5"/>
                <a:gd name="f13" fmla="*/ f8 f0 1"/>
                <a:gd name="f14" fmla="*/ f12 1 1408937"/>
                <a:gd name="f15" fmla="*/ f11 1 3138541"/>
                <a:gd name="f16" fmla="*/ 0 f12 1"/>
                <a:gd name="f17" fmla="*/ 0 f11 1"/>
                <a:gd name="f18" fmla="*/ 1408937 f12 1"/>
                <a:gd name="f19" fmla="*/ 3138541 f11 1"/>
                <a:gd name="f20" fmla="*/ f13 1 f2"/>
                <a:gd name="f21" fmla="*/ f16 1 1408937"/>
                <a:gd name="f22" fmla="*/ f17 1 3138541"/>
                <a:gd name="f23" fmla="*/ f18 1 1408937"/>
                <a:gd name="f24" fmla="*/ f19 1 313854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408937" h="313854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045" tIns="9045" rIns="9045" bIns="9045" anchor="ctr" anchorCtr="1" compatLnSpc="1">
              <a:noAutofit/>
            </a:bodyPr>
            <a:lstStyle/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體育組長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雲慧萍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25" dirty="0">
                <a:solidFill>
                  <a:srgbClr val="FFFFFF"/>
                </a:solidFill>
                <a:latin typeface="Arial"/>
                <a:ea typeface="新細明體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體育競賽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體育</a:t>
              </a:r>
              <a:r>
                <a:rPr lang="zh-TW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社團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體適能檢測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351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培訓體育專隊</a:t>
              </a:r>
              <a:endParaRPr lang="en-US" altLang="zh-TW" sz="1351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籌辦體表會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333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6572011" y="2639218"/>
              <a:ext cx="1408934" cy="33053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8937"/>
                <a:gd name="f7" fmla="val 3167784"/>
                <a:gd name="f8" fmla="+- 0 0 -90"/>
                <a:gd name="f9" fmla="*/ f3 1 1408937"/>
                <a:gd name="f10" fmla="*/ f4 1 3167784"/>
                <a:gd name="f11" fmla="+- f7 0 f5"/>
                <a:gd name="f12" fmla="+- f6 0 f5"/>
                <a:gd name="f13" fmla="*/ f8 f0 1"/>
                <a:gd name="f14" fmla="*/ f12 1 1408937"/>
                <a:gd name="f15" fmla="*/ f11 1 3167784"/>
                <a:gd name="f16" fmla="*/ 0 f12 1"/>
                <a:gd name="f17" fmla="*/ 0 f11 1"/>
                <a:gd name="f18" fmla="*/ 1408937 f12 1"/>
                <a:gd name="f19" fmla="*/ 3167784 f11 1"/>
                <a:gd name="f20" fmla="*/ f13 1 f2"/>
                <a:gd name="f21" fmla="*/ f16 1 1408937"/>
                <a:gd name="f22" fmla="*/ f17 1 3167784"/>
                <a:gd name="f23" fmla="*/ f18 1 1408937"/>
                <a:gd name="f24" fmla="*/ f19 1 316778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408937" h="316778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045" tIns="9045" rIns="9045" bIns="9045" anchor="ctr" anchorCtr="1" compatLnSpc="1">
              <a:noAutofit/>
            </a:bodyPr>
            <a:lstStyle/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護理師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蔡佳蓉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25" dirty="0">
                <a:solidFill>
                  <a:srgbClr val="FFFFFF"/>
                </a:solidFill>
                <a:latin typeface="Arial"/>
                <a:ea typeface="新細明體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351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基礎傷病處理</a:t>
              </a:r>
              <a:endParaRPr lang="en-US" sz="1351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平安保險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衛教宣導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健康檢查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altLang="en-US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預防注射</a:t>
              </a:r>
              <a:endPara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defTabSz="633380">
                <a:lnSpc>
                  <a:spcPct val="90000"/>
                </a:lnSpc>
                <a:spcAft>
                  <a:spcPts val="601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zh-TW" sz="1425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336</a:t>
              </a:r>
              <a:endParaRPr 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5" name="手繪多邊形 14"/>
          <p:cNvSpPr/>
          <p:nvPr/>
        </p:nvSpPr>
        <p:spPr>
          <a:xfrm>
            <a:off x="6761143" y="2702073"/>
            <a:ext cx="1056703" cy="24544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08937"/>
              <a:gd name="f7" fmla="val 3138541"/>
              <a:gd name="f8" fmla="+- 0 0 -90"/>
              <a:gd name="f9" fmla="*/ f3 1 1408937"/>
              <a:gd name="f10" fmla="*/ f4 1 3138541"/>
              <a:gd name="f11" fmla="+- f7 0 f5"/>
              <a:gd name="f12" fmla="+- f6 0 f5"/>
              <a:gd name="f13" fmla="*/ f8 f0 1"/>
              <a:gd name="f14" fmla="*/ f12 1 1408937"/>
              <a:gd name="f15" fmla="*/ f11 1 3138541"/>
              <a:gd name="f16" fmla="*/ 0 f12 1"/>
              <a:gd name="f17" fmla="*/ 0 f11 1"/>
              <a:gd name="f18" fmla="*/ 1408937 f12 1"/>
              <a:gd name="f19" fmla="*/ 3138541 f11 1"/>
              <a:gd name="f20" fmla="*/ f13 1 f2"/>
              <a:gd name="f21" fmla="*/ f16 1 1408937"/>
              <a:gd name="f22" fmla="*/ f17 1 3138541"/>
              <a:gd name="f23" fmla="*/ f18 1 1408937"/>
              <a:gd name="f24" fmla="*/ f19 1 3138541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1408937" h="3138541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045" tIns="9045" rIns="9045" bIns="9045" anchor="ctr" anchorCtr="1" compatLnSpc="1">
            <a:noAutofit/>
          </a:bodyPr>
          <a:lstStyle/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營養師</a:t>
            </a:r>
            <a:endParaRPr lang="en-US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許雲卿</a:t>
            </a:r>
            <a:endParaRPr lang="en-US" altLang="zh-TW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zh-TW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351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群組午餐供應</a:t>
            </a:r>
            <a:endParaRPr lang="en-US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營養教育</a:t>
            </a:r>
            <a:endParaRPr lang="en-US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飲食實作</a:t>
            </a:r>
            <a:endParaRPr lang="en-US" altLang="zh-TW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食安管理</a:t>
            </a:r>
            <a:endParaRPr lang="en-US" altLang="zh-TW" sz="1425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633380">
              <a:lnSpc>
                <a:spcPct val="90000"/>
              </a:lnSpc>
              <a:spcAft>
                <a:spcPts val="60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1425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338</a:t>
            </a:r>
            <a:endParaRPr lang="en-US" sz="1425" dirty="0">
              <a:solidFill>
                <a:srgbClr val="FFFFFF"/>
              </a:solidFill>
              <a:latin typeface="Aria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84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teacher.edu.tw/Figures/poster/poster-2017-11-21-09-59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6" y="474363"/>
            <a:ext cx="4116234" cy="58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 rot="20474826">
            <a:off x="4713097" y="3803055"/>
            <a:ext cx="423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「愛</a:t>
            </a:r>
            <a:r>
              <a:rPr lang="en-US" altLang="zh-TW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zh-TW" alt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陪伴</a:t>
            </a:r>
            <a:r>
              <a:rPr lang="zh-TW" alt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」</a:t>
            </a:r>
            <a:r>
              <a:rPr lang="zh-TW" altLang="en-US" sz="2800" b="1" dirty="0" smtClean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減少</a:t>
            </a:r>
            <a:r>
              <a:rPr lang="zh-TW" altLang="en-US" sz="2800" b="1" dirty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網路</a:t>
            </a:r>
            <a:r>
              <a:rPr lang="zh-TW" altLang="en-US" sz="2800" b="1" dirty="0" smtClean="0">
                <a:solidFill>
                  <a:srgbClr val="ED7D3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成癮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81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防範新興毒品知多少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32967" cy="46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397" y="1423034"/>
            <a:ext cx="719881" cy="3601460"/>
          </a:xfrm>
        </p:spPr>
        <p:txBody>
          <a:bodyPr vert="eaVert">
            <a:no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請提醒您家的孩子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27" y="1147523"/>
            <a:ext cx="7455877" cy="4633428"/>
          </a:xfrm>
        </p:spPr>
      </p:pic>
    </p:spTree>
    <p:extLst>
      <p:ext uri="{BB962C8B-B14F-4D97-AF65-F5344CB8AC3E}">
        <p14:creationId xmlns:p14="http://schemas.microsoft.com/office/powerpoint/2010/main" val="42183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973831">
            <a:off x="4941736" y="2667980"/>
            <a:ext cx="3741089" cy="1143000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多留意</a:t>
            </a:r>
            <a:r>
              <a:rPr lang="en-US" altLang="zh-TW" sz="4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多一分安全</a:t>
            </a:r>
            <a:endParaRPr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2" y="359803"/>
            <a:ext cx="4484137" cy="63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6" y="1337316"/>
            <a:ext cx="4120399" cy="412039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82" y="1322967"/>
            <a:ext cx="4149092" cy="41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2860" y="188875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報告完畢</a:t>
            </a:r>
            <a:endParaRPr lang="zh-TW" altLang="en-US" sz="5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1701" y="3848432"/>
            <a:ext cx="6444532" cy="811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/>
              <a:t>若有任何疑問，歡迎詢問學務處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934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343" y="692898"/>
            <a:ext cx="1441940" cy="1086491"/>
          </a:xfrm>
        </p:spPr>
        <p:txBody>
          <a:bodyPr>
            <a:noAutofit/>
          </a:bodyPr>
          <a:lstStyle/>
          <a:p>
            <a:r>
              <a:rPr lang="zh-TW" altLang="en-US" sz="6601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402336" y="1721362"/>
            <a:ext cx="8229600" cy="4339003"/>
          </a:xfrm>
        </p:spPr>
        <p:txBody>
          <a:bodyPr>
            <a:normAutofit/>
          </a:bodyPr>
          <a:lstStyle/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TW" altLang="en-US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統鮮美食公司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供應，</a:t>
            </a:r>
            <a:r>
              <a:rPr lang="zh-TW" altLang="en-US" sz="29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每餐</a:t>
            </a:r>
            <a:r>
              <a:rPr lang="en-US" altLang="zh-TW" sz="29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zh-TW" altLang="en-US" sz="29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，三菜一湯，每週一次牛乳、四次水果。</a:t>
            </a:r>
            <a:endParaRPr lang="en-US" altLang="zh-TW" sz="29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低年級如只訂週二，每月供應一次牛乳。</a:t>
            </a:r>
            <a:endParaRPr lang="en-US" altLang="zh-TW" sz="29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每週供應</a:t>
            </a:r>
            <a:r>
              <a:rPr lang="en-US" altLang="zh-TW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次有機白米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TW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TW" altLang="en-US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次有機青菜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29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在校用餐時間</a:t>
            </a:r>
            <a:r>
              <a:rPr lang="en-US" altLang="zh-TW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11:50-12:30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sz="29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家長送午餐者，請放置於警衛室。</a:t>
            </a:r>
            <a:endParaRPr lang="en-US" altLang="zh-TW" sz="29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2"/>
              </a:spcBef>
            </a:pP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停退餐日統一訂定於退餐日</a:t>
            </a:r>
            <a:r>
              <a:rPr lang="en-US" altLang="zh-TW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當日</a:t>
            </a:r>
            <a:r>
              <a:rPr lang="zh-TW" altLang="en-US" sz="2924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不算，不含例假日</a:t>
            </a:r>
            <a:r>
              <a:rPr lang="en-US" altLang="zh-TW" sz="2924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TW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TW" altLang="en-US" sz="292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日前</a:t>
            </a:r>
            <a:r>
              <a:rPr lang="zh-TW" altLang="en-US" sz="29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TW" altLang="en-US" sz="29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請家長上網填寫表單退餐。</a:t>
            </a:r>
          </a:p>
          <a:p>
            <a:pPr>
              <a:spcBef>
                <a:spcPts val="452"/>
              </a:spcBef>
            </a:pPr>
            <a:endParaRPr lang="en-US" sz="3300" b="1" dirty="0">
              <a:latin typeface="標楷體" pitchFamily="65" charset="-120"/>
            </a:endParaRP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93" y="960886"/>
            <a:ext cx="1389508" cy="2779012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5" y="960886"/>
            <a:ext cx="1389505" cy="2779012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285" y="1208411"/>
            <a:ext cx="1980148" cy="14851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34" y="960881"/>
            <a:ext cx="2625492" cy="19691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84" y="4196615"/>
            <a:ext cx="2795956" cy="2097439"/>
          </a:xfrm>
          <a:prstGeom prst="rect">
            <a:avLst/>
          </a:prstGeom>
        </p:spPr>
      </p:pic>
      <p:sp>
        <p:nvSpPr>
          <p:cNvPr id="13" name="向右箭號 12"/>
          <p:cNvSpPr/>
          <p:nvPr/>
        </p:nvSpPr>
        <p:spPr>
          <a:xfrm>
            <a:off x="3158796" y="2790002"/>
            <a:ext cx="851435" cy="35825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36344" y="3829062"/>
            <a:ext cx="2708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學校自設廚房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A706F5B-28D1-47B1-96B3-B47A9D3A915C}"/>
              </a:ext>
            </a:extLst>
          </p:cNvPr>
          <p:cNvSpPr txBox="1"/>
          <p:nvPr/>
        </p:nvSpPr>
        <p:spPr>
          <a:xfrm>
            <a:off x="5137619" y="2569398"/>
            <a:ext cx="3508287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1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西餐禮儀</a:t>
            </a:r>
            <a:endParaRPr lang="en-US" altLang="zh-TW" sz="18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4E7D6D-CF8C-4FB4-A4D7-3C6C96D23F7A}"/>
              </a:ext>
            </a:extLst>
          </p:cNvPr>
          <p:cNvSpPr txBox="1"/>
          <p:nvPr/>
        </p:nvSpPr>
        <p:spPr>
          <a:xfrm>
            <a:off x="4010231" y="6395377"/>
            <a:ext cx="2663686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班級打菜及供餐情形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8077" y="2375085"/>
            <a:ext cx="1345100" cy="11098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44" y="4438216"/>
            <a:ext cx="2060464" cy="15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267" y="857252"/>
            <a:ext cx="3341077" cy="363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06336" y="761483"/>
            <a:ext cx="1345223" cy="901855"/>
          </a:xfrm>
        </p:spPr>
        <p:txBody>
          <a:bodyPr>
            <a:noAutofit/>
          </a:bodyPr>
          <a:lstStyle/>
          <a:p>
            <a:r>
              <a:rPr lang="zh-TW" altLang="en-US" sz="6601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1"/>
          </p:nvPr>
        </p:nvSpPr>
        <p:spPr>
          <a:xfrm>
            <a:off x="167805" y="1237779"/>
            <a:ext cx="5348249" cy="4034205"/>
          </a:xfrm>
        </p:spPr>
        <p:txBody>
          <a:bodyPr>
            <a:normAutofit/>
          </a:bodyPr>
          <a:lstStyle/>
          <a:p>
            <a:pPr>
              <a:spcBef>
                <a:spcPts val="452"/>
              </a:spcBef>
              <a:buNone/>
            </a:pPr>
            <a:r>
              <a:rPr lang="zh-TW" altLang="en-US" sz="1801" b="1" dirty="0" smtClean="0">
                <a:latin typeface="標楷體" pitchFamily="65" charset="-120"/>
              </a:rPr>
              <a:t> </a:t>
            </a:r>
            <a:endParaRPr lang="en-US" sz="1801" b="1" dirty="0">
              <a:latin typeface="標楷體" pitchFamily="65" charset="-120"/>
            </a:endParaRPr>
          </a:p>
          <a:p>
            <a:pPr>
              <a:spcBef>
                <a:spcPts val="452"/>
              </a:spcBef>
            </a:pPr>
            <a:r>
              <a:rPr lang="zh-TW" altLang="en-US" sz="2700" b="1" dirty="0"/>
              <a:t>指定日外欲購買制服，請電洽</a:t>
            </a:r>
            <a:r>
              <a:rPr lang="en-US" altLang="zh-TW" sz="2700" b="1" dirty="0">
                <a:solidFill>
                  <a:srgbClr val="0070C0"/>
                </a:solidFill>
              </a:rPr>
              <a:t>29712213</a:t>
            </a:r>
            <a:r>
              <a:rPr lang="zh-TW" altLang="en-US" sz="2700" b="1" dirty="0">
                <a:solidFill>
                  <a:srgbClr val="0070C0"/>
                </a:solidFill>
              </a:rPr>
              <a:t>，一富有限公司</a:t>
            </a:r>
            <a:endParaRPr lang="en-US" altLang="zh-TW" sz="2700" b="1" dirty="0">
              <a:solidFill>
                <a:srgbClr val="0070C0"/>
              </a:solidFill>
              <a:latin typeface="標楷體" pitchFamily="65" charset="-120"/>
            </a:endParaRPr>
          </a:p>
          <a:p>
            <a:pPr>
              <a:spcBef>
                <a:spcPts val="452"/>
              </a:spcBef>
            </a:pPr>
            <a:r>
              <a:rPr lang="zh-TW" altLang="en-US" sz="2700" b="1" dirty="0">
                <a:latin typeface="標楷體" pitchFamily="65" charset="-120"/>
              </a:rPr>
              <a:t>由各班統一體育服穿著時間，其餘穿著便服。並請配合</a:t>
            </a:r>
            <a:r>
              <a:rPr lang="zh-TW" altLang="en-US" sz="2700" b="1" dirty="0">
                <a:solidFill>
                  <a:srgbClr val="FF0000"/>
                </a:solidFill>
                <a:latin typeface="標楷體" pitchFamily="65" charset="-120"/>
              </a:rPr>
              <a:t>勿穿涼鞋</a:t>
            </a:r>
            <a:r>
              <a:rPr lang="zh-TW" altLang="en-US" sz="2700" b="1" dirty="0">
                <a:latin typeface="標楷體" pitchFamily="65" charset="-120"/>
              </a:rPr>
              <a:t>到校，因包覆力不夠容易受傷及滑倒。</a:t>
            </a:r>
            <a:endParaRPr lang="en-US" sz="2700" b="1" dirty="0">
              <a:latin typeface="標楷體" pitchFamily="65" charset="-120"/>
            </a:endParaRPr>
          </a:p>
          <a:p>
            <a:pPr>
              <a:spcBef>
                <a:spcPts val="452"/>
              </a:spcBef>
            </a:pPr>
            <a:r>
              <a:rPr lang="zh-TW" altLang="en-US" sz="2700" b="1" dirty="0">
                <a:latin typeface="標楷體" pitchFamily="65" charset="-120"/>
              </a:rPr>
              <a:t>學生名牌請縫製於</a:t>
            </a:r>
            <a:r>
              <a:rPr lang="zh-TW" altLang="en-US" sz="2700" b="1" dirty="0">
                <a:solidFill>
                  <a:srgbClr val="0070C0"/>
                </a:solidFill>
                <a:latin typeface="標楷體" pitchFamily="65" charset="-120"/>
              </a:rPr>
              <a:t>左胸</a:t>
            </a:r>
            <a:r>
              <a:rPr lang="zh-TW" altLang="en-US" sz="2700" b="1" dirty="0">
                <a:latin typeface="標楷體" pitchFamily="65" charset="-120"/>
              </a:rPr>
              <a:t>前。</a:t>
            </a:r>
            <a:endParaRPr lang="en-US" altLang="zh-TW" sz="2700" b="1" dirty="0">
              <a:latin typeface="標楷體" pitchFamily="65" charset="-120"/>
            </a:endParaRPr>
          </a:p>
          <a:p>
            <a:pPr>
              <a:spcBef>
                <a:spcPts val="452"/>
              </a:spcBef>
            </a:pPr>
            <a:endParaRPr lang="zh-TW" altLang="en-US" sz="2700" b="1" dirty="0">
              <a:latin typeface="標楷體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443782" y="2079385"/>
            <a:ext cx="325316" cy="378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" name="橢圓 9"/>
          <p:cNvSpPr/>
          <p:nvPr/>
        </p:nvSpPr>
        <p:spPr>
          <a:xfrm>
            <a:off x="7154697" y="2154120"/>
            <a:ext cx="325316" cy="378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37" y="4618190"/>
            <a:ext cx="2940764" cy="11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37755" y="857259"/>
            <a:ext cx="1345223" cy="901855"/>
          </a:xfrm>
        </p:spPr>
        <p:txBody>
          <a:bodyPr>
            <a:noAutofit/>
          </a:bodyPr>
          <a:lstStyle/>
          <a:p>
            <a:r>
              <a:rPr lang="zh-TW" altLang="en-US" sz="6601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1"/>
          </p:nvPr>
        </p:nvSpPr>
        <p:spPr>
          <a:xfrm>
            <a:off x="370241" y="1642747"/>
            <a:ext cx="7930921" cy="4113997"/>
          </a:xfrm>
        </p:spPr>
        <p:txBody>
          <a:bodyPr>
            <a:normAutofit fontScale="92500"/>
          </a:bodyPr>
          <a:lstStyle/>
          <a:p>
            <a:pPr>
              <a:spcBef>
                <a:spcPts val="452"/>
              </a:spcBef>
            </a:pPr>
            <a:endParaRPr lang="en-US" sz="1801" b="1" dirty="0">
              <a:latin typeface="標楷體" pitchFamily="65" charset="-120"/>
            </a:endParaRPr>
          </a:p>
          <a:p>
            <a:pPr>
              <a:spcBef>
                <a:spcPts val="452"/>
              </a:spcBef>
              <a:buNone/>
            </a:pPr>
            <a:r>
              <a:rPr lang="zh-TW" altLang="en-US" sz="1801" b="1" dirty="0">
                <a:latin typeface="標楷體" pitchFamily="65" charset="-120"/>
              </a:rPr>
              <a:t>   </a:t>
            </a:r>
            <a:endParaRPr lang="en-US" sz="1801" b="1" dirty="0">
              <a:latin typeface="標楷體" pitchFamily="65" charset="-120"/>
            </a:endParaRPr>
          </a:p>
          <a:p>
            <a:pPr>
              <a:lnSpc>
                <a:spcPct val="120000"/>
              </a:lnSpc>
              <a:spcBef>
                <a:spcPts val="452"/>
              </a:spcBef>
            </a:pPr>
            <a:r>
              <a:rPr lang="zh-TW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上學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時間：上午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>
              <a:lnSpc>
                <a:spcPct val="120000"/>
              </a:lnSpc>
              <a:spcBef>
                <a:spcPts val="452"/>
              </a:spcBef>
            </a:pPr>
            <a:r>
              <a:rPr lang="zh-TW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放學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時間：中午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30(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未用午餐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12:00)</a:t>
            </a:r>
          </a:p>
          <a:p>
            <a:pPr marL="0" indent="0">
              <a:lnSpc>
                <a:spcPct val="120000"/>
              </a:lnSpc>
              <a:spcBef>
                <a:spcPts val="452"/>
              </a:spcBef>
              <a:buNone/>
            </a:pP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下午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altLang="zh-TW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452"/>
              </a:spcBef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上學：送到校門口  孩子自己走</a:t>
            </a:r>
          </a:p>
          <a:p>
            <a:pPr marL="0" indent="0">
              <a:spcBef>
                <a:spcPts val="452"/>
              </a:spcBef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放學：接送區等待  動線不妨礙</a:t>
            </a:r>
          </a:p>
          <a:p>
            <a:pPr marL="0" indent="0">
              <a:spcBef>
                <a:spcPts val="452"/>
              </a:spcBef>
              <a:buNone/>
            </a:pPr>
            <a:endParaRPr lang="en-US" altLang="zh-TW" sz="7350" b="1" dirty="0">
              <a:latin typeface="標楷體" pitchFamily="65" charset="-120"/>
            </a:endParaRPr>
          </a:p>
          <a:p>
            <a:pPr>
              <a:spcBef>
                <a:spcPts val="452"/>
              </a:spcBef>
            </a:pPr>
            <a:endParaRPr lang="en-US" altLang="zh-TW" sz="1801" b="1" dirty="0">
              <a:solidFill>
                <a:srgbClr val="FF0000"/>
              </a:solidFill>
              <a:latin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3" y="4593492"/>
            <a:ext cx="2361537" cy="17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479" y="1083576"/>
            <a:ext cx="8229600" cy="4855463"/>
          </a:xfrm>
        </p:spPr>
        <p:txBody>
          <a:bodyPr>
            <a:normAutofit/>
          </a:bodyPr>
          <a:lstStyle/>
          <a:p>
            <a:r>
              <a:rPr lang="zh-TW" altLang="en-US" sz="3001" dirty="0"/>
              <a:t>請孩子</a:t>
            </a:r>
            <a:r>
              <a:rPr lang="zh-TW" altLang="en-US" sz="3001" dirty="0">
                <a:solidFill>
                  <a:srgbClr val="C00000"/>
                </a:solidFill>
              </a:rPr>
              <a:t>吃完早餐再入校園</a:t>
            </a:r>
            <a:r>
              <a:rPr lang="zh-TW" altLang="en-US" sz="3001" dirty="0" smtClean="0"/>
              <a:t>，避免學生</a:t>
            </a:r>
            <a:r>
              <a:rPr lang="zh-TW" altLang="en-US" sz="3001" dirty="0"/>
              <a:t>無時間吃</a:t>
            </a:r>
            <a:r>
              <a:rPr lang="zh-TW" altLang="en-US" sz="3001" dirty="0" smtClean="0"/>
              <a:t>早餐。</a:t>
            </a:r>
            <a:endParaRPr lang="en-US" altLang="zh-TW" sz="3001" dirty="0"/>
          </a:p>
          <a:p>
            <a:r>
              <a:rPr lang="zh-TW" altLang="en-US" sz="3001" dirty="0">
                <a:solidFill>
                  <a:srgbClr val="C00000"/>
                </a:solidFill>
              </a:rPr>
              <a:t>有發燒</a:t>
            </a:r>
            <a:r>
              <a:rPr lang="zh-TW" altLang="en-US" sz="3001" dirty="0"/>
              <a:t>或</a:t>
            </a:r>
            <a:r>
              <a:rPr lang="zh-TW" altLang="en-US" sz="3001" dirty="0">
                <a:solidFill>
                  <a:srgbClr val="C00000"/>
                </a:solidFill>
              </a:rPr>
              <a:t>呼吸道症狀</a:t>
            </a:r>
            <a:r>
              <a:rPr lang="zh-TW" altLang="en-US" sz="3001" dirty="0"/>
              <a:t>當日不入校，請盡速就醫，並回報學校。</a:t>
            </a:r>
            <a:endParaRPr lang="en-US" altLang="zh-TW" sz="3001" dirty="0"/>
          </a:p>
          <a:p>
            <a:r>
              <a:rPr lang="zh-TW" altLang="en-US" sz="3001" dirty="0" smtClean="0"/>
              <a:t>請</a:t>
            </a:r>
            <a:r>
              <a:rPr lang="zh-TW" altLang="en-US" sz="3001" dirty="0"/>
              <a:t>和孩子</a:t>
            </a:r>
            <a:r>
              <a:rPr lang="zh-TW" altLang="en-US" sz="3001" dirty="0">
                <a:solidFill>
                  <a:srgbClr val="0070C0"/>
                </a:solidFill>
              </a:rPr>
              <a:t>約定好接送時間</a:t>
            </a:r>
            <a:r>
              <a:rPr lang="zh-TW" altLang="en-US" sz="3001" dirty="0"/>
              <a:t>，留意是否當日參加課後班或社團。</a:t>
            </a:r>
            <a:endParaRPr lang="en-US" altLang="zh-TW" sz="3001" dirty="0"/>
          </a:p>
          <a:p>
            <a:r>
              <a:rPr lang="zh-TW" altLang="en-US" sz="3001" dirty="0">
                <a:solidFill>
                  <a:srgbClr val="0070C0"/>
                </a:solidFill>
              </a:rPr>
              <a:t>安親班</a:t>
            </a:r>
            <a:r>
              <a:rPr lang="zh-TW" altLang="en-US" sz="3001" dirty="0" smtClean="0"/>
              <a:t>因</a:t>
            </a:r>
            <a:r>
              <a:rPr lang="zh-TW" altLang="en-US" sz="3001" dirty="0" smtClean="0">
                <a:solidFill>
                  <a:srgbClr val="0070C0"/>
                </a:solidFill>
              </a:rPr>
              <a:t>無法</a:t>
            </a:r>
            <a:r>
              <a:rPr lang="zh-TW" altLang="en-US" sz="3001" dirty="0">
                <a:solidFill>
                  <a:srgbClr val="0070C0"/>
                </a:solidFill>
              </a:rPr>
              <a:t>入校接送</a:t>
            </a:r>
            <a:r>
              <a:rPr lang="zh-TW" altLang="en-US" sz="3001" dirty="0"/>
              <a:t>，接送區於</a:t>
            </a:r>
            <a:r>
              <a:rPr lang="zh-TW" altLang="en-US" sz="3001" dirty="0">
                <a:solidFill>
                  <a:srgbClr val="C00000"/>
                </a:solidFill>
              </a:rPr>
              <a:t>校門左側圍牆</a:t>
            </a:r>
            <a:r>
              <a:rPr lang="zh-TW" altLang="en-US" sz="3001" dirty="0"/>
              <a:t>。</a:t>
            </a:r>
            <a:endParaRPr lang="en-US" altLang="zh-TW" sz="3001" dirty="0"/>
          </a:p>
          <a:p>
            <a:endParaRPr lang="zh-TW" altLang="en-US" sz="3001" dirty="0"/>
          </a:p>
        </p:txBody>
      </p:sp>
    </p:spTree>
    <p:extLst>
      <p:ext uri="{BB962C8B-B14F-4D97-AF65-F5344CB8AC3E}">
        <p14:creationId xmlns:p14="http://schemas.microsoft.com/office/powerpoint/2010/main" val="22793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19026" y="974738"/>
            <a:ext cx="6172201" cy="490953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請家長協助學童上下學安全注意事項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3770" y="1580250"/>
            <a:ext cx="6746783" cy="48277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600" dirty="0"/>
              <a:t>上放學校門口淨空，校門兩側紅線區上下學時間可暫停，請車輛停妥後再上下車，</a:t>
            </a:r>
            <a:r>
              <a:rPr lang="zh-TW" altLang="en-US" sz="2600" dirty="0">
                <a:solidFill>
                  <a:srgbClr val="0070C0"/>
                </a:solidFill>
              </a:rPr>
              <a:t>別在馬路對面喊孩子。</a:t>
            </a:r>
          </a:p>
          <a:p>
            <a:r>
              <a:rPr lang="zh-TW" altLang="en-US" sz="2600" dirty="0"/>
              <a:t>過馬路要</a:t>
            </a:r>
            <a:r>
              <a:rPr lang="zh-TW" altLang="en-US" sz="2600" dirty="0">
                <a:solidFill>
                  <a:srgbClr val="0070C0"/>
                </a:solidFill>
              </a:rPr>
              <a:t>牽孩子手腕</a:t>
            </a:r>
          </a:p>
          <a:p>
            <a:r>
              <a:rPr lang="zh-TW" altLang="en-US" sz="2600" dirty="0">
                <a:solidFill>
                  <a:srgbClr val="0070C0"/>
                </a:solidFill>
              </a:rPr>
              <a:t>走</a:t>
            </a:r>
            <a:r>
              <a:rPr lang="zh-TW" altLang="en-US" sz="2600" dirty="0"/>
              <a:t>在孩子的</a:t>
            </a:r>
            <a:r>
              <a:rPr lang="zh-TW" altLang="en-US" sz="2600" dirty="0">
                <a:solidFill>
                  <a:srgbClr val="0070C0"/>
                </a:solidFill>
              </a:rPr>
              <a:t>左側</a:t>
            </a:r>
          </a:p>
          <a:p>
            <a:r>
              <a:rPr lang="zh-TW" altLang="en-US" sz="2600" dirty="0"/>
              <a:t>上下學請走導護崗</a:t>
            </a:r>
            <a:endParaRPr lang="en-US" altLang="zh-TW" sz="2600" dirty="0"/>
          </a:p>
          <a:p>
            <a:r>
              <a:rPr lang="zh-TW" altLang="en-US" sz="2600" dirty="0">
                <a:solidFill>
                  <a:srgbClr val="0070C0"/>
                </a:solidFill>
              </a:rPr>
              <a:t>昌吉街</a:t>
            </a:r>
            <a:r>
              <a:rPr lang="zh-TW" altLang="en-US" sz="2600" dirty="0"/>
              <a:t>車輛橫衝直撞情況較多，請家長與孩子經過時，</a:t>
            </a:r>
            <a:r>
              <a:rPr lang="zh-TW" altLang="en-US" sz="2600" dirty="0">
                <a:solidFill>
                  <a:srgbClr val="0070C0"/>
                </a:solidFill>
              </a:rPr>
              <a:t>不搶快</a:t>
            </a:r>
            <a:r>
              <a:rPr lang="zh-TW" altLang="en-US" sz="2600" dirty="0"/>
              <a:t>，秒數不足時請等待下次綠燈在通行。</a:t>
            </a:r>
            <a:endParaRPr lang="en-US" altLang="zh-TW" sz="2600" dirty="0"/>
          </a:p>
          <a:p>
            <a:r>
              <a:rPr lang="zh-TW" alt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導護志工招募中</a:t>
            </a:r>
          </a:p>
          <a:p>
            <a:pPr marL="0" indent="0">
              <a:buNone/>
            </a:pPr>
            <a:r>
              <a:rPr lang="en-US" altLang="zh-TW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一週只要</a:t>
            </a:r>
            <a:r>
              <a:rPr lang="en-US" altLang="zh-TW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分鐘，守護孩子一生</a:t>
            </a:r>
            <a:r>
              <a:rPr lang="en-US" altLang="zh-TW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zh-TW" alt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歡迎家長踴躍洽學務處報名</a:t>
            </a:r>
            <a:r>
              <a:rPr lang="en-US" altLang="zh-TW" sz="262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  </a:t>
            </a:r>
            <a:endParaRPr lang="en-US" altLang="zh-TW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625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1" y="1571907"/>
            <a:ext cx="2233460" cy="271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4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98184" y="855264"/>
            <a:ext cx="1345223" cy="901855"/>
          </a:xfrm>
        </p:spPr>
        <p:txBody>
          <a:bodyPr>
            <a:noAutofit/>
          </a:bodyPr>
          <a:lstStyle/>
          <a:p>
            <a:r>
              <a:rPr lang="zh-TW" altLang="en-US" sz="6601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1"/>
          </p:nvPr>
        </p:nvSpPr>
        <p:spPr>
          <a:xfrm>
            <a:off x="457200" y="2057414"/>
            <a:ext cx="8229600" cy="400049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452"/>
              </a:spcBef>
            </a:pPr>
            <a:endParaRPr lang="en-US" sz="1801" b="1" dirty="0">
              <a:latin typeface="標楷體" pitchFamily="65" charset="-120"/>
            </a:endParaRPr>
          </a:p>
          <a:p>
            <a:pPr>
              <a:spcBef>
                <a:spcPts val="452"/>
              </a:spcBef>
              <a:buNone/>
            </a:pPr>
            <a:r>
              <a:rPr lang="zh-TW" altLang="en-US" sz="1801" b="1" dirty="0">
                <a:latin typeface="標楷體" pitchFamily="65" charset="-120"/>
              </a:rPr>
              <a:t>   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6"/>
          <a:stretch/>
        </p:blipFill>
        <p:spPr>
          <a:xfrm>
            <a:off x="4750408" y="1581083"/>
            <a:ext cx="1707671" cy="13639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2"/>
          <a:stretch/>
        </p:blipFill>
        <p:spPr>
          <a:xfrm>
            <a:off x="5998222" y="4676623"/>
            <a:ext cx="2135124" cy="133484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-185911" y="1956487"/>
            <a:ext cx="1507147" cy="5541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001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社團</a:t>
            </a:r>
            <a:endParaRPr lang="en-US" altLang="zh-TW" sz="3001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1" y="2670050"/>
            <a:ext cx="1605412" cy="13006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398" y="1244558"/>
            <a:ext cx="1901476" cy="122612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709" y="4212280"/>
            <a:ext cx="3131999" cy="1260663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4464571" y="966818"/>
            <a:ext cx="21328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腳踏車騎乘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589" y="4223962"/>
            <a:ext cx="1433252" cy="1237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400" y="3378009"/>
            <a:ext cx="1892459" cy="15122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099" y="3398746"/>
            <a:ext cx="2343348" cy="1467612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998222" y="3109206"/>
            <a:ext cx="25637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際體育競賽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91" y="1511981"/>
            <a:ext cx="1910663" cy="1432997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6850891" y="997166"/>
            <a:ext cx="20996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452"/>
              </a:spcBef>
            </a:pPr>
            <a:r>
              <a:rPr lang="zh-TW" altLang="en-US" sz="21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體驗營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1" y="2670050"/>
            <a:ext cx="1637698" cy="12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6597</TotalTime>
  <Words>1024</Words>
  <Application>Microsoft Office PowerPoint</Application>
  <PresentationFormat>如螢幕大小 (4:3)</PresentationFormat>
  <Paragraphs>165</Paragraphs>
  <Slides>25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40" baseType="lpstr">
      <vt:lpstr>Microsoft YaHei</vt:lpstr>
      <vt:lpstr>Noto Sans TC</vt:lpstr>
      <vt:lpstr>文鼎中圓</vt:lpstr>
      <vt:lpstr>華康古印體</vt:lpstr>
      <vt:lpstr>華康儷粗黑</vt:lpstr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3_Office 佈景主題</vt:lpstr>
      <vt:lpstr>Office 佈景主題</vt:lpstr>
      <vt:lpstr>PowerPoint 簡報</vt:lpstr>
      <vt:lpstr>PowerPoint 簡報</vt:lpstr>
      <vt:lpstr>食</vt:lpstr>
      <vt:lpstr>PowerPoint 簡報</vt:lpstr>
      <vt:lpstr>衣</vt:lpstr>
      <vt:lpstr>行</vt:lpstr>
      <vt:lpstr>PowerPoint 簡報</vt:lpstr>
      <vt:lpstr>請家長協助學童上下學安全注意事項</vt:lpstr>
      <vt:lpstr>育</vt:lpstr>
      <vt:lpstr>PowerPoint 簡報</vt:lpstr>
      <vt:lpstr>樂活小田園</vt:lpstr>
      <vt:lpstr>PowerPoint 簡報</vt:lpstr>
      <vt:lpstr>本學期重要工作事項</vt:lpstr>
      <vt:lpstr>PowerPoint 簡報</vt:lpstr>
      <vt:lpstr>守護孩子人身安全～防身警報器</vt:lpstr>
      <vt:lpstr>防災頭套與家庭防災卡</vt:lpstr>
      <vt:lpstr>PowerPoint 簡報</vt:lpstr>
      <vt:lpstr>112學年度友善校園宣導 校園詐騙防制—我平安 你快樂</vt:lpstr>
      <vt:lpstr>請隨時留意孩子接觸的網路內容</vt:lpstr>
      <vt:lpstr>PowerPoint 簡報</vt:lpstr>
      <vt:lpstr>防範新興毒品知多少</vt:lpstr>
      <vt:lpstr>請提醒您家的孩子</vt:lpstr>
      <vt:lpstr>多留意 多一分安全</vt:lpstr>
      <vt:lpstr>PowerPoint 簡報</vt:lpstr>
      <vt:lpstr>報告完畢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校門口學童接送注意事項</dc:title>
  <dc:creator>yun ju chen</dc:creator>
  <cp:lastModifiedBy>user</cp:lastModifiedBy>
  <cp:revision>130</cp:revision>
  <cp:lastPrinted>2022-09-16T07:34:40Z</cp:lastPrinted>
  <dcterms:created xsi:type="dcterms:W3CDTF">2019-09-04T08:41:17Z</dcterms:created>
  <dcterms:modified xsi:type="dcterms:W3CDTF">2023-09-07T04:58:00Z</dcterms:modified>
</cp:coreProperties>
</file>