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2" r:id="rId3"/>
    <p:sldId id="271" r:id="rId4"/>
    <p:sldId id="263" r:id="rId5"/>
    <p:sldId id="264" r:id="rId6"/>
    <p:sldId id="269" r:id="rId7"/>
    <p:sldId id="268" r:id="rId8"/>
    <p:sldId id="257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687D5-8619-4BD9-8544-520E1CEAAA53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1AD81-1A27-40C0-B756-414F2E61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66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912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036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43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02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28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126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990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536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337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263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20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72FA2D-4341-479D-B3E2-804F06F87CC6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6591" y="5373216"/>
            <a:ext cx="8820472" cy="736104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歡迎各位家長蒞臨                       </a:t>
            </a:r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</a:rPr>
              <a:t>任課教師 </a:t>
            </a:r>
            <a:r>
              <a:rPr lang="en-US" altLang="zh-TW" b="1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</a:rPr>
              <a:t> 蔡澤銘</a:t>
            </a:r>
          </a:p>
        </p:txBody>
      </p:sp>
      <p:sp>
        <p:nvSpPr>
          <p:cNvPr id="2" name="矩形 1"/>
          <p:cNvSpPr/>
          <p:nvPr/>
        </p:nvSpPr>
        <p:spPr>
          <a:xfrm>
            <a:off x="899592" y="2367171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2274838"/>
            <a:ext cx="8352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  <a:t>六</a:t>
            </a:r>
            <a: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  <a:t>年級</a:t>
            </a:r>
            <a:b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</a:br>
            <a: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  <a:t>     </a:t>
            </a:r>
            <a:br>
              <a:rPr kumimoji="0" lang="en-US" altLang="zh-TW" sz="4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</a:br>
            <a:r>
              <a:rPr kumimoji="0" lang="en-US" altLang="zh-TW" sz="4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  <a:t>      </a:t>
            </a:r>
            <a: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  <a:t> 自然與生活科技教學計畫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325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家長配合事項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604448" cy="5256584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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關心孩子是否有完成「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AI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教師」學習平台自學課程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endParaRPr lang="zh-TW" altLang="en-US" sz="3600" b="1" dirty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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關心孩子是否完成自然老師所派送</a:t>
            </a:r>
            <a:r>
              <a:rPr lang="en-US" altLang="zh-TW" sz="3600" b="1" dirty="0" err="1">
                <a:solidFill>
                  <a:srgbClr val="0060A8"/>
                </a:solidFill>
                <a:latin typeface="Trebuchet MS"/>
                <a:ea typeface="微軟正黑體"/>
              </a:rPr>
              <a:t>PagamO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課程任務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精熟學習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endParaRPr lang="zh-TW" altLang="en-US" sz="3600" b="1" dirty="0">
              <a:solidFill>
                <a:srgbClr val="0060A8"/>
              </a:solidFill>
              <a:latin typeface="Trebuchet MS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960619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95536" y="3212976"/>
            <a:ext cx="8229600" cy="1470025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感謝您的聆聽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74237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210146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自然課課程模式</a:t>
            </a:r>
            <a:endParaRPr lang="zh-TW" altLang="en-US" sz="6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8064896" cy="4572000"/>
          </a:xfrm>
        </p:spPr>
        <p:txBody>
          <a:bodyPr>
            <a:norm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翻轉教室學習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強調課前預習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-AI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老師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endParaRPr lang="en-US" altLang="zh-TW" sz="3600" b="1" dirty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課堂四學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自學、共學、互學、導學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endParaRPr lang="en-US" altLang="zh-TW" sz="3600" b="1" dirty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筆記記錄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單元筆記學習單、習作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endParaRPr lang="en-US" altLang="zh-TW" sz="3600" b="1" dirty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精熟學習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en-US" altLang="zh-TW" sz="3600" b="1" dirty="0" err="1">
                <a:solidFill>
                  <a:srgbClr val="0060A8"/>
                </a:solidFill>
                <a:latin typeface="Trebuchet MS"/>
                <a:ea typeface="微軟正黑體"/>
              </a:rPr>
              <a:t>Pagamo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、小考、定期評量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</a:p>
          <a:p>
            <a:pPr>
              <a:buFont typeface="Wingdings" pitchFamily="2" charset="2"/>
              <a:buChar char="ü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020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210146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課程模式</a:t>
            </a:r>
            <a:endParaRPr lang="zh-TW" altLang="en-US" sz="6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8064896" cy="4572000"/>
          </a:xfrm>
        </p:spPr>
        <p:txBody>
          <a:bodyPr>
            <a:norm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關於翻轉教室學習的特點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40CAE87-C8CB-49D3-810B-0553A9F9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312368"/>
            <a:ext cx="651504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2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210146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上課方式</a:t>
            </a:r>
            <a:endParaRPr lang="zh-TW" altLang="en-US" sz="6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772400" cy="4572000"/>
          </a:xfrm>
        </p:spPr>
        <p:txBody>
          <a:bodyPr>
            <a:norm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課前預習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-(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自學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       </a:t>
            </a:r>
            <a:r>
              <a:rPr lang="en-US" altLang="zh-TW" sz="3000" b="1" dirty="0">
                <a:solidFill>
                  <a:srgbClr val="0060A8"/>
                </a:solidFill>
                <a:latin typeface="Trebuchet MS"/>
                <a:ea typeface="微軟正黑體"/>
              </a:rPr>
              <a:t>-</a:t>
            </a:r>
            <a:r>
              <a:rPr lang="zh-TW" altLang="en-US" sz="3000" b="1" dirty="0">
                <a:solidFill>
                  <a:srgbClr val="0060A8"/>
                </a:solidFill>
                <a:latin typeface="Trebuchet MS"/>
                <a:ea typeface="微軟正黑體"/>
              </a:rPr>
              <a:t>教育局</a:t>
            </a:r>
            <a:r>
              <a:rPr lang="en-US" altLang="zh-TW" sz="3000" b="1" dirty="0">
                <a:solidFill>
                  <a:srgbClr val="0060A8"/>
                </a:solidFill>
                <a:latin typeface="Trebuchet MS"/>
                <a:ea typeface="微軟正黑體"/>
              </a:rPr>
              <a:t>AI</a:t>
            </a:r>
            <a:r>
              <a:rPr lang="zh-TW" altLang="en-US" sz="3000" b="1" dirty="0">
                <a:solidFill>
                  <a:srgbClr val="0060A8"/>
                </a:solidFill>
                <a:latin typeface="Trebuchet MS"/>
                <a:ea typeface="微軟正黑體"/>
              </a:rPr>
              <a:t>老師課程平台</a:t>
            </a:r>
            <a:b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endParaRPr lang="en-US" altLang="zh-TW" sz="3400" b="1" dirty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1F6AF52-2DF0-4290-9397-AB1B2E357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80928"/>
            <a:ext cx="2664296" cy="18002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05A1B08-E34E-4A80-9D8A-8041612BA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4306536"/>
            <a:ext cx="3635896" cy="243483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9FB8CE7-547B-4245-B1B8-BC7B7E1B2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2839925"/>
            <a:ext cx="3838773" cy="285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0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210146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上課方式</a:t>
            </a:r>
            <a:endParaRPr lang="zh-TW" altLang="en-US" sz="6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772400" cy="4572000"/>
          </a:xfrm>
        </p:spPr>
        <p:txBody>
          <a:bodyPr>
            <a:norm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課堂互動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討論與實驗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)-(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共學、互學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endParaRPr lang="en-US" altLang="zh-TW" sz="3600" b="1" dirty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lvl="1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anose="05000000000000000000" pitchFamily="2" charset="2"/>
              <a:buChar char="l"/>
              <a:defRPr/>
            </a:pPr>
            <a: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  <a:t>AI</a:t>
            </a:r>
            <a:r>
              <a:rPr lang="zh-TW" altLang="en-US" sz="3400" b="1" dirty="0">
                <a:solidFill>
                  <a:srgbClr val="0060A8"/>
                </a:solidFill>
                <a:latin typeface="Trebuchet MS"/>
                <a:ea typeface="微軟正黑體"/>
              </a:rPr>
              <a:t>教師平台問答與討論</a:t>
            </a:r>
            <a: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400" b="1" dirty="0">
                <a:solidFill>
                  <a:srgbClr val="0060A8"/>
                </a:solidFill>
                <a:latin typeface="Trebuchet MS"/>
                <a:ea typeface="微軟正黑體"/>
              </a:rPr>
              <a:t>瞭解並澄清學生迷思概念</a:t>
            </a:r>
            <a: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</a:p>
          <a:p>
            <a:pPr lvl="1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anose="05000000000000000000" pitchFamily="2" charset="2"/>
              <a:buChar char="l"/>
              <a:defRPr/>
            </a:pPr>
            <a:r>
              <a:rPr lang="zh-TW" altLang="en-US" sz="3400" b="1" dirty="0">
                <a:solidFill>
                  <a:srgbClr val="0060A8"/>
                </a:solidFill>
                <a:latin typeface="Trebuchet MS"/>
                <a:ea typeface="微軟正黑體"/>
              </a:rPr>
              <a:t>課程內容進階討論</a:t>
            </a:r>
            <a: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400" b="1" dirty="0">
                <a:solidFill>
                  <a:srgbClr val="0060A8"/>
                </a:solidFill>
                <a:latin typeface="Trebuchet MS"/>
                <a:ea typeface="微軟正黑體"/>
              </a:rPr>
              <a:t>概念點線面</a:t>
            </a:r>
            <a: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</a:p>
          <a:p>
            <a:pPr lvl="1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anose="05000000000000000000" pitchFamily="2" charset="2"/>
              <a:buChar char="l"/>
              <a:defRPr/>
            </a:pPr>
            <a:r>
              <a:rPr lang="zh-TW" altLang="en-US" sz="3400" b="1" dirty="0">
                <a:solidFill>
                  <a:srgbClr val="0060A8"/>
                </a:solidFill>
                <a:latin typeface="Trebuchet MS"/>
                <a:ea typeface="微軟正黑體"/>
              </a:rPr>
              <a:t>動手做實驗</a:t>
            </a:r>
            <a: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400" b="1" dirty="0">
                <a:solidFill>
                  <a:srgbClr val="0060A8"/>
                </a:solidFill>
                <a:latin typeface="Trebuchet MS"/>
                <a:ea typeface="微軟正黑體"/>
              </a:rPr>
              <a:t>視課程給予</a:t>
            </a:r>
            <a: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643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210146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上課方式</a:t>
            </a:r>
            <a:endParaRPr lang="zh-TW" altLang="en-US" sz="6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772400" cy="4572000"/>
          </a:xfrm>
        </p:spPr>
        <p:txBody>
          <a:bodyPr>
            <a:norm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課堂互動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教師導學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</a:p>
          <a:p>
            <a:pPr lvl="1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anose="05000000000000000000" pitchFamily="2" charset="2"/>
              <a:buChar char="l"/>
              <a:defRPr/>
            </a:pPr>
            <a:r>
              <a:rPr lang="zh-TW" altLang="en-US" sz="3400" b="1" dirty="0">
                <a:solidFill>
                  <a:srgbClr val="0060A8"/>
                </a:solidFill>
                <a:latin typeface="Trebuchet MS"/>
                <a:ea typeface="微軟正黑體"/>
              </a:rPr>
              <a:t>進行以筆記記錄學習重點</a:t>
            </a:r>
            <a: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400" b="1" dirty="0">
                <a:solidFill>
                  <a:srgbClr val="0060A8"/>
                </a:solidFill>
                <a:latin typeface="Trebuchet MS"/>
                <a:ea typeface="微軟正黑體"/>
              </a:rPr>
              <a:t>學習單</a:t>
            </a:r>
            <a: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</a:p>
          <a:p>
            <a:pPr lvl="1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anose="05000000000000000000" pitchFamily="2" charset="2"/>
              <a:buChar char="l"/>
              <a:defRPr/>
            </a:pPr>
            <a:r>
              <a:rPr lang="zh-TW" altLang="en-US" sz="3400" b="1" dirty="0">
                <a:solidFill>
                  <a:srgbClr val="0060A8"/>
                </a:solidFill>
                <a:latin typeface="Trebuchet MS"/>
                <a:ea typeface="微軟正黑體"/>
              </a:rPr>
              <a:t>澄清學生迷思概念</a:t>
            </a:r>
            <a:endParaRPr lang="en-US" altLang="zh-TW" sz="3400" b="1" dirty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lvl="1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anose="05000000000000000000" pitchFamily="2" charset="2"/>
              <a:buChar char="l"/>
              <a:defRPr/>
            </a:pPr>
            <a:r>
              <a:rPr lang="zh-TW" altLang="en-US" sz="3400" b="1" dirty="0">
                <a:solidFill>
                  <a:srgbClr val="0060A8"/>
                </a:solidFill>
                <a:latin typeface="Trebuchet MS"/>
                <a:ea typeface="微軟正黑體"/>
              </a:rPr>
              <a:t>完成習作確認概念認知是否正確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821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210146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上課方式</a:t>
            </a:r>
            <a:endParaRPr lang="zh-TW" altLang="en-US" sz="6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772400" cy="4572000"/>
          </a:xfrm>
        </p:spPr>
        <p:txBody>
          <a:bodyPr>
            <a:norm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課後複習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精熟學習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       </a:t>
            </a:r>
            <a:r>
              <a:rPr lang="en-US" altLang="zh-TW" sz="3000" b="1" dirty="0">
                <a:solidFill>
                  <a:srgbClr val="0060A8"/>
                </a:solidFill>
                <a:latin typeface="Trebuchet MS"/>
                <a:ea typeface="微軟正黑體"/>
              </a:rPr>
              <a:t>-</a:t>
            </a:r>
            <a:r>
              <a:rPr lang="en-US" altLang="zh-TW" sz="3000" b="1" dirty="0" err="1">
                <a:solidFill>
                  <a:srgbClr val="0060A8"/>
                </a:solidFill>
                <a:latin typeface="Trebuchet MS"/>
                <a:ea typeface="微軟正黑體"/>
              </a:rPr>
              <a:t>PagamO</a:t>
            </a:r>
            <a:b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endParaRPr lang="en-US" altLang="zh-TW" sz="3400" b="1" dirty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6E02541-3939-4F17-A726-35F2860B1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9" t="10621"/>
          <a:stretch/>
        </p:blipFill>
        <p:spPr>
          <a:xfrm>
            <a:off x="236370" y="2852936"/>
            <a:ext cx="3147498" cy="181789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6DC26C2-690C-4B20-8F98-B702CC8D5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942" y="4543905"/>
            <a:ext cx="2520280" cy="189021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5A12F8D-C1EC-4390-B4FB-96DE2F22F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852936"/>
            <a:ext cx="4253739" cy="25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9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4"/>
          <p:cNvSpPr txBox="1">
            <a:spLocks noChangeArrowheads="1"/>
          </p:cNvSpPr>
          <p:nvPr/>
        </p:nvSpPr>
        <p:spPr bwMode="auto">
          <a:xfrm>
            <a:off x="323528" y="1484784"/>
            <a:ext cx="41741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9pPr>
          </a:lstStyle>
          <a:p>
            <a:pPr eaLnBrk="1" hangingPunct="1"/>
            <a:r>
              <a:rPr kumimoji="0"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期中定期考察範圍</a:t>
            </a:r>
          </a:p>
        </p:txBody>
      </p:sp>
      <p:sp>
        <p:nvSpPr>
          <p:cNvPr id="10" name="文字方塊 4"/>
          <p:cNvSpPr txBox="1">
            <a:spLocks noChangeArrowheads="1"/>
          </p:cNvSpPr>
          <p:nvPr/>
        </p:nvSpPr>
        <p:spPr bwMode="auto">
          <a:xfrm>
            <a:off x="4842815" y="1518097"/>
            <a:ext cx="4133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9pPr>
          </a:lstStyle>
          <a:p>
            <a:pPr eaLnBrk="1" hangingPunct="1"/>
            <a:r>
              <a:rPr kumimoji="0"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期末定期考察範圍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13049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8306"/>
            <a:ext cx="4129381" cy="312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49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成績計算方式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A2B522D-9124-46B0-A9F3-7B7C4C20EE4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平時成績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(60%)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</a:b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  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(1)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作業成績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學習單、習作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</a:b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  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(2)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小考成績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小考、</a:t>
            </a:r>
            <a:r>
              <a:rPr lang="en-US" altLang="zh-TW" sz="3600" b="1" dirty="0" err="1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PagamO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成績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</a:b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  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(3)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平時表現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</a:b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  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(4)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實作評量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定期評量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(40%)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 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</a:b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  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(1)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期中定期考查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</a:b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  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(2)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期末定期考查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2144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187</TotalTime>
  <Words>322</Words>
  <Application>Microsoft Office PowerPoint</Application>
  <PresentationFormat>如螢幕大小 (4:3)</PresentationFormat>
  <Paragraphs>43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Calibri</vt:lpstr>
      <vt:lpstr>Franklin Gothic Book</vt:lpstr>
      <vt:lpstr>Perpetua</vt:lpstr>
      <vt:lpstr>Trebuchet MS</vt:lpstr>
      <vt:lpstr>Wingdings</vt:lpstr>
      <vt:lpstr>Wingdings 2</vt:lpstr>
      <vt:lpstr>公正</vt:lpstr>
      <vt:lpstr>PowerPoint 簡報</vt:lpstr>
      <vt:lpstr>自然課課程模式</vt:lpstr>
      <vt:lpstr>課程模式</vt:lpstr>
      <vt:lpstr>上課方式</vt:lpstr>
      <vt:lpstr>上課方式</vt:lpstr>
      <vt:lpstr>上課方式</vt:lpstr>
      <vt:lpstr>上課方式</vt:lpstr>
      <vt:lpstr>PowerPoint 簡報</vt:lpstr>
      <vt:lpstr>成績計算方式</vt:lpstr>
      <vt:lpstr>家長配合事項</vt:lpstr>
      <vt:lpstr>感謝您的聆聽</vt:lpstr>
    </vt:vector>
  </TitlesOfParts>
  <Company>TTPS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chichi</cp:lastModifiedBy>
  <cp:revision>19</cp:revision>
  <dcterms:created xsi:type="dcterms:W3CDTF">2018-02-22T01:16:05Z</dcterms:created>
  <dcterms:modified xsi:type="dcterms:W3CDTF">2023-09-08T22:35:16Z</dcterms:modified>
</cp:coreProperties>
</file>