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61" r:id="rId4"/>
    <p:sldId id="295" r:id="rId5"/>
    <p:sldId id="267" r:id="rId6"/>
    <p:sldId id="259" r:id="rId7"/>
    <p:sldId id="266" r:id="rId8"/>
    <p:sldId id="262" r:id="rId9"/>
    <p:sldId id="278" r:id="rId10"/>
    <p:sldId id="297" r:id="rId11"/>
  </p:sldIdLst>
  <p:sldSz cx="9144000" cy="5143500" type="screen16x9"/>
  <p:notesSz cx="6858000" cy="9144000"/>
  <p:embeddedFontLst>
    <p:embeddedFont>
      <p:font typeface="Amatic SC" panose="02020500000000000000" charset="-79"/>
      <p:regular r:id="rId13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Quicksand" panose="02020500000000000000" charset="0"/>
      <p:regular r:id="rId19"/>
      <p:bold r:id="rId20"/>
    </p:embeddedFont>
    <p:embeddedFont>
      <p:font typeface="Short Stack" panose="02020500000000000000" charset="0"/>
      <p:regular r:id="rId21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20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magisto.com/album/video/LiQuV1lNHF4ieSMGDmEwCXt3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zh-TW" altLang="en-US"/>
              <a:t>五年級</a:t>
            </a:r>
            <a:r>
              <a:rPr lang="en-US" altLang="zh-TW"/>
              <a:t>-</a:t>
            </a:r>
            <a:r>
              <a:rPr lang="zh-TW" altLang="en-US"/>
              <a:t>英文</a:t>
            </a:r>
            <a:br>
              <a:rPr lang="en-US" altLang="zh-TW"/>
            </a:br>
            <a:br>
              <a:rPr lang="en-US" altLang="zh-TW" sz="2400"/>
            </a:br>
            <a:r>
              <a:rPr lang="zh-TW" altLang="en-US" sz="2800">
                <a:latin typeface="Arial" panose="020B0604020202020204" pitchFamily="34" charset="0"/>
                <a:ea typeface="細明體" panose="02020509000000000000" pitchFamily="49" charset="-120"/>
                <a:sym typeface="Arial" panose="020B0604020202020204" pitchFamily="34" charset="0"/>
              </a:rPr>
              <a:t>徐嘉慧老師</a:t>
            </a:r>
            <a:br>
              <a:rPr lang="en-US" altLang="zh-TW" sz="2800">
                <a:latin typeface="Arial" panose="020B0604020202020204" pitchFamily="34" charset="0"/>
                <a:ea typeface="細明體" panose="02020509000000000000" pitchFamily="49" charset="-120"/>
                <a:sym typeface="Arial" panose="020B0604020202020204" pitchFamily="34" charset="0"/>
              </a:rPr>
            </a:br>
            <a:r>
              <a:rPr lang="en-US" altLang="zh-TW" sz="2800">
                <a:latin typeface="Arial" panose="020B0604020202020204" pitchFamily="34" charset="0"/>
                <a:sym typeface="Arial" panose="020B0604020202020204" pitchFamily="34" charset="0"/>
              </a:rPr>
              <a:t>Ms. Hsu</a:t>
            </a:r>
            <a:r>
              <a:rPr lang="en-US" altLang="zh-TW" sz="280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br>
              <a:rPr lang="zh-TW" altLang="en-US" sz="2800">
                <a:latin typeface="Arial" panose="020B0604020202020204" pitchFamily="34" charset="0"/>
                <a:ea typeface="細明體" panose="02020509000000000000" pitchFamily="49" charset="-120"/>
                <a:sym typeface="Arial" panose="020B0604020202020204" pitchFamily="34" charset="0"/>
              </a:rPr>
            </a:b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3;p35">
            <a:extLst>
              <a:ext uri="{FF2B5EF4-FFF2-40B4-BE49-F238E27FC236}">
                <a16:creationId xmlns:a16="http://schemas.microsoft.com/office/drawing/2014/main" id="{DA73E7B3-CB9A-459C-8D54-5362A5884330}"/>
              </a:ext>
            </a:extLst>
          </p:cNvPr>
          <p:cNvSpPr txBox="1">
            <a:spLocks/>
          </p:cNvSpPr>
          <p:nvPr/>
        </p:nvSpPr>
        <p:spPr>
          <a:xfrm>
            <a:off x="1194711" y="2752784"/>
            <a:ext cx="659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000">
                <a:solidFill>
                  <a:schemeClr val="accent2"/>
                </a:solidFill>
              </a:rPr>
              <a:t>THANKS!</a:t>
            </a:r>
          </a:p>
        </p:txBody>
      </p:sp>
      <p:sp>
        <p:nvSpPr>
          <p:cNvPr id="5" name="Google Shape;925;p35">
            <a:extLst>
              <a:ext uri="{FF2B5EF4-FFF2-40B4-BE49-F238E27FC236}">
                <a16:creationId xmlns:a16="http://schemas.microsoft.com/office/drawing/2014/main" id="{F40B546B-1008-47BD-B1EF-18DD708E94B5}"/>
              </a:ext>
            </a:extLst>
          </p:cNvPr>
          <p:cNvSpPr/>
          <p:nvPr/>
        </p:nvSpPr>
        <p:spPr>
          <a:xfrm>
            <a:off x="3357349" y="1240930"/>
            <a:ext cx="1784419" cy="1511854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95971C8-E90C-462C-9D49-FB8BDAC7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60" y="1334197"/>
            <a:ext cx="1633816" cy="15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5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212306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75125" y="3525831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/>
              <a:t>課本 </a:t>
            </a:r>
            <a:r>
              <a:rPr lang="en-US" altLang="zh-TW" b="1"/>
              <a:t>/</a:t>
            </a:r>
            <a:r>
              <a:rPr lang="zh-TW" altLang="en-US" b="1"/>
              <a:t> 習作 </a:t>
            </a:r>
            <a:r>
              <a:rPr lang="en-US" altLang="zh-TW" b="1"/>
              <a:t>/</a:t>
            </a:r>
            <a:r>
              <a:rPr lang="zh-TW" altLang="en-US" b="1"/>
              <a:t> 作業簿</a:t>
            </a:r>
            <a:endParaRPr lang="en-US" altLang="zh-TW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/>
              <a:t>CD/</a:t>
            </a:r>
            <a:r>
              <a:rPr lang="zh-TW" altLang="en-US" b="1"/>
              <a:t> 學習護照</a:t>
            </a:r>
            <a:endParaRPr lang="en-US" b="1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BAC538-FE25-4289-B1E0-1B095BCB2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00" y="602169"/>
            <a:ext cx="2142601" cy="285809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551A483-11D5-4A65-9FC3-735A8139C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328" y="602169"/>
            <a:ext cx="2142601" cy="2858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28275" y="49982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/>
              <a:t>教學目標</a:t>
            </a:r>
            <a:endParaRPr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413968" y="1410279"/>
            <a:ext cx="4256319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  <a:defRPr/>
            </a:pP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+mj-ea"/>
              </a:rPr>
              <a:t>提升對英文的    </a:t>
            </a:r>
            <a:r>
              <a:rPr lang="zh-TW" altLang="en-US" sz="4000">
                <a:solidFill>
                  <a:srgbClr val="FF0000"/>
                </a:solidFill>
                <a:latin typeface="+mj-ea"/>
              </a:rPr>
              <a:t>興趣    </a:t>
            </a:r>
            <a:r>
              <a:rPr lang="en-US" altLang="zh-TW" sz="3600">
                <a:solidFill>
                  <a:schemeClr val="bg2">
                    <a:lumMod val="50000"/>
                  </a:schemeClr>
                </a:solidFill>
                <a:latin typeface="+mj-ea"/>
                <a:sym typeface="Wingdings" panose="05000000000000000000" pitchFamily="2" charset="2"/>
              </a:rPr>
              <a:t></a:t>
            </a:r>
            <a:endParaRPr lang="en-US" altLang="zh-TW" sz="360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</a:t>
            </a:r>
          </a:p>
          <a:p>
            <a:pPr marL="114300" indent="0">
              <a:buNone/>
              <a:defRPr/>
            </a:pP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+mj-ea"/>
              </a:rPr>
              <a:t>上課</a:t>
            </a:r>
            <a:r>
              <a:rPr lang="zh-TW" altLang="en-US">
                <a:solidFill>
                  <a:srgbClr val="00B050"/>
                </a:solidFill>
                <a:highlight>
                  <a:srgbClr val="FFFF00"/>
                </a:highlight>
                <a:latin typeface="+mj-ea"/>
              </a:rPr>
              <a:t>方式</a:t>
            </a:r>
            <a:r>
              <a:rPr lang="zh-TW" altLang="en-US">
                <a:solidFill>
                  <a:schemeClr val="bg1">
                    <a:lumMod val="50000"/>
                  </a:schemeClr>
                </a:solidFill>
                <a:latin typeface="+mj-ea"/>
              </a:rPr>
              <a:t>：</a:t>
            </a:r>
            <a:r>
              <a:rPr lang="zh-TW" altLang="en-US" sz="3600">
                <a:solidFill>
                  <a:srgbClr val="00B0F0"/>
                </a:solidFill>
                <a:latin typeface="+mj-ea"/>
              </a:rPr>
              <a:t>任務導向 </a:t>
            </a:r>
            <a:endParaRPr lang="en-US" altLang="zh-TW" sz="3600">
              <a:solidFill>
                <a:srgbClr val="00B0F0"/>
              </a:solidFill>
              <a:latin typeface="+mj-ea"/>
            </a:endParaRPr>
          </a:p>
          <a:p>
            <a:pPr marL="114300" indent="0">
              <a:buNone/>
              <a:defRPr/>
            </a:pPr>
            <a:r>
              <a:rPr lang="zh-TW" altLang="en-US" sz="3600">
                <a:solidFill>
                  <a:srgbClr val="00B0F0"/>
                </a:solidFill>
                <a:latin typeface="+mj-ea"/>
              </a:rPr>
              <a:t>             團隊合作  </a:t>
            </a:r>
            <a:r>
              <a:rPr lang="en-US" altLang="zh-TW" sz="3600">
                <a:solidFill>
                  <a:schemeClr val="bg2">
                    <a:lumMod val="50000"/>
                  </a:schemeClr>
                </a:solidFill>
                <a:latin typeface="+mj-ea"/>
                <a:sym typeface="Wingdings" panose="05000000000000000000" pitchFamily="2" charset="2"/>
              </a:rPr>
              <a:t></a:t>
            </a:r>
            <a:endParaRPr lang="en-US" altLang="zh-TW" sz="3600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729;p18">
            <a:extLst>
              <a:ext uri="{FF2B5EF4-FFF2-40B4-BE49-F238E27FC236}">
                <a16:creationId xmlns:a16="http://schemas.microsoft.com/office/drawing/2014/main" id="{4E9D27CC-9402-4ADD-965F-7AC760BA00CF}"/>
              </a:ext>
            </a:extLst>
          </p:cNvPr>
          <p:cNvSpPr txBox="1">
            <a:spLocks/>
          </p:cNvSpPr>
          <p:nvPr/>
        </p:nvSpPr>
        <p:spPr>
          <a:xfrm>
            <a:off x="4670287" y="1315680"/>
            <a:ext cx="4256319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14300" indent="0">
              <a:buNone/>
            </a:pP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+mj-ea"/>
              </a:rPr>
              <a:t>增進英文</a:t>
            </a:r>
            <a:r>
              <a:rPr lang="zh-TW" altLang="en-US" sz="3600" b="1">
                <a:solidFill>
                  <a:srgbClr val="FF9900"/>
                </a:solidFill>
                <a:latin typeface="+mj-ea"/>
              </a:rPr>
              <a:t>讀</a:t>
            </a:r>
            <a:r>
              <a:rPr lang="en-US" altLang="zh-TW" sz="3600" b="1">
                <a:solidFill>
                  <a:srgbClr val="FF9900"/>
                </a:solidFill>
                <a:latin typeface="+mj-ea"/>
              </a:rPr>
              <a:t>.</a:t>
            </a:r>
            <a:r>
              <a:rPr lang="zh-TW" altLang="en-US" sz="3600" b="1">
                <a:solidFill>
                  <a:srgbClr val="FF9900"/>
                </a:solidFill>
                <a:latin typeface="+mj-ea"/>
              </a:rPr>
              <a:t>寫</a:t>
            </a:r>
            <a:r>
              <a:rPr lang="en-US" altLang="zh-TW" sz="3600" b="1">
                <a:solidFill>
                  <a:srgbClr val="FF9900"/>
                </a:solidFill>
                <a:latin typeface="+mj-ea"/>
              </a:rPr>
              <a:t>.</a:t>
            </a:r>
            <a:r>
              <a:rPr lang="zh-TW" altLang="en-US" sz="3600" b="1">
                <a:solidFill>
                  <a:srgbClr val="FF9900"/>
                </a:solidFill>
                <a:latin typeface="+mj-ea"/>
              </a:rPr>
              <a:t>聽</a:t>
            </a:r>
            <a:r>
              <a:rPr lang="en-US" altLang="zh-TW" sz="3600" b="1">
                <a:solidFill>
                  <a:srgbClr val="FF9900"/>
                </a:solidFill>
                <a:latin typeface="+mj-ea"/>
              </a:rPr>
              <a:t>.</a:t>
            </a:r>
            <a:r>
              <a:rPr lang="zh-TW" altLang="en-US" sz="3600" b="1">
                <a:solidFill>
                  <a:srgbClr val="FF9900"/>
                </a:solidFill>
                <a:latin typeface="+mj-ea"/>
              </a:rPr>
              <a:t>說</a:t>
            </a:r>
            <a:r>
              <a:rPr lang="zh-TW" altLang="en-US">
                <a:latin typeface="+mn-ea"/>
              </a:rPr>
              <a:t>能力</a:t>
            </a:r>
            <a:endParaRPr lang="en-US" altLang="zh-TW">
              <a:latin typeface="+mn-ea"/>
            </a:endParaRPr>
          </a:p>
          <a:p>
            <a:pPr marL="114300" indent="0">
              <a:buNone/>
            </a:pPr>
            <a:endParaRPr lang="en-US" altLang="zh-TW">
              <a:latin typeface="+mn-ea"/>
              <a:sym typeface="Arial" panose="020B0604020202020204" pitchFamily="34" charset="0"/>
            </a:endParaRPr>
          </a:p>
          <a:p>
            <a:pPr marL="114300" indent="0">
              <a:buNone/>
            </a:pPr>
            <a:endParaRPr lang="en-US" altLang="zh-TW">
              <a:latin typeface="+mn-ea"/>
              <a:sym typeface="Arial" panose="020B0604020202020204" pitchFamily="34" charset="0"/>
            </a:endParaRPr>
          </a:p>
          <a:p>
            <a:pPr marL="114300" indent="0">
              <a:buNone/>
            </a:pPr>
            <a:endParaRPr lang="en-US" altLang="zh-TW">
              <a:latin typeface="+mn-ea"/>
              <a:sym typeface="Arial" panose="020B0604020202020204" pitchFamily="34" charset="0"/>
            </a:endParaRPr>
          </a:p>
          <a:p>
            <a:pPr marL="114300" indent="0">
              <a:buNone/>
            </a:pPr>
            <a:r>
              <a:rPr lang="zh-TW" altLang="en-US">
                <a:latin typeface="+mn-ea"/>
                <a:sym typeface="Arial" panose="020B0604020202020204" pitchFamily="34" charset="0"/>
              </a:rPr>
              <a:t>增加</a:t>
            </a:r>
            <a:r>
              <a:rPr lang="zh-TW" altLang="en-US" sz="3600" b="1">
                <a:solidFill>
                  <a:srgbClr val="FF9900"/>
                </a:solidFill>
                <a:latin typeface="+mj-ea"/>
                <a:sym typeface="Arial" panose="020B0604020202020204" pitchFamily="34" charset="0"/>
              </a:rPr>
              <a:t>練習</a:t>
            </a:r>
            <a:r>
              <a:rPr lang="zh-TW" altLang="en-US">
                <a:latin typeface="+mn-ea"/>
                <a:sym typeface="Arial" panose="020B0604020202020204" pitchFamily="34" charset="0"/>
              </a:rPr>
              <a:t>的機會</a:t>
            </a:r>
            <a:endParaRPr lang="en-US" altLang="zh-TW">
              <a:latin typeface="+mn-ea"/>
              <a:sym typeface="Arial" panose="020B0604020202020204" pitchFamily="34" charset="0"/>
            </a:endParaRPr>
          </a:p>
        </p:txBody>
      </p:sp>
      <p:sp>
        <p:nvSpPr>
          <p:cNvPr id="6" name="Google Shape;738;p19">
            <a:extLst>
              <a:ext uri="{FF2B5EF4-FFF2-40B4-BE49-F238E27FC236}">
                <a16:creationId xmlns:a16="http://schemas.microsoft.com/office/drawing/2014/main" id="{EA6F666C-AF1F-41C1-AF1D-7FF30ECF7AD1}"/>
              </a:ext>
            </a:extLst>
          </p:cNvPr>
          <p:cNvSpPr/>
          <p:nvPr/>
        </p:nvSpPr>
        <p:spPr>
          <a:xfrm>
            <a:off x="7745153" y="2383685"/>
            <a:ext cx="416822" cy="3761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739;p19">
            <a:extLst>
              <a:ext uri="{FF2B5EF4-FFF2-40B4-BE49-F238E27FC236}">
                <a16:creationId xmlns:a16="http://schemas.microsoft.com/office/drawing/2014/main" id="{33110F1E-A2D6-4BC8-91BF-9FF39AF2F56E}"/>
              </a:ext>
            </a:extLst>
          </p:cNvPr>
          <p:cNvSpPr/>
          <p:nvPr/>
        </p:nvSpPr>
        <p:spPr>
          <a:xfrm rot="2487045">
            <a:off x="7976816" y="3890919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1AD675-9EA1-4AB1-83A6-F7E70E4F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/>
              <a:t>上課方式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77FAB3-02F5-4D10-AB1D-F11D0C58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74" y="1327952"/>
            <a:ext cx="7779449" cy="2683200"/>
          </a:xfrm>
        </p:spPr>
        <p:txBody>
          <a:bodyPr/>
          <a:lstStyle/>
          <a:p>
            <a:pPr marL="114300" indent="0">
              <a:buNone/>
              <a:defRPr/>
            </a:pPr>
            <a:r>
              <a:rPr lang="zh-TW" altLang="en-US" b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每週</a:t>
            </a:r>
            <a:r>
              <a:rPr lang="zh-TW" altLang="en-US" b="1">
                <a:solidFill>
                  <a:srgbClr val="08A6AA"/>
                </a:solidFill>
                <a:latin typeface="微軟正黑體" panose="020B0604030504040204" pitchFamily="34" charset="-120"/>
              </a:rPr>
              <a:t> 三節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英文課  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>
                <a:solidFill>
                  <a:srgbClr val="FF6699"/>
                </a:solidFill>
                <a:latin typeface="微軟正黑體" panose="020B0604030504040204" pitchFamily="34" charset="-120"/>
              </a:rPr>
              <a:t>外師 </a:t>
            </a:r>
            <a:r>
              <a:rPr lang="en-US" altLang="zh-TW">
                <a:solidFill>
                  <a:srgbClr val="FF6699"/>
                </a:solidFill>
                <a:latin typeface="微軟正黑體" panose="020B0604030504040204" pitchFamily="34" charset="-120"/>
              </a:rPr>
              <a:t>Teacher Whitney</a:t>
            </a:r>
            <a:r>
              <a:rPr lang="zh-TW" altLang="en-US">
                <a:solidFill>
                  <a:srgbClr val="FF6699"/>
                </a:solidFill>
                <a:latin typeface="微軟正黑體" panose="020B0604030504040204" pitchFamily="34" charset="-120"/>
              </a:rPr>
              <a:t> 一節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Friday</a:t>
            </a:r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  <a:defRPr/>
            </a:pPr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14300" indent="0">
              <a:buNone/>
              <a:defRPr/>
            </a:pPr>
            <a:r>
              <a:rPr lang="zh-TW" altLang="en-US" b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每週 </a:t>
            </a:r>
            <a:r>
              <a:rPr lang="zh-TW" altLang="en-US" b="1">
                <a:solidFill>
                  <a:srgbClr val="9A1681"/>
                </a:solidFill>
                <a:latin typeface="微軟正黑體" panose="020B0604030504040204" pitchFamily="34" charset="-120"/>
              </a:rPr>
              <a:t>兩次</a:t>
            </a:r>
            <a:r>
              <a:rPr lang="zh-TW" altLang="en-US">
                <a:solidFill>
                  <a:srgbClr val="9A1681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</a:rPr>
              <a:t>作業</a:t>
            </a:r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14300" indent="0">
              <a:buNone/>
              <a:defRPr/>
            </a:pPr>
            <a:r>
              <a:rPr lang="zh-TW" altLang="en-US" b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每週 </a:t>
            </a:r>
            <a:r>
              <a:rPr lang="zh-TW" altLang="en-US">
                <a:solidFill>
                  <a:srgbClr val="0070C0"/>
                </a:solidFill>
                <a:latin typeface="微軟正黑體" panose="020B0604030504040204" pitchFamily="34" charset="-120"/>
              </a:rPr>
              <a:t>單字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>
                <a:solidFill>
                  <a:srgbClr val="FFC000"/>
                </a:solidFill>
                <a:latin typeface="微軟正黑體" panose="020B0604030504040204" pitchFamily="34" charset="-120"/>
              </a:rPr>
              <a:t>句型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</a:rPr>
              <a:t>小考</a:t>
            </a:r>
            <a:r>
              <a:rPr lang="zh-TW" altLang="en-US">
                <a:solidFill>
                  <a:srgbClr val="7030A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</a:rPr>
              <a:t>(</a:t>
            </a:r>
            <a:r>
              <a:rPr lang="zh-TW" altLang="en-US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</a:rPr>
              <a:t>請家長簽名</a:t>
            </a:r>
            <a:r>
              <a:rPr lang="en-US" altLang="zh-TW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</a:rPr>
              <a:t>)</a:t>
            </a:r>
            <a:r>
              <a:rPr lang="zh-TW" altLang="en-US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</a:rPr>
              <a:t> </a:t>
            </a:r>
            <a:endParaRPr lang="en-US" altLang="zh-TW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</a:endParaRPr>
          </a:p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546E5F-CE70-4A4C-A75E-458D28D18B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Google Shape;736;p19">
            <a:extLst>
              <a:ext uri="{FF2B5EF4-FFF2-40B4-BE49-F238E27FC236}">
                <a16:creationId xmlns:a16="http://schemas.microsoft.com/office/drawing/2014/main" id="{CC92B214-E964-4EEB-AA95-5AFD9FAE59A6}"/>
              </a:ext>
            </a:extLst>
          </p:cNvPr>
          <p:cNvSpPr/>
          <p:nvPr/>
        </p:nvSpPr>
        <p:spPr>
          <a:xfrm>
            <a:off x="7040312" y="2669552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>
            <a:spLocks noGrp="1"/>
          </p:cNvSpPr>
          <p:nvPr>
            <p:ph type="title" idx="4294967295"/>
          </p:nvPr>
        </p:nvSpPr>
        <p:spPr>
          <a:xfrm>
            <a:off x="1028375" y="77973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/>
              <a:t>評量方式</a:t>
            </a:r>
            <a:endParaRPr/>
          </a:p>
        </p:txBody>
      </p:sp>
      <p:sp>
        <p:nvSpPr>
          <p:cNvPr id="778" name="Google Shape;778;p2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79" name="Google Shape;779;p24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30485C">
              <a:alpha val="20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4" name="Google Shape;784;p24"/>
          <p:cNvCxnSpPr/>
          <p:nvPr/>
        </p:nvCxnSpPr>
        <p:spPr>
          <a:xfrm flipH="1">
            <a:off x="5517319" y="1638300"/>
            <a:ext cx="433500" cy="252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87" name="Google Shape;787;p24"/>
          <p:cNvCxnSpPr/>
          <p:nvPr/>
        </p:nvCxnSpPr>
        <p:spPr>
          <a:xfrm rot="10800000">
            <a:off x="4556399" y="3535140"/>
            <a:ext cx="0" cy="460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89" name="Google Shape;789;p24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0" name="Google Shape;790;p24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chemeClr val="accent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4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chemeClr val="accent6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4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4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chemeClr val="accent2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4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4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4ACB49D-A828-4825-8DB0-73741BD7A35B}"/>
              </a:ext>
            </a:extLst>
          </p:cNvPr>
          <p:cNvSpPr/>
          <p:nvPr/>
        </p:nvSpPr>
        <p:spPr>
          <a:xfrm>
            <a:off x="274325" y="1129350"/>
            <a:ext cx="31681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>
                <a:solidFill>
                  <a:srgbClr val="00B0F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紙筆評量 </a:t>
            </a: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：  </a:t>
            </a:r>
            <a:r>
              <a:rPr lang="en-US" altLang="zh-TW" sz="2400">
                <a:solidFill>
                  <a:srgbClr val="00B0F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40%</a:t>
            </a:r>
            <a:r>
              <a:rPr lang="zh-TW" altLang="en-US" sz="2400">
                <a:solidFill>
                  <a:srgbClr val="00B0F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</a:t>
            </a:r>
            <a:endParaRPr lang="en-US" altLang="zh-TW" sz="2400">
              <a:solidFill>
                <a:srgbClr val="00B0F0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>
              <a:defRPr/>
            </a:pPr>
            <a:r>
              <a:rPr lang="zh-TW" altLang="en-US">
                <a:solidFill>
                  <a:srgbClr val="FF6699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</a:t>
            </a:r>
            <a:endParaRPr lang="en-US" altLang="zh-TW">
              <a:solidFill>
                <a:srgbClr val="FF6699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>
              <a:defRPr/>
            </a:pP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期中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+</a:t>
            </a: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期末考</a:t>
            </a:r>
            <a:endParaRPr lang="en-US" altLang="zh-TW" sz="2400">
              <a:solidFill>
                <a:schemeClr val="accent6">
                  <a:lumMod val="75000"/>
                </a:schemeClr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>
              <a:defRPr/>
            </a:pPr>
            <a:endParaRPr lang="en-US" altLang="zh-TW" sz="2400">
              <a:solidFill>
                <a:srgbClr val="00B0F0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9D6FED-5468-44A6-82D2-689870BA1966}"/>
              </a:ext>
            </a:extLst>
          </p:cNvPr>
          <p:cNvSpPr/>
          <p:nvPr/>
        </p:nvSpPr>
        <p:spPr>
          <a:xfrm>
            <a:off x="5895482" y="1108894"/>
            <a:ext cx="2817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>
                <a:solidFill>
                  <a:srgbClr val="00B0F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多元評量 </a:t>
            </a:r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： </a:t>
            </a:r>
            <a:r>
              <a:rPr lang="en-US" altLang="zh-TW" sz="2400">
                <a:solidFill>
                  <a:srgbClr val="00B0F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60%</a:t>
            </a:r>
            <a:r>
              <a:rPr lang="en-US" altLang="zh-TW" sz="2400">
                <a:solidFill>
                  <a:schemeClr val="tx1">
                    <a:lumMod val="65000"/>
                    <a:lumOff val="3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 </a:t>
            </a:r>
          </a:p>
          <a:p>
            <a:pPr>
              <a:defRPr/>
            </a:pPr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    </a:t>
            </a:r>
            <a:endParaRPr lang="en-US" altLang="zh-TW" sz="2400">
              <a:solidFill>
                <a:schemeClr val="tx1">
                  <a:lumMod val="65000"/>
                  <a:lumOff val="35000"/>
                </a:schemeClr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>
              <a:defRPr/>
            </a:pP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口說 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/</a:t>
            </a: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 </a:t>
            </a:r>
            <a:endParaRPr lang="en-US" altLang="zh-TW" sz="2400">
              <a:solidFill>
                <a:schemeClr val="accent6">
                  <a:lumMod val="75000"/>
                </a:schemeClr>
              </a:solidFill>
              <a:ea typeface="文鼎古印體" panose="020B0609010101010101" pitchFamily="49" charset="-120"/>
            </a:endParaRPr>
          </a:p>
          <a:p>
            <a:pPr>
              <a:defRPr/>
            </a:pP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作業書寫 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/</a:t>
            </a: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 </a:t>
            </a:r>
            <a:endParaRPr lang="en-US" altLang="zh-TW" sz="2400">
              <a:solidFill>
                <a:schemeClr val="accent6">
                  <a:lumMod val="75000"/>
                </a:schemeClr>
              </a:solidFill>
              <a:ea typeface="文鼎古印體" panose="020B0609010101010101" pitchFamily="49" charset="-120"/>
            </a:endParaRPr>
          </a:p>
          <a:p>
            <a:pPr>
              <a:defRPr/>
            </a:pP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活動表現 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/</a:t>
            </a:r>
          </a:p>
          <a:p>
            <a:pPr>
              <a:defRPr/>
            </a:pP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學習態度 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/</a:t>
            </a:r>
          </a:p>
          <a:p>
            <a:pPr>
              <a:defRPr/>
            </a:pP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 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(</a:t>
            </a: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課堂參與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/</a:t>
            </a:r>
            <a:r>
              <a:rPr lang="zh-TW" altLang="en-US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表現</a:t>
            </a:r>
            <a:r>
              <a:rPr lang="en-US" altLang="zh-TW" sz="2400">
                <a:solidFill>
                  <a:schemeClr val="accent6">
                    <a:lumMod val="75000"/>
                  </a:schemeClr>
                </a:solidFill>
                <a:ea typeface="文鼎古印體" panose="020B0609010101010101" pitchFamily="49" charset="-120"/>
              </a:rPr>
              <a:t>)</a:t>
            </a:r>
            <a:endParaRPr lang="fr-CA" altLang="zh-TW" sz="2400">
              <a:solidFill>
                <a:schemeClr val="accent6">
                  <a:lumMod val="75000"/>
                </a:schemeClr>
              </a:solidFill>
              <a:ea typeface="文鼎古印體" panose="020B0609010101010101" pitchFamily="49" charset="-120"/>
            </a:endParaRPr>
          </a:p>
        </p:txBody>
      </p:sp>
      <p:sp>
        <p:nvSpPr>
          <p:cNvPr id="23" name="Google Shape;736;p19">
            <a:extLst>
              <a:ext uri="{FF2B5EF4-FFF2-40B4-BE49-F238E27FC236}">
                <a16:creationId xmlns:a16="http://schemas.microsoft.com/office/drawing/2014/main" id="{9AD0FCE6-9864-47C1-84DC-8BEDF920BF93}"/>
              </a:ext>
            </a:extLst>
          </p:cNvPr>
          <p:cNvSpPr/>
          <p:nvPr/>
        </p:nvSpPr>
        <p:spPr>
          <a:xfrm>
            <a:off x="1762341" y="3134196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4" name="Google Shape;737;p19">
            <a:extLst>
              <a:ext uri="{FF2B5EF4-FFF2-40B4-BE49-F238E27FC236}">
                <a16:creationId xmlns:a16="http://schemas.microsoft.com/office/drawing/2014/main" id="{E9BDDCBC-2F39-4DE3-AB7C-62E539E31DDC}"/>
              </a:ext>
            </a:extLst>
          </p:cNvPr>
          <p:cNvSpPr/>
          <p:nvPr/>
        </p:nvSpPr>
        <p:spPr>
          <a:xfrm rot="1473006">
            <a:off x="281731" y="3958095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" name="Google Shape;738;p19">
            <a:extLst>
              <a:ext uri="{FF2B5EF4-FFF2-40B4-BE49-F238E27FC236}">
                <a16:creationId xmlns:a16="http://schemas.microsoft.com/office/drawing/2014/main" id="{5CD250DF-F151-44EE-9121-3748717D2616}"/>
              </a:ext>
            </a:extLst>
          </p:cNvPr>
          <p:cNvSpPr/>
          <p:nvPr/>
        </p:nvSpPr>
        <p:spPr>
          <a:xfrm>
            <a:off x="947665" y="3307171"/>
            <a:ext cx="416822" cy="3761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" name="Google Shape;739;p19">
            <a:extLst>
              <a:ext uri="{FF2B5EF4-FFF2-40B4-BE49-F238E27FC236}">
                <a16:creationId xmlns:a16="http://schemas.microsoft.com/office/drawing/2014/main" id="{C40F95A0-C3DF-41D8-A650-087DB637FA79}"/>
              </a:ext>
            </a:extLst>
          </p:cNvPr>
          <p:cNvSpPr/>
          <p:nvPr/>
        </p:nvSpPr>
        <p:spPr>
          <a:xfrm rot="2487045">
            <a:off x="1179328" y="4814405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1903971" y="1220279"/>
            <a:ext cx="4919400" cy="37319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/>
              <a:t>重要活動</a:t>
            </a:r>
            <a:endParaRPr sz="3000"/>
          </a:p>
        </p:txBody>
      </p:sp>
      <p:graphicFrame>
        <p:nvGraphicFramePr>
          <p:cNvPr id="5" name="Google Shape;801;p25">
            <a:extLst>
              <a:ext uri="{FF2B5EF4-FFF2-40B4-BE49-F238E27FC236}">
                <a16:creationId xmlns:a16="http://schemas.microsoft.com/office/drawing/2014/main" id="{A6569B6C-48DB-4AE7-829C-DF9164818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607328"/>
              </p:ext>
            </p:extLst>
          </p:nvPr>
        </p:nvGraphicFramePr>
        <p:xfrm>
          <a:off x="2014817" y="1730328"/>
          <a:ext cx="5429250" cy="3078460"/>
        </p:xfrm>
        <a:graphic>
          <a:graphicData uri="http://schemas.openxmlformats.org/drawingml/2006/table">
            <a:tbl>
              <a:tblPr>
                <a:noFill/>
                <a:tableStyleId>{2B03CB37-95F9-485E-A174-E9CAC466BC3E}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200">
                          <a:solidFill>
                            <a:srgbClr val="7030A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期中評量</a:t>
                      </a:r>
                      <a:endParaRPr sz="3200">
                        <a:solidFill>
                          <a:srgbClr val="7030A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3200" b="0" i="0" u="none" strike="noStrike" cap="none">
                        <a:solidFill>
                          <a:srgbClr val="7030A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>
                          <a:solidFill>
                            <a:srgbClr val="7030A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期末評量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>
                          <a:solidFill>
                            <a:srgbClr val="7030A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英語歌唱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4400" b="1" i="0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4/20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4400" b="1" i="0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 </a:t>
                      </a:r>
                      <a:r>
                        <a:rPr lang="en-US" altLang="zh-TW" sz="4400" b="1" i="0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21</a:t>
                      </a:r>
                      <a:endParaRPr sz="4400" b="1" i="0" u="none" strike="noStrike" cap="none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44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6/20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44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</a:t>
                      </a:r>
                      <a:r>
                        <a:rPr lang="en-US" altLang="zh-TW" sz="44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21</a:t>
                      </a:r>
                      <a:endParaRPr sz="44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4400" b="1" i="0" u="none" strike="noStrike" cap="none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3/25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"/>
          <p:cNvSpPr txBox="1">
            <a:spLocks noGrp="1"/>
          </p:cNvSpPr>
          <p:nvPr>
            <p:ph type="title" idx="4294967295"/>
          </p:nvPr>
        </p:nvSpPr>
        <p:spPr>
          <a:xfrm>
            <a:off x="1387800" y="178825"/>
            <a:ext cx="6368400" cy="44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2" name="Google Shape;772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6A05A1-D129-4830-8862-866281A7B47F}"/>
              </a:ext>
            </a:extLst>
          </p:cNvPr>
          <p:cNvSpPr/>
          <p:nvPr/>
        </p:nvSpPr>
        <p:spPr>
          <a:xfrm>
            <a:off x="2178398" y="3453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>
                <a:hlinkClick r:id="rId3"/>
              </a:rPr>
              <a:t>https://www.magisto.com/album/video/LiQuV1lNHF4ieSMGDmEwCXt3</a:t>
            </a:r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15191B1-754F-4442-B7BC-8F6355764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51" y="175781"/>
            <a:ext cx="2270843" cy="302915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96D3AED-7AF3-4352-AAA8-B4E27BD0E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840" y="105768"/>
            <a:ext cx="3070943" cy="409643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CD2FA7C-1EB6-4298-B635-162AA3B40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36" y="320822"/>
            <a:ext cx="3166783" cy="422428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399731D-C2E3-44F7-85A4-C952CECC3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357" y="175781"/>
            <a:ext cx="3166783" cy="422428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86F80DE-A4AD-47C5-B29B-1E7029A32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994" y="284546"/>
            <a:ext cx="3003708" cy="400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19A42AA-8320-4314-AAD6-34FC3598AF6C}"/>
              </a:ext>
            </a:extLst>
          </p:cNvPr>
          <p:cNvSpPr txBox="1">
            <a:spLocks/>
          </p:cNvSpPr>
          <p:nvPr/>
        </p:nvSpPr>
        <p:spPr>
          <a:xfrm>
            <a:off x="2112400" y="1143648"/>
            <a:ext cx="4919400" cy="1159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440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5E5D96B8-8FAA-4725-8A3C-27CB01BBDAF1}"/>
              </a:ext>
            </a:extLst>
          </p:cNvPr>
          <p:cNvSpPr txBox="1">
            <a:spLocks/>
          </p:cNvSpPr>
          <p:nvPr/>
        </p:nvSpPr>
        <p:spPr>
          <a:xfrm>
            <a:off x="2112200" y="2179350"/>
            <a:ext cx="4919400" cy="784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000">
                <a:solidFill>
                  <a:srgbClr val="0070C0"/>
                </a:solidFill>
              </a:rPr>
              <a:t>聯絡簿</a:t>
            </a:r>
            <a:r>
              <a:rPr lang="en-US" altLang="zh-TW" sz="4000">
                <a:solidFill>
                  <a:srgbClr val="0070C0"/>
                </a:solidFill>
              </a:rPr>
              <a:t>~~</a:t>
            </a:r>
          </a:p>
          <a:p>
            <a:r>
              <a:rPr lang="zh-TW" altLang="en-US" sz="4000">
                <a:solidFill>
                  <a:srgbClr val="0070C0"/>
                </a:solidFill>
              </a:rPr>
              <a:t>電話</a:t>
            </a:r>
            <a:r>
              <a:rPr lang="en-US" altLang="zh-TW" sz="4000">
                <a:solidFill>
                  <a:srgbClr val="0070C0"/>
                </a:solidFill>
              </a:rPr>
              <a:t>25965407</a:t>
            </a:r>
            <a:r>
              <a:rPr lang="zh-TW" altLang="en-US" sz="4000">
                <a:solidFill>
                  <a:srgbClr val="0070C0"/>
                </a:solidFill>
              </a:rPr>
              <a:t>*</a:t>
            </a:r>
            <a:r>
              <a:rPr lang="en-US" altLang="zh-TW" sz="4000">
                <a:solidFill>
                  <a:srgbClr val="0070C0"/>
                </a:solidFill>
              </a:rPr>
              <a:t>820</a:t>
            </a:r>
            <a:endParaRPr lang="zh-TW" altLang="en-US" sz="4000">
              <a:solidFill>
                <a:srgbClr val="0070C0"/>
              </a:solidFill>
            </a:endParaRPr>
          </a:p>
          <a:p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9CC42E-C0ED-4B70-988E-572FCC1755DE}"/>
              </a:ext>
            </a:extLst>
          </p:cNvPr>
          <p:cNvSpPr/>
          <p:nvPr/>
        </p:nvSpPr>
        <p:spPr>
          <a:xfrm>
            <a:off x="1813186" y="1186998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>
                <a:solidFill>
                  <a:srgbClr val="273F68"/>
                </a:solidFill>
                <a:latin typeface="Amatic SC"/>
                <a:cs typeface="Amatic SC"/>
                <a:sym typeface="Amatic SC"/>
              </a:rPr>
              <a:t>聯絡方式</a:t>
            </a:r>
            <a:endParaRPr lang="zh-TW" altLang="en-US"/>
          </a:p>
        </p:txBody>
      </p:sp>
      <p:sp>
        <p:nvSpPr>
          <p:cNvPr id="12" name="Google Shape;1243;p48">
            <a:extLst>
              <a:ext uri="{FF2B5EF4-FFF2-40B4-BE49-F238E27FC236}">
                <a16:creationId xmlns:a16="http://schemas.microsoft.com/office/drawing/2014/main" id="{4661B805-5FBF-498B-8B55-B7725EB8164C}"/>
              </a:ext>
            </a:extLst>
          </p:cNvPr>
          <p:cNvSpPr/>
          <p:nvPr/>
        </p:nvSpPr>
        <p:spPr>
          <a:xfrm>
            <a:off x="6482686" y="1140494"/>
            <a:ext cx="784635" cy="600502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53;p48">
            <a:extLst>
              <a:ext uri="{FF2B5EF4-FFF2-40B4-BE49-F238E27FC236}">
                <a16:creationId xmlns:a16="http://schemas.microsoft.com/office/drawing/2014/main" id="{0975EAC1-B50D-4FFC-989A-74A6162968CD}"/>
              </a:ext>
            </a:extLst>
          </p:cNvPr>
          <p:cNvSpPr/>
          <p:nvPr/>
        </p:nvSpPr>
        <p:spPr>
          <a:xfrm>
            <a:off x="7129980" y="2314782"/>
            <a:ext cx="615124" cy="649368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168</Words>
  <Application>Microsoft Office PowerPoint</Application>
  <PresentationFormat>如螢幕大小 (16:9)</PresentationFormat>
  <Paragraphs>52</Paragraphs>
  <Slides>10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Arial</vt:lpstr>
      <vt:lpstr>Short Stack</vt:lpstr>
      <vt:lpstr>細明體</vt:lpstr>
      <vt:lpstr>Quicksand</vt:lpstr>
      <vt:lpstr>文鼎古印體</vt:lpstr>
      <vt:lpstr>Amatic SC</vt:lpstr>
      <vt:lpstr>Wingdings</vt:lpstr>
      <vt:lpstr>新細明體</vt:lpstr>
      <vt:lpstr>微軟正黑體</vt:lpstr>
      <vt:lpstr>Comic Sans MS</vt:lpstr>
      <vt:lpstr>Knight template</vt:lpstr>
      <vt:lpstr>五年級-英文  徐嘉慧老師 Ms. Hsu </vt:lpstr>
      <vt:lpstr>PowerPoint 簡報</vt:lpstr>
      <vt:lpstr>教學目標</vt:lpstr>
      <vt:lpstr>上課方式</vt:lpstr>
      <vt:lpstr>評量方式</vt:lpstr>
      <vt:lpstr>重要活動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五年級-英文  徐嘉慧老師 Ms. Hsu </dc:title>
  <dc:creator>User</dc:creator>
  <cp:lastModifiedBy>User</cp:lastModifiedBy>
  <cp:revision>13</cp:revision>
  <dcterms:modified xsi:type="dcterms:W3CDTF">2023-02-16T04:50:07Z</dcterms:modified>
</cp:coreProperties>
</file>