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9" r:id="rId6"/>
    <p:sldId id="270" r:id="rId7"/>
    <p:sldId id="278" r:id="rId8"/>
    <p:sldId id="277" r:id="rId9"/>
    <p:sldId id="276" r:id="rId10"/>
    <p:sldId id="275" r:id="rId11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62" d="100"/>
          <a:sy n="62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2022年8月31日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019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780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0103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942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67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2022年8月31日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2824" y="1916832"/>
            <a:ext cx="7778080" cy="914400"/>
          </a:xfrm>
        </p:spPr>
        <p:txBody>
          <a:bodyPr rtlCol="0">
            <a:normAutofit/>
          </a:bodyPr>
          <a:lstStyle/>
          <a:p>
            <a:pPr rtl="0"/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111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學年度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(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上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)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六年級自然課程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464152" y="3077716"/>
            <a:ext cx="2593504" cy="702568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  <a:sym typeface="Arial" panose="020B0604020202020204" pitchFamily="34" charset="0"/>
              </a:rPr>
              <a:t>莊淯全老師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oogle Shape;97;p2">
            <a:extLst>
              <a:ext uri="{FF2B5EF4-FFF2-40B4-BE49-F238E27FC236}">
                <a16:creationId xmlns:a16="http://schemas.microsoft.com/office/drawing/2014/main" id="{C1A65864-8AF2-4DF7-9D77-21E7B8AF4B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746458"/>
              </p:ext>
            </p:extLst>
          </p:nvPr>
        </p:nvGraphicFramePr>
        <p:xfrm>
          <a:off x="1703512" y="1196752"/>
          <a:ext cx="7920880" cy="4745827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95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34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天氣的變化</a:t>
                      </a:r>
                      <a:endParaRPr lang="zh-TW" altLang="en-US" sz="2400" b="0" u="none" strike="noStrike" cap="none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/>
                        <a:t> </a:t>
                      </a:r>
                      <a:r>
                        <a:rPr lang="zh-TW" sz="18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大氣中的水</a:t>
                      </a:r>
                      <a:endParaRPr sz="180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認識天氣的變化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颱風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      </a:t>
                      </a: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</a:t>
                      </a:r>
                      <a:r>
                        <a:rPr lang="zh-TW" altLang="en-US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</a:t>
                      </a: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熱對物質的影響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物質受熱後的變化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熱的傳播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保溫與散熱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大地的奧秘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多變的大地景觀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岩石與礦物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風化與土壤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187"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endParaRPr sz="2400" b="0">
                        <a:latin typeface="標楷體" panose="03000509000000000000" pitchFamily="65" charset="-120"/>
                        <a:ea typeface="標楷體" panose="03000509000000000000" pitchFamily="65" charset="-120"/>
                        <a:cs typeface="Microsoft JhengHei"/>
                        <a:sym typeface="Microsoft JhengHe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Microsoft JhengHei"/>
                        <a:buNone/>
                      </a:pPr>
                      <a:r>
                        <a:rPr lang="zh-TW" sz="2400" b="0"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Microsoft JhengHei"/>
                          <a:sym typeface="Microsoft JhengHei"/>
                        </a:rPr>
                        <a:t>       電磁作用</a:t>
                      </a:r>
                      <a:endParaRPr sz="14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 anchor="ctr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指北針與地磁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電磁鐵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187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zh-TW" sz="1800" b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電磁鐵的應用</a:t>
                      </a:r>
                      <a:endParaRPr sz="1800" b="0" u="none" strike="noStrike" cap="none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50" marR="91450" marT="45725" marB="45725">
                    <a:lnL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4B08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75D2F8E2-9921-4519-8BA3-B7D4186B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848" y="321885"/>
            <a:ext cx="2019672" cy="593536"/>
          </a:xfrm>
        </p:spPr>
        <p:txBody>
          <a:bodyPr rtlCol="0">
            <a:normAutofit/>
          </a:bodyPr>
          <a:lstStyle/>
          <a:p>
            <a:r>
              <a:rPr lang="zh-TW" altLang="zh-TW" sz="3600" b="1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課程架構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032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>
                <a:latin typeface="標楷體" panose="03000509000000000000" pitchFamily="65" charset="-120"/>
                <a:ea typeface="標楷體" panose="03000509000000000000" pitchFamily="65" charset="-120"/>
              </a:rPr>
              <a:t>評量方式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538670" y="1556792"/>
            <a:ext cx="6096000" cy="40575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平時成績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(60%)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(1)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作業成績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(2)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小考成績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(3)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平時表現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(4)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實作評量</a:t>
            </a:r>
          </a:p>
          <a:p>
            <a:pPr lv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3600"/>
            </a:pP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定期評量</a:t>
            </a:r>
            <a:r>
              <a:rPr lang="en-US" altLang="zh-TW" sz="40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(40%)</a:t>
            </a: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487488" y="764704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anose="03000509000000000000" pitchFamily="65" charset="-120"/>
                <a:ea typeface="標楷體" panose="03000509000000000000" pitchFamily="65" charset="-120"/>
              </a:rPr>
              <a:t>考試範圍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F51966A-CE7F-4DC7-BBD0-E49A5BF3D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81957"/>
              </p:ext>
            </p:extLst>
          </p:nvPr>
        </p:nvGraphicFramePr>
        <p:xfrm>
          <a:off x="2495600" y="2164978"/>
          <a:ext cx="6624514" cy="17889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期中定期評量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r>
                        <a:rPr lang="zh-TW" altLang="en-US" sz="36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期末定期評量</a:t>
                      </a:r>
                      <a:endParaRPr lang="zh-TW" altLang="en-US" sz="3600" dirty="0">
                        <a:solidFill>
                          <a:srgbClr val="7030A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866">
                <a:tc>
                  <a:txBody>
                    <a:bodyPr/>
                    <a:lstStyle/>
                    <a:p>
                      <a:r>
                        <a:rPr lang="zh-TW" altLang="en-US" sz="4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</a:t>
                      </a:r>
                      <a:r>
                        <a:rPr lang="zh-TW" altLang="en-US" sz="440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 單元</a:t>
                      </a:r>
                      <a:endParaRPr lang="en-US" altLang="zh-TW" sz="4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tc>
                  <a:txBody>
                    <a:bodyPr/>
                    <a:lstStyle/>
                    <a:p>
                      <a:r>
                        <a:rPr lang="zh-TW" altLang="en-US" sz="4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三、四單元</a:t>
                      </a:r>
                      <a:endParaRPr lang="zh-TW" altLang="en-US" sz="4400" dirty="0">
                        <a:solidFill>
                          <a:srgbClr val="00206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437" marR="91437" marT="45703" marB="457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1343472" y="511648"/>
            <a:ext cx="4134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>
                <a:latin typeface="標楷體" panose="03000509000000000000" pitchFamily="65" charset="-120"/>
                <a:ea typeface="標楷體" panose="03000509000000000000" pitchFamily="65" charset="-120"/>
              </a:rPr>
              <a:t>請家長協助事項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2567608" y="1281089"/>
            <a:ext cx="684076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準時上課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專心聽講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認真討論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zh-TW" altLang="en-US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實驗注意安全</a:t>
            </a:r>
            <a:endParaRPr lang="en-US" altLang="zh-TW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endParaRPr lang="zh-TW" altLang="en-US" sz="3200" b="1">
              <a:solidFill>
                <a:srgbClr val="336600"/>
              </a:solidFill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3200" b="1">
                <a:solidFill>
                  <a:srgbClr val="336600"/>
                </a:solidFill>
                <a:ea typeface="標楷體" panose="03000509000000000000" pitchFamily="65" charset="-120"/>
              </a:rPr>
              <a:t>按時交作業</a:t>
            </a:r>
            <a:endParaRPr lang="zh-TW" altLang="en-US" sz="16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156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128514F-E58C-485C-9641-82CD2C4A10BF}"/>
              </a:ext>
            </a:extLst>
          </p:cNvPr>
          <p:cNvSpPr/>
          <p:nvPr/>
        </p:nvSpPr>
        <p:spPr>
          <a:xfrm>
            <a:off x="479376" y="2660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anose="03000509000000000000" pitchFamily="65" charset="-120"/>
                <a:ea typeface="標楷體" panose="03000509000000000000" pitchFamily="65" charset="-120"/>
              </a:rPr>
              <a:t>請家長協助事項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F34772-754C-4DA2-9B17-87BBD54D2771}"/>
              </a:ext>
            </a:extLst>
          </p:cNvPr>
          <p:cNvSpPr/>
          <p:nvPr/>
        </p:nvSpPr>
        <p:spPr>
          <a:xfrm>
            <a:off x="1415480" y="895027"/>
            <a:ext cx="100811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請準時且確實完成習作、作業、報告，並請家長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簽名。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請您叮嚀孩子晚上就寢前依照聯絡本，帶齊自然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課須帶的物品及簿本。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鼓勵孩子認真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完成作業與錯誤之訂正（有打</a:t>
            </a:r>
            <a:r>
              <a:rPr lang="en-US" altLang="zh-TW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endParaRPr lang="en-US" altLang="zh-TW" sz="360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是</a:t>
            </a:r>
            <a:r>
              <a:rPr lang="en-US" altLang="zh-TW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GOOD</a:t>
            </a:r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已經訂正完成）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，若孩子有學習困難時，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 您若能鼓勵他向老師請教發問</a:t>
            </a:r>
            <a:r>
              <a:rPr lang="en-US" altLang="zh-TW" sz="360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600"/>
            </a:pP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lnSpc>
                <a:spcPct val="90000"/>
              </a:lnSpc>
              <a:buClr>
                <a:schemeClr val="dk1"/>
              </a:buClr>
              <a:buSzPts val="3600"/>
            </a:pPr>
            <a:endParaRPr lang="zh-TW" altLang="en-US" sz="400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35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B297A85-652A-4823-A1DC-8FCADF3F598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2135560" y="2780928"/>
            <a:ext cx="7632848" cy="839406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感謝您的聆聽</a:t>
            </a:r>
          </a:p>
        </p:txBody>
      </p:sp>
    </p:spTree>
    <p:extLst>
      <p:ext uri="{BB962C8B-B14F-4D97-AF65-F5344CB8AC3E}">
        <p14:creationId xmlns:p14="http://schemas.microsoft.com/office/powerpoint/2010/main" val="39993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a4f35948-e619-41b3-aa29-22878b09cfd2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40262f94-9f35-4ac3-9a90-690165a166b7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44</TotalTime>
  <Words>243</Words>
  <Application>Microsoft Office PowerPoint</Application>
  <PresentationFormat>寬螢幕</PresentationFormat>
  <Paragraphs>62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細明體</vt:lpstr>
      <vt:lpstr>微軟正黑體</vt:lpstr>
      <vt:lpstr>微軟正黑體</vt:lpstr>
      <vt:lpstr>標楷體</vt:lpstr>
      <vt:lpstr>Arial</vt:lpstr>
      <vt:lpstr>Wingdings</vt:lpstr>
      <vt:lpstr>兒童朋友 16x9</vt:lpstr>
      <vt:lpstr>111學年度(上)六年級自然課程</vt:lpstr>
      <vt:lpstr>課程架構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111學年度(上)六年級自然課程</dc:title>
  <dc:creator>User</dc:creator>
  <cp:keywords/>
  <cp:lastModifiedBy>User</cp:lastModifiedBy>
  <cp:revision>6</cp:revision>
  <dcterms:created xsi:type="dcterms:W3CDTF">2022-08-31T05:41:36Z</dcterms:created>
  <dcterms:modified xsi:type="dcterms:W3CDTF">2022-08-31T06:34:51Z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