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  <p:sldMasterId id="2147483774" r:id="rId2"/>
  </p:sldMasterIdLst>
  <p:notesMasterIdLst>
    <p:notesMasterId r:id="rId9"/>
  </p:notesMasterIdLst>
  <p:sldIdLst>
    <p:sldId id="422" r:id="rId3"/>
    <p:sldId id="423" r:id="rId4"/>
    <p:sldId id="427" r:id="rId5"/>
    <p:sldId id="426" r:id="rId6"/>
    <p:sldId id="431" r:id="rId7"/>
    <p:sldId id="430" r:id="rId8"/>
  </p:sldIdLst>
  <p:sldSz cx="9144000" cy="6858000" type="screen4x3"/>
  <p:notesSz cx="6858000" cy="99456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FF"/>
    <a:srgbClr val="66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8" autoAdjust="0"/>
    <p:restoredTop sz="86358" autoAdjust="0"/>
  </p:normalViewPr>
  <p:slideViewPr>
    <p:cSldViewPr>
      <p:cViewPr varScale="1">
        <p:scale>
          <a:sx n="100" d="100"/>
          <a:sy n="100" d="100"/>
        </p:scale>
        <p:origin x="111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381" y="-96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53097F91-6861-4AA7-99C1-39ACD98FBF2A}" type="datetimeFigureOut">
              <a:rPr lang="zh-TW" altLang="en-US" smtClean="0"/>
              <a:pPr/>
              <a:t>2022/9/16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標楷體" panose="03000509000000000000" pitchFamily="65" charset="-120"/>
              </a:defRPr>
            </a:lvl1pPr>
          </a:lstStyle>
          <a:p>
            <a:fld id="{984B0BB8-444D-45CC-ABC3-3E30E67BA427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31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標楷體" panose="03000509000000000000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B0BB8-444D-45CC-ABC3-3E30E67BA427}" type="slidenum">
              <a:rPr lang="zh-TW" altLang="en-US" smtClean="0"/>
              <a:pPr/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450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102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87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88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646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89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769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286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4994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7295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6886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81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Z:\310_校長室專區\_校務簡報1030521\校務評鑑簡報底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ea typeface="華康古印體" panose="03010509000000000000" pitchFamily="65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anose="05000000000000000000" pitchFamily="2" charset="2"/>
              <a:buChar char="Ø"/>
              <a:defRPr/>
            </a:lvl1pPr>
            <a:lvl2pPr marL="914400" indent="-457200">
              <a:buClr>
                <a:schemeClr val="accent6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2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376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74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116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564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F21B1-4763-4558-A1D9-7EC487A5AE2F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42730-DAB0-4B24-8FDE-C11B023C0EDF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5658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DC4EE-39D8-4249-BED7-95E97C048377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D5CDF-F62B-4E4E-B2E2-0E2CF2234350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9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12546-0CCF-4AC0-BE73-B67BB65150FA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5FB9-FB79-42B7-97C4-945527F491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62150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F692F-7538-45B3-A1AC-A2F07563FBF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57C9F-7A8A-490A-AFBF-F3F72A5412D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1060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4194-15E6-4624-9011-D65770157240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0DDC-2464-4535-B644-B781C5727E6B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992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D4EF-0D67-4CD8-85E6-ED329F9620C7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7640-A862-4489-8A7F-AEEA2E525A61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4988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1331640" y="548680"/>
            <a:ext cx="6840537" cy="576262"/>
          </a:xfrm>
        </p:spPr>
        <p:txBody>
          <a:bodyPr/>
          <a:lstStyle>
            <a:lvl1pPr>
              <a:defRPr b="1" i="0" spc="300" baseline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70000"/>
                    </a:schemeClr>
                  </a:glow>
                </a:effectLst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5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B4194-15E6-4624-9011-D65770157240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30DDC-2464-4535-B644-B781C5727E6B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84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88975"/>
            <a:ext cx="9755188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872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華康儷粗黑" pitchFamily="49" charset="-120"/>
                <a:ea typeface="華康儷粗黑" pitchFamily="49" charset="-120"/>
                <a:cs typeface="+mj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日期版面配置區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D4EF-0D67-4CD8-85E6-ED329F9620C7}" type="datetime1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2022/9/16</a:t>
            </a:fld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頁尾版面配置區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投影片編號版面配置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F37640-A862-4489-8A7F-AEEA2E525A61}" type="slidenum">
              <a:rPr lang="zh-TW" alt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zh-TW" altLang="en-US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497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1562B71-9499-408B-BDB0-4A54E28CDA47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35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158D3CC-4B37-43AE-A0D3-94AA2FF2BEB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0801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A19048B-67D9-448D-AD0F-714C25E613B3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2320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標題，四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845BB91-096B-4840-9B58-950ACDD5A978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8587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6CA40EE-D5EB-449F-BEAF-580D6E1D633F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2477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標題，1 個大物件與 2 個小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4B20D8C-FD4A-407B-A39C-ECCC1299EBE0}" type="slidenum">
              <a:rPr lang="en-US" altLang="zh-TW">
                <a:solidFill>
                  <a:srgbClr val="000000"/>
                </a:solidFill>
              </a:rPr>
              <a:pPr/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576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60400"/>
            <a:ext cx="9755188" cy="732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565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6113"/>
            <a:ext cx="9144000" cy="750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28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41350"/>
            <a:ext cx="9755188" cy="7499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0702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636588"/>
            <a:ext cx="9755188" cy="749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01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8352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84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38" y="-11113"/>
            <a:ext cx="9186863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F1D15F7D-ABA0-4537-98C6-6846FA1120E9}" type="datetimeFigureOut">
              <a:rPr lang="zh-TW" altLang="en-US" smtClean="0"/>
              <a:pPr/>
              <a:t>2022/9/16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標楷體" panose="03000509000000000000" pitchFamily="65" charset="-120"/>
              </a:defRPr>
            </a:lvl1pPr>
          </a:lstStyle>
          <a:p>
            <a:fld id="{0638F103-5A43-4ABE-80B3-FDD8C5F0EAB3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45801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標楷體" panose="03000509000000000000" pitchFamily="65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標楷體" panose="03000509000000000000" pitchFamily="65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D40F-94FE-40C8-9FBA-2BD0F433E2E5}" type="datetimeFigureOut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2022/9/16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F180-6ECB-48E7-B190-C61A53BE0739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1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792" r:id="rId18"/>
    <p:sldLayoutId id="2147483793" r:id="rId19"/>
    <p:sldLayoutId id="2147483794" r:id="rId20"/>
    <p:sldLayoutId id="2147483795" r:id="rId21"/>
    <p:sldLayoutId id="2147483796" r:id="rId22"/>
    <p:sldLayoutId id="2147483797" r:id="rId23"/>
    <p:sldLayoutId id="2147483798" r:id="rId24"/>
    <p:sldLayoutId id="2147483799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Users\user\Pictures\dt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1194838" y="2373560"/>
            <a:ext cx="667362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111</a:t>
            </a:r>
            <a:r>
              <a:rPr lang="zh-TW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6600CC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學年度總務處業務說明</a:t>
            </a:r>
            <a:endParaRPr lang="zh-TW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6600CC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372063" y="3692886"/>
            <a:ext cx="44165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4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總務主任 陳美燕</a:t>
            </a:r>
            <a:endParaRPr lang="zh-TW" altLang="en-US" sz="4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6107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465" y="5157192"/>
            <a:ext cx="2530334" cy="1896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69999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前期重要採購案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212999"/>
            <a:ext cx="8748464" cy="3629632"/>
          </a:xfrm>
        </p:spPr>
        <p:txBody>
          <a:bodyPr>
            <a:normAutofit lnSpcReduction="10000"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zh-TW" kern="100" dirty="0" smtClean="0">
                <a:latin typeface="標楷體" panose="03000509000000000000" pitchFamily="65" charset="-120"/>
              </a:rPr>
              <a:t>年度</a:t>
            </a:r>
            <a:r>
              <a:rPr lang="zh-TW" altLang="zh-TW" kern="100" dirty="0">
                <a:latin typeface="標楷體" panose="03000509000000000000" pitchFamily="65" charset="-120"/>
              </a:rPr>
              <a:t>臺北市國小基本學力檢測試務工作勞務採購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年度校舍改建工程綜合規劃委託技術服務勞務採購</a:t>
            </a:r>
            <a:r>
              <a:rPr lang="zh-TW" altLang="zh-TW" kern="100" dirty="0" smtClean="0">
                <a:latin typeface="標楷體" panose="03000509000000000000" pitchFamily="65" charset="-120"/>
              </a:rPr>
              <a:t>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年度完成英語科任教室課桌椅採購案</a:t>
            </a:r>
            <a:endParaRPr lang="zh-TW" altLang="zh-TW" kern="100" dirty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zh-TW" kern="100" dirty="0" smtClean="0">
                <a:latin typeface="標楷體" panose="03000509000000000000" pitchFamily="65" charset="-120"/>
              </a:rPr>
              <a:t>學年</a:t>
            </a:r>
            <a:r>
              <a:rPr lang="zh-TW" altLang="zh-TW" kern="100" dirty="0">
                <a:latin typeface="標楷體" panose="03000509000000000000" pitchFamily="65" charset="-120"/>
              </a:rPr>
              <a:t>度畢業旅行勞務採購。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zh-TW" kern="100" dirty="0" smtClean="0">
                <a:latin typeface="標楷體" panose="03000509000000000000" pitchFamily="65" charset="-120"/>
              </a:rPr>
              <a:t>年度</a:t>
            </a:r>
            <a:r>
              <a:rPr lang="zh-TW" altLang="zh-TW" kern="100" dirty="0">
                <a:latin typeface="標楷體" panose="03000509000000000000" pitchFamily="65" charset="-120"/>
              </a:rPr>
              <a:t>保全服務。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zh-TW" kern="100" dirty="0" smtClean="0">
                <a:latin typeface="標楷體" panose="03000509000000000000" pitchFamily="65" charset="-120"/>
              </a:rPr>
              <a:t>年度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育才樓雨庇、致美樓樓板凹陷工程採購</a:t>
            </a:r>
            <a:r>
              <a:rPr lang="zh-TW" altLang="zh-TW" kern="100" dirty="0" smtClean="0">
                <a:latin typeface="標楷體" panose="03000509000000000000" pitchFamily="65" charset="-120"/>
              </a:rPr>
              <a:t>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年度校園損壞修復工程採購。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年度校園無障礙環境設施改善工程採購。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</a:rPr>
              <a:t>111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年度課後照顧勞務採購。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endParaRPr lang="zh-TW" altLang="zh-TW" kern="100" dirty="0">
              <a:latin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160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完成各項開學前工作準備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154714" y="1547702"/>
            <a:ext cx="7174986" cy="4401578"/>
          </a:xfrm>
        </p:spPr>
        <p:txBody>
          <a:bodyPr>
            <a:noAutofit/>
          </a:bodyPr>
          <a:lstStyle/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完成廁所清洗。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完成飲水機更換濾心與外觀清潔保養。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完成各年級課桌椅新購、調配。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完成校園植栽修剪。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>
                <a:latin typeface="Times New Roman" panose="02020603050405020304" pitchFamily="18" charset="0"/>
              </a:rPr>
              <a:t>完成水塔清洗。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en-US" altLang="zh-TW" kern="100" dirty="0" smtClean="0">
                <a:latin typeface="Times New Roman" panose="02020603050405020304" pitchFamily="18" charset="0"/>
              </a:rPr>
              <a:t>8/25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進行</a:t>
            </a:r>
            <a:r>
              <a:rPr lang="zh-TW" altLang="zh-TW" kern="100" dirty="0">
                <a:latin typeface="Times New Roman" panose="02020603050405020304" pitchFamily="18" charset="0"/>
              </a:rPr>
              <a:t>校園噴藥消毒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en-US" altLang="zh-TW" kern="100" dirty="0" smtClean="0">
                <a:latin typeface="標楷體" panose="03000509000000000000" pitchFamily="65" charset="-120"/>
              </a:rPr>
              <a:t>8/26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啟動教室紫消燈清消。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 smtClean="0">
                <a:latin typeface="Times New Roman" panose="02020603050405020304" pitchFamily="18" charset="0"/>
              </a:rPr>
              <a:t>完成</a:t>
            </a:r>
            <a:r>
              <a:rPr lang="zh-TW" altLang="en-US" kern="100" dirty="0" smtClean="0">
                <a:latin typeface="Times New Roman" panose="02020603050405020304" pitchFamily="18" charset="0"/>
              </a:rPr>
              <a:t>「育才樓雨庇、致美樓樓板凹陷等整修工程、校園損壞修復工程及校園無障礙環境設施改善工程」等三項工程。</a:t>
            </a:r>
            <a:endParaRPr lang="en-US" altLang="zh-TW" kern="100" dirty="0" smtClean="0">
              <a:latin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  <a:tabLst>
                <a:tab pos="990600" algn="l"/>
                <a:tab pos="2250440" algn="l"/>
                <a:tab pos="5130800" algn="l"/>
              </a:tabLst>
            </a:pPr>
            <a:r>
              <a:rPr lang="zh-TW" altLang="zh-TW" kern="100" dirty="0" smtClean="0">
                <a:latin typeface="Times New Roman" panose="02020603050405020304" pitchFamily="18" charset="0"/>
              </a:rPr>
              <a:t>完成</a:t>
            </a:r>
            <a:r>
              <a:rPr lang="zh-TW" altLang="en-US" kern="100" dirty="0" smtClean="0">
                <a:latin typeface="Times New Roman" panose="02020603050405020304" pitchFamily="18" charset="0"/>
              </a:rPr>
              <a:t>求真樓地下室及向善樓屋頂漏水局部修繕</a:t>
            </a:r>
            <a:r>
              <a:rPr lang="zh-TW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4997">
            <a:off x="7124338" y="1764257"/>
            <a:ext cx="1488536" cy="263925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98195">
            <a:off x="7203400" y="3789036"/>
            <a:ext cx="1661479" cy="22153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4024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195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本期重要計畫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828600" y="908720"/>
            <a:ext cx="8136904" cy="5568818"/>
          </a:xfrm>
        </p:spPr>
        <p:txBody>
          <a:bodyPr>
            <a:normAutofit fontScale="92500" lnSpcReduction="20000"/>
          </a:bodyPr>
          <a:lstStyle/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  <a:ea typeface="新細明體" panose="02020500000000000000" pitchFamily="18" charset="-12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學年</a:t>
            </a:r>
            <a:r>
              <a:rPr lang="zh-TW" altLang="zh-TW" kern="100" dirty="0">
                <a:latin typeface="Times New Roman" panose="02020603050405020304" pitchFamily="18" charset="0"/>
              </a:rPr>
              <a:t>度畢業生畢業紀念冊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採購</a:t>
            </a:r>
            <a:endParaRPr lang="en-US" altLang="zh-TW" kern="100" dirty="0" smtClean="0">
              <a:latin typeface="Times New Roman" panose="02020603050405020304" pitchFamily="18" charset="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>
                <a:latin typeface="標楷體" panose="03000509000000000000" pitchFamily="65" charset="-120"/>
              </a:rPr>
              <a:t>111</a:t>
            </a:r>
            <a:r>
              <a:rPr lang="zh-TW" altLang="en-US" kern="100" dirty="0">
                <a:latin typeface="標楷體" panose="03000509000000000000" pitchFamily="65" charset="-120"/>
              </a:rPr>
              <a:t>年度校際交流勞務採購</a:t>
            </a:r>
            <a:endParaRPr lang="zh-TW" altLang="zh-TW" kern="100" dirty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  <a:ea typeface="新細明體" panose="02020500000000000000" pitchFamily="18" charset="-12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年度</a:t>
            </a:r>
            <a:r>
              <a:rPr lang="zh-TW" altLang="zh-TW" kern="100" dirty="0">
                <a:latin typeface="Times New Roman" panose="02020603050405020304" pitchFamily="18" charset="0"/>
              </a:rPr>
              <a:t>保全服務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  <a:ea typeface="新細明體" panose="02020500000000000000" pitchFamily="18" charset="-12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年度</a:t>
            </a:r>
            <a:r>
              <a:rPr lang="zh-TW" altLang="zh-TW" kern="100" dirty="0">
                <a:latin typeface="Times New Roman" panose="02020603050405020304" pitchFamily="18" charset="0"/>
              </a:rPr>
              <a:t>影印機定期保養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  <a:ea typeface="新細明體" panose="02020500000000000000" pitchFamily="18" charset="-12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年度</a:t>
            </a:r>
            <a:r>
              <a:rPr lang="zh-TW" altLang="zh-TW" kern="100" dirty="0">
                <a:latin typeface="Times New Roman" panose="02020603050405020304" pitchFamily="18" charset="0"/>
              </a:rPr>
              <a:t>電梯保養服務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  <a:ea typeface="新細明體" panose="02020500000000000000" pitchFamily="18" charset="-12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年度</a:t>
            </a:r>
            <a:r>
              <a:rPr lang="zh-TW" altLang="zh-TW" kern="100" dirty="0">
                <a:latin typeface="Times New Roman" panose="02020603050405020304" pitchFamily="18" charset="0"/>
              </a:rPr>
              <a:t>校園機電保養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en-US" altLang="zh-TW" kern="100" dirty="0" smtClean="0">
                <a:latin typeface="標楷體" panose="03000509000000000000" pitchFamily="65" charset="-120"/>
                <a:ea typeface="新細明體" panose="02020500000000000000" pitchFamily="18" charset="-12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年度</a:t>
            </a:r>
            <a:r>
              <a:rPr lang="zh-TW" altLang="zh-TW" kern="100" dirty="0">
                <a:latin typeface="Times New Roman" panose="02020603050405020304" pitchFamily="18" charset="0"/>
              </a:rPr>
              <a:t>消防設備檢驗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zh-TW" kern="100" dirty="0" smtClean="0">
                <a:latin typeface="Times New Roman" panose="02020603050405020304" pitchFamily="18" charset="0"/>
              </a:rPr>
              <a:t>推動</a:t>
            </a:r>
            <a:r>
              <a:rPr lang="zh-TW" altLang="zh-TW" kern="100" dirty="0">
                <a:latin typeface="Times New Roman" panose="02020603050405020304" pitchFamily="18" charset="0"/>
              </a:rPr>
              <a:t>校舍新建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工程綜合規劃</a:t>
            </a:r>
            <a:r>
              <a:rPr lang="zh-TW" altLang="en-US" kern="100" dirty="0" smtClean="0">
                <a:latin typeface="Times New Roman" panose="02020603050405020304" pitchFamily="18" charset="0"/>
              </a:rPr>
              <a:t>階段</a:t>
            </a:r>
            <a:r>
              <a:rPr lang="en-US" altLang="zh-TW" kern="100" dirty="0" smtClean="0">
                <a:latin typeface="Times New Roman" panose="02020603050405020304" pitchFamily="18" charset="0"/>
              </a:rPr>
              <a:t>-</a:t>
            </a:r>
            <a:r>
              <a:rPr lang="zh-TW" altLang="en-US" kern="100" dirty="0" smtClean="0">
                <a:latin typeface="Times New Roman" panose="02020603050405020304" pitchFamily="18" charset="0"/>
              </a:rPr>
              <a:t>通過都市審議委員會。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en-US" kern="100" dirty="0" smtClean="0">
                <a:latin typeface="標楷體" panose="03000509000000000000" pitchFamily="65" charset="-120"/>
              </a:rPr>
              <a:t>積極申請向善樓東側及致美樓屋頂防漏工程經費，希冀</a:t>
            </a:r>
            <a:r>
              <a:rPr lang="en-US" altLang="zh-TW" kern="100" dirty="0" smtClean="0">
                <a:latin typeface="標楷體" panose="03000509000000000000" pitchFamily="65" charset="-120"/>
              </a:rPr>
              <a:t>112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年度可進行屋頂防漏工程。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en-US" kern="100" dirty="0" smtClean="0">
                <a:latin typeface="標楷體" panose="03000509000000000000" pitchFamily="65" charset="-120"/>
              </a:rPr>
              <a:t>積極申請求真樓北側面向小田園牆面及樑柱損壞修復工程經費，以期改善師生學習環境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。</a:t>
            </a:r>
            <a:endParaRPr lang="en-US" altLang="zh-TW" kern="100" dirty="0" smtClean="0">
              <a:latin typeface="標楷體" panose="03000509000000000000" pitchFamily="65" charset="-120"/>
            </a:endParaRPr>
          </a:p>
          <a:p>
            <a:pPr marL="1371600" lvl="2" indent="-457200">
              <a:buFont typeface="+mj-lt"/>
              <a:buAutoNum type="arabicPeriod"/>
            </a:pPr>
            <a:r>
              <a:rPr lang="zh-TW" altLang="en-US" kern="100" dirty="0" smtClean="0">
                <a:latin typeface="標楷體" panose="03000509000000000000" pitchFamily="65" charset="-120"/>
              </a:rPr>
              <a:t>為達成</a:t>
            </a:r>
            <a:r>
              <a:rPr lang="en-US" altLang="zh-TW" kern="100" dirty="0" smtClean="0">
                <a:latin typeface="標楷體" panose="03000509000000000000" pitchFamily="65" charset="-120"/>
              </a:rPr>
              <a:t>2050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淨零碳排目標，積極推動親子綁定線上繳費。（紙本繳費單需求開學時先行調查，有需求者印出，且無須繳回紙本繳費證明。繳費後</a:t>
            </a:r>
            <a:r>
              <a:rPr lang="en-US" altLang="zh-TW" kern="100" dirty="0" smtClean="0">
                <a:latin typeface="標楷體" panose="03000509000000000000" pitchFamily="65" charset="-120"/>
              </a:rPr>
              <a:t>2-7</a:t>
            </a:r>
            <a:r>
              <a:rPr lang="zh-TW" altLang="en-US" kern="100" dirty="0" smtClean="0">
                <a:latin typeface="標楷體" panose="03000509000000000000" pitchFamily="65" charset="-120"/>
              </a:rPr>
              <a:t>工作天，可於系統查詢繳費記錄）；</a:t>
            </a:r>
            <a:r>
              <a:rPr lang="zh-TW" altLang="en-US" dirty="0" smtClean="0"/>
              <a:t>有關</a:t>
            </a:r>
            <a:r>
              <a:rPr lang="zh-TW" altLang="en-US" dirty="0"/>
              <a:t>悠遊付</a:t>
            </a:r>
            <a:r>
              <a:rPr lang="en-US" altLang="zh-TW" dirty="0"/>
              <a:t>APP</a:t>
            </a:r>
            <a:r>
              <a:rPr lang="zh-TW" altLang="en-US" dirty="0"/>
              <a:t>、</a:t>
            </a:r>
            <a:r>
              <a:rPr lang="en-US" altLang="zh-TW" dirty="0" err="1"/>
              <a:t>Pay.Taipei</a:t>
            </a:r>
            <a:r>
              <a:rPr lang="zh-TW" altLang="en-US" dirty="0"/>
              <a:t>、信用卡等多元繳費管道， </a:t>
            </a:r>
            <a:r>
              <a:rPr lang="zh-TW" altLang="en-US" dirty="0" smtClean="0"/>
              <a:t>有</a:t>
            </a:r>
            <a:r>
              <a:rPr lang="zh-TW" altLang="en-US" dirty="0"/>
              <a:t>提供相關繳費優惠（例如悠遊付開學季繳學雜費優 惠</a:t>
            </a:r>
            <a:r>
              <a:rPr lang="en-US" altLang="zh-TW" dirty="0"/>
              <a:t>https://reurl.cc/MN2Qq3</a:t>
            </a:r>
            <a:r>
              <a:rPr lang="zh-TW" altLang="en-US" dirty="0" smtClean="0"/>
              <a:t>），請家長可以多加利用。</a:t>
            </a:r>
            <a:endParaRPr lang="zh-TW" altLang="zh-TW" kern="100" dirty="0">
              <a:latin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64721">
            <a:off x="7689141" y="727578"/>
            <a:ext cx="1549077" cy="2746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66408">
            <a:off x="7712540" y="3553512"/>
            <a:ext cx="1750219" cy="2333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1742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校園防災規劃與教育訓練活動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-252536" y="1600200"/>
            <a:ext cx="8939336" cy="4997152"/>
          </a:xfrm>
        </p:spPr>
        <p:txBody>
          <a:bodyPr>
            <a:normAutofit/>
          </a:bodyPr>
          <a:lstStyle/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kern="100" dirty="0" smtClean="0">
                <a:latin typeface="Times New Roman" panose="02020603050405020304" pitchFamily="18" charset="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</a:t>
            </a:r>
            <a:r>
              <a:rPr lang="en-US" altLang="zh-TW" kern="100" dirty="0" smtClean="0">
                <a:latin typeface="Times New Roman" panose="02020603050405020304" pitchFamily="18" charset="0"/>
              </a:rPr>
              <a:t>10</a:t>
            </a:r>
            <a:r>
              <a:rPr lang="zh-TW" altLang="zh-TW" kern="100" dirty="0">
                <a:latin typeface="Times New Roman" panose="02020603050405020304" pitchFamily="18" charset="0"/>
              </a:rPr>
              <a:t>月份本校防災計畫送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局</a:t>
            </a:r>
            <a:endParaRPr lang="en-US" altLang="zh-TW" kern="10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kern="100" dirty="0" smtClean="0">
                <a:latin typeface="Times New Roman" panose="02020603050405020304" pitchFamily="18" charset="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年度本校</a:t>
            </a:r>
            <a:r>
              <a:rPr lang="zh-TW" altLang="en-US" kern="100" dirty="0" smtClean="0">
                <a:latin typeface="Times New Roman" panose="02020603050405020304" pitchFamily="18" charset="0"/>
              </a:rPr>
              <a:t>為教育局風災開放停車學校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zh-TW" altLang="zh-TW" kern="100" dirty="0" smtClean="0">
                <a:latin typeface="Times New Roman" panose="02020603050405020304" pitchFamily="18" charset="0"/>
              </a:rPr>
              <a:t>學</a:t>
            </a:r>
            <a:r>
              <a:rPr lang="zh-TW" altLang="zh-TW" kern="100" dirty="0">
                <a:latin typeface="Times New Roman" panose="02020603050405020304" pitchFamily="18" charset="0"/>
              </a:rPr>
              <a:t>務處於</a:t>
            </a:r>
            <a:r>
              <a:rPr lang="en-US" altLang="zh-TW" kern="100" dirty="0">
                <a:latin typeface="Times New Roman" panose="02020603050405020304" pitchFamily="18" charset="0"/>
              </a:rPr>
              <a:t>9</a:t>
            </a:r>
            <a:r>
              <a:rPr lang="zh-TW" altLang="zh-TW" kern="100" dirty="0">
                <a:latin typeface="Times New Roman" panose="02020603050405020304" pitchFamily="18" charset="0"/>
              </a:rPr>
              <a:t>月份辦理全校</a:t>
            </a:r>
            <a:r>
              <a:rPr lang="zh-TW" altLang="zh-TW" kern="100">
                <a:latin typeface="Times New Roman" panose="02020603050405020304" pitchFamily="18" charset="0"/>
              </a:rPr>
              <a:t>性</a:t>
            </a:r>
            <a:r>
              <a:rPr lang="zh-TW" altLang="zh-TW" kern="100" smtClean="0">
                <a:latin typeface="Times New Roman" panose="02020603050405020304" pitchFamily="18" charset="0"/>
              </a:rPr>
              <a:t>防災</a:t>
            </a:r>
            <a:r>
              <a:rPr lang="zh-TW" altLang="en-US" kern="100" smtClean="0">
                <a:latin typeface="Times New Roman" panose="02020603050405020304" pitchFamily="18" charset="0"/>
              </a:rPr>
              <a:t>暨防空</a:t>
            </a:r>
            <a:r>
              <a:rPr lang="zh-TW" altLang="zh-TW" kern="100" smtClean="0">
                <a:latin typeface="Times New Roman" panose="02020603050405020304" pitchFamily="18" charset="0"/>
              </a:rPr>
              <a:t>演練</a:t>
            </a:r>
            <a:r>
              <a:rPr lang="zh-TW" altLang="en-US" kern="100" smtClean="0">
                <a:latin typeface="Times New Roman" panose="02020603050405020304" pitchFamily="18" charset="0"/>
              </a:rPr>
              <a:t>及</a:t>
            </a:r>
            <a:r>
              <a:rPr lang="zh-TW" altLang="zh-TW" kern="100" smtClean="0">
                <a:latin typeface="Times New Roman" panose="02020603050405020304" pitchFamily="18" charset="0"/>
              </a:rPr>
              <a:t>全國</a:t>
            </a:r>
            <a:r>
              <a:rPr lang="zh-TW" altLang="zh-TW" kern="100" dirty="0">
                <a:latin typeface="Times New Roman" panose="02020603050405020304" pitchFamily="18" charset="0"/>
              </a:rPr>
              <a:t>防災日演練活動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。</a:t>
            </a:r>
            <a:endParaRPr lang="en-US" altLang="zh-TW" kern="100" dirty="0" smtClean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971550" lvl="1" indent="-514350">
              <a:spcAft>
                <a:spcPts val="0"/>
              </a:spcAft>
              <a:buFont typeface="+mj-lt"/>
              <a:buAutoNum type="arabicPeriod"/>
            </a:pPr>
            <a:r>
              <a:rPr lang="en-US" altLang="zh-TW" kern="100" dirty="0" smtClean="0">
                <a:latin typeface="Times New Roman" panose="02020603050405020304" pitchFamily="18" charset="0"/>
              </a:rPr>
              <a:t>111</a:t>
            </a:r>
            <a:r>
              <a:rPr lang="zh-TW" altLang="zh-TW" kern="100" dirty="0" smtClean="0">
                <a:latin typeface="Times New Roman" panose="02020603050405020304" pitchFamily="18" charset="0"/>
              </a:rPr>
              <a:t>學年</a:t>
            </a:r>
            <a:r>
              <a:rPr lang="zh-TW" altLang="zh-TW" kern="100" dirty="0">
                <a:latin typeface="Times New Roman" panose="02020603050405020304" pitchFamily="18" charset="0"/>
              </a:rPr>
              <a:t>度辦理北市消防隊至本校協助辦理五年級防災體驗活動。</a:t>
            </a:r>
            <a:endParaRPr lang="zh-TW" altLang="zh-TW" kern="100" dirty="0">
              <a:latin typeface="Times New Roman" panose="02020603050405020304" pitchFamily="18" charset="0"/>
              <a:ea typeface="新細明體" panose="02020500000000000000" pitchFamily="18" charset="-120"/>
            </a:endParaRPr>
          </a:p>
          <a:p>
            <a:pPr marL="514350" indent="-514350">
              <a:buFont typeface="+mj-lt"/>
              <a:buAutoNum type="arabicPeriod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9978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6720" y="836712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簡報結束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altLang="zh-TW" dirty="0" smtClean="0"/>
          </a:p>
          <a:p>
            <a:pPr marL="0" indent="0" algn="ctr">
              <a:buNone/>
            </a:pPr>
            <a:r>
              <a:rPr lang="zh-TW" altLang="en-US" sz="5400" dirty="0" smtClean="0"/>
              <a:t>感謝您的參與</a:t>
            </a:r>
            <a:endParaRPr lang="en-US" altLang="zh-TW" sz="5400" dirty="0" smtClean="0"/>
          </a:p>
          <a:p>
            <a:pPr marL="0" indent="0" algn="ctr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5" name="Picture 6" descr="Z:\320_教務處專區\_329實習輔導\課程計畫\PHOTO\9.jpg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9000"/>
            <a:ext cx="8640000" cy="2160000"/>
          </a:xfrm>
          <a:prstGeom prst="rect">
            <a:avLst/>
          </a:prstGeom>
          <a:noFill/>
          <a:ln>
            <a:noFill/>
          </a:ln>
          <a:effectLst>
            <a:softEdge rad="254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58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>
        <p14:gallery dir="l"/>
      </p:transition>
    </mc:Choice>
    <mc:Fallback xmlns="">
      <p:transition spd="slow" advClick="0" advTm="1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solidFill>
          <a:srgbClr val="FFFFFF">
            <a:alpha val="50000"/>
          </a:srgbClr>
        </a:solidFill>
        <a:ln w="76200">
          <a:solidFill>
            <a:srgbClr val="000000"/>
          </a:solidFill>
          <a:miter lim="800000"/>
          <a:headEnd/>
          <a:tailEnd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22" tIns="45711" rIns="91422" bIns="45711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sz="54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>
              <a:outerShdw blurRad="38100" dist="38100" dir="2700000" algn="tl">
                <a:srgbClr val="C0C0C0"/>
              </a:outerShdw>
            </a:effectLst>
            <a:uLnTx/>
            <a:uFillTx/>
            <a:latin typeface="文鼎海報體" pitchFamily="49" charset="-120"/>
            <a:ea typeface="文鼎海報體" pitchFamily="49" charset="-120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6557</TotalTime>
  <Words>485</Words>
  <Application>Microsoft Office PowerPoint</Application>
  <PresentationFormat>如螢幕大小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6</vt:i4>
      </vt:variant>
    </vt:vector>
  </HeadingPairs>
  <TitlesOfParts>
    <vt:vector size="16" baseType="lpstr">
      <vt:lpstr>華康古印體</vt:lpstr>
      <vt:lpstr>華康儷粗黑</vt:lpstr>
      <vt:lpstr>新細明體</vt:lpstr>
      <vt:lpstr>Arial</vt:lpstr>
      <vt:lpstr>Calibri</vt:lpstr>
      <vt:lpstr>Times New Roman</vt:lpstr>
      <vt:lpstr>Wingdings</vt:lpstr>
      <vt:lpstr>標楷體</vt:lpstr>
      <vt:lpstr>Office 佈景主題</vt:lpstr>
      <vt:lpstr>3_Office 佈景主題</vt:lpstr>
      <vt:lpstr>PowerPoint 簡報</vt:lpstr>
      <vt:lpstr>前期重要採購案</vt:lpstr>
      <vt:lpstr>完成各項開學前工作準備</vt:lpstr>
      <vt:lpstr>本期重要計畫</vt:lpstr>
      <vt:lpstr>校園防災規劃與教育訓練活動</vt:lpstr>
      <vt:lpstr>簡報結束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102學年度校務評鑑~大同國小</dc:title>
  <dc:creator>a</dc:creator>
  <cp:lastModifiedBy> </cp:lastModifiedBy>
  <cp:revision>417</cp:revision>
  <cp:lastPrinted>2014-05-22T03:11:35Z</cp:lastPrinted>
  <dcterms:created xsi:type="dcterms:W3CDTF">2014-04-27T12:20:03Z</dcterms:created>
  <dcterms:modified xsi:type="dcterms:W3CDTF">2022-09-16T08:28:51Z</dcterms:modified>
</cp:coreProperties>
</file>