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1" r:id="rId2"/>
    <p:sldId id="284" r:id="rId3"/>
    <p:sldId id="285" r:id="rId4"/>
    <p:sldId id="286" r:id="rId5"/>
    <p:sldId id="287" r:id="rId6"/>
    <p:sldId id="288" r:id="rId7"/>
    <p:sldId id="290" r:id="rId8"/>
    <p:sldId id="291" r:id="rId9"/>
    <p:sldId id="262" r:id="rId1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微軟正黑體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53" y="9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0EF49-F076-4413-8F83-A69FE54B2722}" type="datetimeFigureOut">
              <a:rPr lang="zh-TW" altLang="en-US" smtClean="0"/>
              <a:t>2022/9/11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8883E-DDC6-4EDF-8CAF-B569C59919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8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6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</p:grpSp>
      <p:sp>
        <p:nvSpPr>
          <p:cNvPr id="7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10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11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E96A3-2A65-4282-805D-30574E6CCA6B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58ABC0C4-0AE1-4366-B76F-A6C92F0AE7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4801-3CFD-46B7-9E82-A390D8166236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A473-D03E-496E-81BA-361DF960390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01052-E90B-4521-9EB8-47A40FB3A9D1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17F1C-E32D-4565-8E5E-EE79752610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F23E7-2F38-4901-8B39-D5770750791A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8FBE7-7860-4552-AC0E-A96FF3DB94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A3D79-D61E-4C09-83A4-0C632E751BAF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2E8F7-B753-4A64-8618-C16CF0BB32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FF4FC-3888-4BD6-B9DE-CD1D141DD567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CE7FE-6A25-4C89-9662-BEC7FCAF00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C4E51-4D3D-44FF-AF78-976D58F5FBB9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A21DB-DE5C-48E6-95A6-4BBAFA1AB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76CB-D271-4D0E-998C-61DCD04E8160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0909-DFEA-4668-8FF5-AE62FCB2E5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63846-A98D-42EA-8463-0061046BBF23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E187F-A238-4852-8973-1DE3066FC2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</p:grpSp>
      <p:sp>
        <p:nvSpPr>
          <p:cNvPr id="8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15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Rectangle 16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1" name="Rectangle 12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Rectangle 13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C4746-DD0E-4BBD-AA08-E42C09D361F1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6E0D7-6FE1-4877-BABA-EE3C5B1FF1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7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</p:grpSp>
      <p:sp>
        <p:nvSpPr>
          <p:cNvPr id="8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11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Rectangle 12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1" name="Rectangle 2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Rectangle 29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AB9A2-DDD5-4C35-A3FD-D584F8DA2064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333A9-27FF-45C8-8E01-5274AEEF00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pic>
        <p:nvPicPr>
          <p:cNvPr id="1032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EB3A79-9EDC-447D-A629-2D0715FE1CA6}" type="datetimeFigureOut">
              <a:rPr lang="zh-TW" altLang="en-US"/>
              <a:pPr>
                <a:defRPr/>
              </a:pPr>
              <a:t>2022/9/11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Rage Italic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EA952F9-2CF6-4D5B-9324-8B530BB863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73" r:id="rId8"/>
    <p:sldLayoutId id="2147483674" r:id="rId9"/>
    <p:sldLayoutId id="2147483665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  <a:ea typeface="新細明體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400" kern="1200">
          <a:solidFill>
            <a:schemeClr val="tx1"/>
          </a:solidFill>
          <a:latin typeface="+mn-lt"/>
          <a:ea typeface="+mn-ea"/>
          <a:cs typeface="微軟正黑體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200" kern="1200">
          <a:solidFill>
            <a:schemeClr val="tx1"/>
          </a:solidFill>
          <a:latin typeface="+mn-lt"/>
          <a:ea typeface="+mn-ea"/>
          <a:cs typeface="微軟正黑體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2000" kern="1200">
          <a:solidFill>
            <a:schemeClr val="tx1"/>
          </a:solidFill>
          <a:latin typeface="+mn-lt"/>
          <a:ea typeface="+mn-ea"/>
          <a:cs typeface="微軟正黑體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kern="1200">
          <a:solidFill>
            <a:schemeClr val="tx1"/>
          </a:solidFill>
          <a:latin typeface="+mn-lt"/>
          <a:ea typeface="+mn-ea"/>
          <a:cs typeface="微軟正黑體"/>
        </a:defRPr>
      </a:lvl4pPr>
      <a:lvl5pPr marL="16446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/>
        <a:buChar char="O"/>
        <a:defRPr sz="1600" kern="1200">
          <a:solidFill>
            <a:schemeClr val="tx1"/>
          </a:solidFill>
          <a:latin typeface="+mn-lt"/>
          <a:ea typeface="+mn-ea"/>
          <a:cs typeface="微軟正黑體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63688" y="1656193"/>
            <a:ext cx="5722938" cy="1828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+mn-ea"/>
                <a:ea typeface="+mn-ea"/>
              </a:rPr>
              <a:t>大同國小</a:t>
            </a:r>
            <a:br>
              <a:rPr lang="en-US" altLang="zh-TW" sz="4000" b="1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en-US" altLang="zh-TW" sz="4000" b="1" dirty="0">
                <a:solidFill>
                  <a:srgbClr val="0000FF"/>
                </a:solidFill>
                <a:latin typeface="+mn-ea"/>
                <a:ea typeface="+mn-ea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latin typeface="+mn-ea"/>
                <a:ea typeface="+mn-ea"/>
              </a:rPr>
              <a:t>學年度第</a:t>
            </a:r>
            <a:r>
              <a:rPr lang="en-US" altLang="zh-TW" sz="4000" b="1" dirty="0">
                <a:solidFill>
                  <a:srgbClr val="0000FF"/>
                </a:solidFill>
                <a:latin typeface="+mn-ea"/>
                <a:ea typeface="+mn-ea"/>
              </a:rPr>
              <a:t>1</a:t>
            </a:r>
            <a:r>
              <a:rPr lang="zh-TW" altLang="en-US" sz="4000" b="1" dirty="0">
                <a:solidFill>
                  <a:srgbClr val="0000FF"/>
                </a:solidFill>
                <a:latin typeface="+mn-ea"/>
                <a:ea typeface="+mn-ea"/>
              </a:rPr>
              <a:t>學期</a:t>
            </a:r>
            <a:br>
              <a:rPr lang="en-US" altLang="zh-TW" sz="3200" b="1" dirty="0">
                <a:solidFill>
                  <a:srgbClr val="0000FF"/>
                </a:solidFill>
                <a:latin typeface="+mn-ea"/>
                <a:ea typeface="+mn-ea"/>
              </a:rPr>
            </a:br>
            <a:br>
              <a:rPr lang="en-US" altLang="zh-TW" sz="3200" b="1" dirty="0">
                <a:solidFill>
                  <a:srgbClr val="0000FF"/>
                </a:solidFill>
                <a:latin typeface="+mn-ea"/>
                <a:ea typeface="+mn-ea"/>
              </a:rPr>
            </a:br>
            <a:r>
              <a:rPr lang="zh-TW" altLang="en-US" b="1" dirty="0">
                <a:solidFill>
                  <a:srgbClr val="FF0000"/>
                </a:solidFill>
                <a:latin typeface="+mn-ea"/>
                <a:ea typeface="+mn-ea"/>
              </a:rPr>
              <a:t>輔導室工作報告</a:t>
            </a:r>
          </a:p>
        </p:txBody>
      </p:sp>
      <p:sp>
        <p:nvSpPr>
          <p:cNvPr id="25602" name="副標題 2"/>
          <p:cNvSpPr>
            <a:spLocks noGrp="1"/>
          </p:cNvSpPr>
          <p:nvPr>
            <p:ph type="subTitle" idx="1"/>
          </p:nvPr>
        </p:nvSpPr>
        <p:spPr>
          <a:xfrm>
            <a:off x="2032869" y="3840500"/>
            <a:ext cx="5184576" cy="576361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+mn-ea"/>
              </a:rPr>
              <a:t>輔導主任  方正銘          </a:t>
            </a:r>
            <a:endParaRPr lang="en-US" altLang="zh-TW" b="1" dirty="0">
              <a:solidFill>
                <a:schemeClr val="tx1"/>
              </a:solidFill>
              <a:latin typeface="+mn-ea"/>
            </a:endParaRPr>
          </a:p>
          <a:p>
            <a:r>
              <a:rPr lang="en-US" altLang="zh-TW" sz="1600" b="1" dirty="0">
                <a:solidFill>
                  <a:schemeClr val="tx1"/>
                </a:solidFill>
                <a:latin typeface="+mn-ea"/>
              </a:rPr>
              <a:t>111/09/17</a:t>
            </a:r>
            <a:endParaRPr lang="zh-TW" altLang="en-US" sz="16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1E5020-FCDC-402F-BE66-69A4FE116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6" y="1124744"/>
            <a:ext cx="1456766" cy="182880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6A093B-0295-4768-A322-EBB7B195D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56" y="4772368"/>
            <a:ext cx="7195370" cy="10841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5375" y="817563"/>
            <a:ext cx="6964363" cy="955253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+mn-ea"/>
                <a:ea typeface="+mn-ea"/>
              </a:rPr>
              <a:t>重要行事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  <a:ea typeface="+mn-ea"/>
              </a:rPr>
              <a:t>~1</a:t>
            </a:r>
            <a:endParaRPr lang="zh-TW" altLang="en-US" sz="24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628800"/>
            <a:ext cx="6768751" cy="3878114"/>
          </a:xfrm>
        </p:spPr>
        <p:txBody>
          <a:bodyPr/>
          <a:lstStyle/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8/30(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新生始業輔導活動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9/2(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三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轉入生輔導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9/6(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六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資優班家長座談會</a:t>
            </a:r>
            <a:endParaRPr lang="zh-TW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9/17(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六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學校日活動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    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9/27(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 )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六年級職業探索體驗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9/30(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五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班級家長代表大會</a:t>
            </a: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10/4(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kern="0" dirty="0">
                <a:latin typeface="+mn-ea"/>
                <a:cs typeface="Times New Roman" panose="02020603050405020304" pitchFamily="18" charset="0"/>
              </a:rPr>
              <a:t>愛心家長志工服務隊會議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月起     資優班、資源班入班申請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marL="0" lvl="2" indent="0">
              <a:buNone/>
            </a:pP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                          (</a:t>
            </a: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日期依公文期程為準</a:t>
            </a:r>
            <a:r>
              <a:rPr lang="en-US" altLang="zh-TW" sz="2800" b="1" kern="0" dirty="0">
                <a:latin typeface="+mn-ea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u"/>
            </a:pP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6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+mn-ea"/>
                <a:ea typeface="+mn-ea"/>
              </a:rPr>
              <a:t>重要行事</a:t>
            </a:r>
            <a:r>
              <a:rPr lang="en-US" altLang="zh-TW" sz="2400" b="1" dirty="0">
                <a:solidFill>
                  <a:srgbClr val="0000FF"/>
                </a:solidFill>
                <a:latin typeface="+mn-ea"/>
                <a:ea typeface="+mn-ea"/>
              </a:rPr>
              <a:t>~2</a:t>
            </a:r>
            <a:endParaRPr lang="zh-TW" altLang="en-US" b="1" dirty="0"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02000" y="2088854"/>
            <a:ext cx="6492701" cy="2749847"/>
          </a:xfrm>
        </p:spPr>
        <p:txBody>
          <a:bodyPr/>
          <a:lstStyle/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預訂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月後視疫情狀況辦理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親職教育暨志工成長活動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11/9(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三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二年級資優生入班鑑定團測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12/6 (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特教宣導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~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敲敲打擊樂團</a:t>
            </a: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12/27(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二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歲末感恩惜福活動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112/01/13(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五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800" b="1" dirty="0">
                <a:latin typeface="+mn-ea"/>
                <a:cs typeface="Times New Roman" panose="02020603050405020304" pitchFamily="18" charset="0"/>
              </a:rPr>
              <a:t>晚上期末志工聯誼會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1/18(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三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期末特推會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TW" altLang="en-US" sz="2800" b="1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b="1" kern="0" dirty="0">
                <a:solidFill>
                  <a:srgbClr val="0000FF"/>
                </a:solidFill>
                <a:latin typeface="+mn-ea"/>
                <a:ea typeface="+mn-ea"/>
              </a:rPr>
              <a:t>輔導室業務</a:t>
            </a:r>
            <a:endParaRPr lang="zh-TW" altLang="en-US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2019300"/>
            <a:ext cx="6196013" cy="3603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教育宣導活動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個案學生輔導、諮商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脆弱家庭生活支持與扶助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弱勢家庭學生獎助、補助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特教班學生教學活動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親職教育、家長諮商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en-US" sz="2800" b="1" kern="0" dirty="0">
                <a:latin typeface="+mn-ea"/>
                <a:cs typeface="Times New Roman" panose="02020603050405020304" pitchFamily="18" charset="0"/>
              </a:rPr>
              <a:t>協助辦理家長會改選報局</a:t>
            </a:r>
            <a:endParaRPr lang="en-US" altLang="zh-TW" sz="2800" b="1" kern="0" dirty="0">
              <a:latin typeface="+mn-ea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5036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7810" y="764704"/>
            <a:ext cx="6964363" cy="1057721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+mn-ea"/>
                <a:ea typeface="+mn-ea"/>
              </a:rPr>
              <a:t>小小的叮嚀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838483"/>
            <a:ext cx="6196013" cy="29586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</a:rPr>
              <a:t>多陪伴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1000" b="1" dirty="0">
              <a:latin typeface="+mn-ea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</a:rPr>
              <a:t>多傾聽</a:t>
            </a:r>
            <a:endParaRPr lang="en-US" altLang="zh-TW" sz="2800" b="1" dirty="0">
              <a:latin typeface="+mn-ea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sz="1000" b="1" dirty="0">
              <a:latin typeface="+mn-ea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</a:rPr>
              <a:t>提供學習的機會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sz="1000" b="1" dirty="0">
              <a:latin typeface="+mn-ea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</a:rPr>
              <a:t>發現孩子的亮點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547664" y="4837879"/>
            <a:ext cx="643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+mn-ea"/>
                <a:ea typeface="+mn-ea"/>
              </a:rPr>
              <a:t>孩子的成長，需要我們的關心！</a:t>
            </a:r>
          </a:p>
        </p:txBody>
      </p:sp>
    </p:spTree>
    <p:extLst>
      <p:ext uri="{BB962C8B-B14F-4D97-AF65-F5344CB8AC3E}">
        <p14:creationId xmlns:p14="http://schemas.microsoft.com/office/powerpoint/2010/main" val="949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C9D74A-2B1F-4090-B874-D03EAF1B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kern="0" dirty="0">
                <a:solidFill>
                  <a:srgbClr val="0000FF"/>
                </a:solidFill>
                <a:latin typeface="+mn-ea"/>
                <a:ea typeface="+mn-ea"/>
              </a:rPr>
              <a:t>理性管教</a:t>
            </a:r>
          </a:p>
        </p:txBody>
      </p:sp>
      <p:pic>
        <p:nvPicPr>
          <p:cNvPr id="4" name="兒少保護宣導影片：理性管教，孩子是寶－出氣包篇">
            <a:hlinkClick r:id="" action="ppaction://media"/>
            <a:extLst>
              <a:ext uri="{FF2B5EF4-FFF2-40B4-BE49-F238E27FC236}">
                <a16:creationId xmlns:a16="http://schemas.microsoft.com/office/drawing/2014/main" id="{BF3EB47F-9805-41FF-A66F-6A6991A9BD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83" y="1971879"/>
            <a:ext cx="7234433" cy="4068558"/>
          </a:xfrm>
        </p:spPr>
      </p:pic>
    </p:spTree>
    <p:extLst>
      <p:ext uri="{BB962C8B-B14F-4D97-AF65-F5344CB8AC3E}">
        <p14:creationId xmlns:p14="http://schemas.microsoft.com/office/powerpoint/2010/main" val="34082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308A7485-C6F3-402E-BE6A-FF97DD469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5FFBD94E-7B5E-47B4-8945-C1B65852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4" descr="一張含有 螢幕擷取畫面 的圖片&#10;&#10;自動產生的描述">
            <a:extLst>
              <a:ext uri="{FF2B5EF4-FFF2-40B4-BE49-F238E27FC236}">
                <a16:creationId xmlns:a16="http://schemas.microsoft.com/office/drawing/2014/main" id="{CB0B3A22-C4FC-4FAB-8374-AEBC737DE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1" b="1"/>
          <a:stretch/>
        </p:blipFill>
        <p:spPr>
          <a:xfrm>
            <a:off x="264190" y="198140"/>
            <a:ext cx="8615620" cy="64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3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C9D74A-2B1F-4090-B874-D03EAF1B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kern="0" dirty="0">
                <a:solidFill>
                  <a:srgbClr val="0000FF"/>
                </a:solidFill>
                <a:latin typeface="+mn-ea"/>
                <a:ea typeface="+mn-ea"/>
              </a:rPr>
              <a:t>與孩子建立良好關係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952D181-B654-4DA6-9EAA-228B96DB8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000" y="2088854"/>
            <a:ext cx="6492701" cy="2749847"/>
          </a:xfrm>
        </p:spPr>
        <p:txBody>
          <a:bodyPr/>
          <a:lstStyle/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哈佛大學持續超過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80</a:t>
            </a: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年的「哈佛成人發展研究」顯示：與家人、朋友等身邊的人建立良好關係才是幸福生活的關鍵因素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孩子需要家長的陪伴與正向溝通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  <a:p>
            <a:pPr marL="457200" lvl="2" indent="-457200">
              <a:buFont typeface="Wingdings" panose="05000000000000000000" pitchFamily="2" charset="2"/>
              <a:buChar char="u"/>
            </a:pPr>
            <a:r>
              <a:rPr lang="zh-TW" altLang="en-US" sz="2800" b="1" dirty="0">
                <a:latin typeface="+mn-ea"/>
                <a:cs typeface="Times New Roman" panose="02020603050405020304" pitchFamily="18" charset="0"/>
              </a:rPr>
              <a:t>掌握教養</a:t>
            </a:r>
            <a:r>
              <a:rPr lang="en-US" altLang="zh-TW" sz="2800" b="1" dirty="0">
                <a:latin typeface="+mn-ea"/>
                <a:cs typeface="Times New Roman" panose="02020603050405020304" pitchFamily="18" charset="0"/>
              </a:rPr>
              <a:t>3R=</a:t>
            </a:r>
            <a:r>
              <a:rPr lang="en-US" altLang="zh-TW" sz="2800" b="1" dirty="0" err="1">
                <a:latin typeface="+mn-ea"/>
                <a:cs typeface="Times New Roman" panose="02020603050405020304" pitchFamily="18" charset="0"/>
              </a:rPr>
              <a:t>Role+Real+Rule</a:t>
            </a:r>
            <a:endParaRPr lang="en-US" altLang="zh-TW" sz="2800" b="1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5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AD897D-4192-4179-A99E-9980BB2CA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" y="0"/>
            <a:ext cx="9140206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7643" y="2204864"/>
            <a:ext cx="6408712" cy="4166146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</a:rPr>
              <a:t>您的支持與寶貴意見，是我們推動輔導工作的最好的收穫！謝謝！</a:t>
            </a:r>
            <a:endParaRPr lang="en-US" altLang="zh-TW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</a:endParaRPr>
          </a:p>
          <a:p>
            <a:endParaRPr lang="en-US" altLang="zh-TW" sz="3600" b="1" dirty="0">
              <a:latin typeface="+mn-ea"/>
            </a:endParaRPr>
          </a:p>
          <a:p>
            <a:pPr marL="0" indent="0">
              <a:buNone/>
            </a:pPr>
            <a:r>
              <a:rPr lang="zh-TW" altLang="en-US" sz="3600" b="1" dirty="0">
                <a:latin typeface="+mn-ea"/>
              </a:rPr>
              <a:t>         </a:t>
            </a:r>
            <a:endParaRPr lang="zh-TW" altLang="en-US" sz="5400" b="1" dirty="0">
              <a:solidFill>
                <a:srgbClr val="C0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圖釘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1900</TotalTime>
  <Words>323</Words>
  <Application>Microsoft Office PowerPoint</Application>
  <PresentationFormat>如螢幕大小 (4:3)</PresentationFormat>
  <Paragraphs>45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9" baseType="lpstr">
      <vt:lpstr>微軟正黑體</vt:lpstr>
      <vt:lpstr>Arial</vt:lpstr>
      <vt:lpstr>Brush Script MT</vt:lpstr>
      <vt:lpstr>Calibri</vt:lpstr>
      <vt:lpstr>Constantia</vt:lpstr>
      <vt:lpstr>Franklin Gothic Book</vt:lpstr>
      <vt:lpstr>Rage Italic</vt:lpstr>
      <vt:lpstr>Times New Roman</vt:lpstr>
      <vt:lpstr>Wingdings</vt:lpstr>
      <vt:lpstr>圖釘</vt:lpstr>
      <vt:lpstr>大同國小 111學年度第1學期  輔導室工作報告</vt:lpstr>
      <vt:lpstr>重要行事~1</vt:lpstr>
      <vt:lpstr>重要行事~2</vt:lpstr>
      <vt:lpstr>輔導室業務</vt:lpstr>
      <vt:lpstr>小小的叮嚀</vt:lpstr>
      <vt:lpstr>理性管教</vt:lpstr>
      <vt:lpstr>PowerPoint 簡報</vt:lpstr>
      <vt:lpstr>與孩子建立良好關係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臺北市中山區中山國民小學99學年度第二學期</dc:title>
  <dc:creator>Kuo</dc:creator>
  <cp:lastModifiedBy>kevin621024</cp:lastModifiedBy>
  <cp:revision>78</cp:revision>
  <dcterms:created xsi:type="dcterms:W3CDTF">2011-06-06T03:28:56Z</dcterms:created>
  <dcterms:modified xsi:type="dcterms:W3CDTF">2022-09-11T09:20:24Z</dcterms:modified>
</cp:coreProperties>
</file>