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74" r:id="rId2"/>
  </p:sldMasterIdLst>
  <p:notesMasterIdLst>
    <p:notesMasterId r:id="rId20"/>
  </p:notesMasterIdLst>
  <p:handoutMasterIdLst>
    <p:handoutMasterId r:id="rId21"/>
  </p:handoutMasterIdLst>
  <p:sldIdLst>
    <p:sldId id="422" r:id="rId3"/>
    <p:sldId id="282" r:id="rId4"/>
    <p:sldId id="436" r:id="rId5"/>
    <p:sldId id="437" r:id="rId6"/>
    <p:sldId id="438" r:id="rId7"/>
    <p:sldId id="434" r:id="rId8"/>
    <p:sldId id="435" r:id="rId9"/>
    <p:sldId id="425" r:id="rId10"/>
    <p:sldId id="431" r:id="rId11"/>
    <p:sldId id="430" r:id="rId12"/>
    <p:sldId id="432" r:id="rId13"/>
    <p:sldId id="424" r:id="rId14"/>
    <p:sldId id="433" r:id="rId15"/>
    <p:sldId id="426" r:id="rId16"/>
    <p:sldId id="427" r:id="rId17"/>
    <p:sldId id="428" r:id="rId18"/>
    <p:sldId id="429" r:id="rId19"/>
  </p:sldIdLst>
  <p:sldSz cx="9144000" cy="6858000" type="screen4x3"/>
  <p:notesSz cx="9874250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35" autoAdjust="0"/>
    <p:restoredTop sz="92390" autoAdjust="0"/>
  </p:normalViewPr>
  <p:slideViewPr>
    <p:cSldViewPr>
      <p:cViewPr varScale="1">
        <p:scale>
          <a:sx n="77" d="100"/>
          <a:sy n="77" d="100"/>
        </p:scale>
        <p:origin x="989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4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6" d="100"/>
          <a:sy n="36" d="100"/>
        </p:scale>
        <p:origin x="-2381" y="-96"/>
      </p:cViewPr>
      <p:guideLst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39613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3123" y="1"/>
            <a:ext cx="4278842" cy="339613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D0B0CE8A-1FD3-4713-84C5-4E78ECF6EC22}" type="datetimeFigureOut">
              <a:rPr lang="zh-TW" altLang="en-US" smtClean="0"/>
              <a:t>2021/9/1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978"/>
            <a:ext cx="4278842" cy="33961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3123" y="6456978"/>
            <a:ext cx="4278842" cy="33961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AEF8BC61-985C-445E-BFD9-B1E7CA244D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801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>
                <a:ea typeface="標楷體" panose="03000509000000000000" pitchFamily="65" charset="-120"/>
              </a:defRPr>
            </a:lvl1pPr>
          </a:lstStyle>
          <a:p>
            <a:fld id="{53097F91-6861-4AA7-99C1-39ACD98FBF2A}" type="datetimeFigureOut">
              <a:rPr lang="zh-TW" altLang="en-US" smtClean="0"/>
              <a:pPr/>
              <a:t>2021/9/1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228896"/>
            <a:ext cx="7899400" cy="3058954"/>
          </a:xfrm>
          <a:prstGeom prst="rect">
            <a:avLst/>
          </a:prstGeom>
        </p:spPr>
        <p:txBody>
          <a:bodyPr vert="horz" lIns="90718" tIns="45359" rIns="90718" bIns="45359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>
                <a:ea typeface="標楷體" panose="03000509000000000000" pitchFamily="65" charset="-120"/>
              </a:defRPr>
            </a:lvl1pPr>
          </a:lstStyle>
          <a:p>
            <a:fld id="{984B0BB8-444D-45CC-ABC3-3E30E67BA42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3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標楷體" panose="03000509000000000000" pitchFamily="65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標楷體" panose="03000509000000000000" pitchFamily="65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標楷體" panose="03000509000000000000" pitchFamily="65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標楷體" panose="03000509000000000000" pitchFamily="65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522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94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07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2845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717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B0BB8-444D-45CC-ABC3-3E30E67BA427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503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0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8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8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46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9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6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86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99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2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8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8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310_校長室專區\_校務簡報1030521\校務評鑑簡報底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ea typeface="華康古印體" panose="0301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  <a:lvl2pPr marL="914400" indent="-457200"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37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16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564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840537" cy="576262"/>
          </a:xfrm>
        </p:spPr>
        <p:txBody>
          <a:bodyPr/>
          <a:lstStyle>
            <a:lvl1pPr>
              <a:defRPr b="1" i="0" spc="300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21B1-4763-4558-A1D9-7EC487A5AE2F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2730-DAB0-4B24-8FDE-C11B023C0EDF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65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C4EE-39D8-4249-BED7-95E97C04837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5CDF-F62B-4E4E-B2E2-0E2CF2234350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840537" cy="576262"/>
          </a:xfrm>
        </p:spPr>
        <p:txBody>
          <a:bodyPr/>
          <a:lstStyle>
            <a:lvl1pPr>
              <a:defRPr b="1" i="0" spc="300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2546-0CCF-4AC0-BE73-B67BB65150FA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65FB9-FB79-42B7-97C4-945527F4911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15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692F-7538-45B3-A1AC-A2F07563FBF5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7C9F-7A8A-490A-AFBF-F3F72A5412D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06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840537" cy="576262"/>
          </a:xfrm>
        </p:spPr>
        <p:txBody>
          <a:bodyPr/>
          <a:lstStyle>
            <a:lvl1pPr>
              <a:defRPr b="1" i="0" spc="300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4194-15E6-4624-9011-D65770157240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0DDC-2464-4535-B644-B781C5727E6B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99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6D4EF-0D67-4CD8-85E6-ED329F9620C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7640-A862-4489-8A7F-AEEA2E525A61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8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840537" cy="576262"/>
          </a:xfrm>
        </p:spPr>
        <p:txBody>
          <a:bodyPr/>
          <a:lstStyle>
            <a:lvl1pPr>
              <a:defRPr b="1" i="0" spc="300" baseline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5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4194-15E6-4624-9011-D65770157240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0DDC-2464-4535-B644-B781C5727E6B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8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88975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72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華康儷粗黑" pitchFamily="49" charset="-120"/>
                <a:ea typeface="華康儷粗黑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6D4EF-0D67-4CD8-85E6-ED329F9620C7}" type="datetime1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2021/9/1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7640-A862-4489-8A7F-AEEA2E525A61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97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1562B71-9499-408B-BDB0-4A54E28CDA47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35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158D3CC-4B37-43AE-A0D3-94AA2FF2BEB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80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A19048B-67D9-448D-AD0F-714C25E613B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3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845BB91-096B-4840-9B58-950ACDD5A978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CA40EE-D5EB-449F-BEAF-580D6E1D633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47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4B20D8C-FD4A-407B-A39C-ECCC1299EBE0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7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60400"/>
            <a:ext cx="9755188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56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113"/>
            <a:ext cx="9144000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8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41350"/>
            <a:ext cx="9755188" cy="749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7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636588"/>
            <a:ext cx="9755188" cy="749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83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1113"/>
            <a:ext cx="9186863" cy="688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F1D15F7D-ABA0-4537-98C6-6846FA1120E9}" type="datetimeFigureOut">
              <a:rPr lang="zh-TW" altLang="en-US" smtClean="0"/>
              <a:pPr/>
              <a:t>2021/9/1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0638F103-5A43-4ABE-80B3-FDD8C5F0EAB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580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標楷體" panose="03000509000000000000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D40F-94FE-40C8-9FBA-2BD0F433E2E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6F180-6ECB-48E7-B190-C61A53BE073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teacher.edu.tw/Default.asp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pml.ebook.hyread.com.tw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ttps.tp.edu.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Pictures\d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5" y="-1469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67775" y="2373560"/>
            <a:ext cx="65277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POP1體W7(P)" panose="040B0700000000000000" pitchFamily="82" charset="-120"/>
                <a:ea typeface="華康POP1體W7(P)" panose="040B0700000000000000" pitchFamily="82" charset="-120"/>
              </a:rPr>
              <a:t>110</a:t>
            </a:r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POP1體W7(P)" panose="040B0700000000000000" pitchFamily="82" charset="-120"/>
                <a:ea typeface="華康POP1體W7(P)" panose="040B0700000000000000" pitchFamily="82" charset="-120"/>
              </a:rPr>
              <a:t>學年</a:t>
            </a:r>
            <a:r>
              <a:rPr lang="zh-TW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POP1體W7(P)" panose="040B0700000000000000" pitchFamily="82" charset="-120"/>
                <a:ea typeface="華康POP1體W7(P)" panose="040B0700000000000000" pitchFamily="82" charset="-120"/>
              </a:rPr>
              <a:t>度教務處業務說明</a:t>
            </a:r>
            <a:endParaRPr lang="zh-TW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POP1體W7(P)" panose="040B0700000000000000" pitchFamily="82" charset="-120"/>
              <a:ea typeface="華康POP1體W7(P)" panose="040B0700000000000000" pitchFamily="82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59833" y="3789040"/>
            <a:ext cx="37080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POP1體W7(P)" panose="040B0700000000000000" pitchFamily="82" charset="-120"/>
                <a:ea typeface="華康POP1體W7(P)" panose="040B0700000000000000" pitchFamily="82" charset="-120"/>
              </a:rPr>
              <a:t>教務</a:t>
            </a:r>
            <a:r>
              <a:rPr lang="zh-TW" alt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華康POP1體W7(P)" panose="040B0700000000000000" pitchFamily="82" charset="-120"/>
                <a:ea typeface="華康POP1體W7(P)" panose="040B0700000000000000" pitchFamily="82" charset="-120"/>
              </a:rPr>
              <a:t>主任  勵秀貞</a:t>
            </a:r>
            <a:endParaRPr lang="zh-TW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華康POP1體W7(P)" panose="040B0700000000000000" pitchFamily="82" charset="-120"/>
              <a:ea typeface="華康POP1體W7(P)" panose="040B07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10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03367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活動辦理</a:t>
            </a:r>
            <a:r>
              <a:rPr kumimoji="0" lang="en-US" altLang="zh-TW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kumimoji="0" lang="zh-TW" altLang="en-US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上學期閱讀教學與活動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221300" y="6230884"/>
            <a:ext cx="192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金門校際交流成果展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897181" y="279805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新書書展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679321" y="2785110"/>
            <a:ext cx="2188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閱讀桃花源優秀作品展覽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62270" y="6257993"/>
            <a:ext cx="2214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午間閱讀廣播電台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34811" y="2775426"/>
            <a:ext cx="2214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一年級圖書館利用教育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1971" y="4400908"/>
            <a:ext cx="2028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圖書館員體驗活動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207140" y="6318992"/>
            <a:ext cx="2676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圖書館活動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犯人搜查展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286430" y="4483192"/>
            <a:ext cx="1973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一年級圖書館闖關活動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364087" y="6237312"/>
            <a:ext cx="1320241" cy="31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曬書活動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533872" y="4435980"/>
            <a:ext cx="262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五年級圖書館活動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台灣尋寶記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471271" y="4457635"/>
            <a:ext cx="1534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小小書香卡投票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" y="4832035"/>
            <a:ext cx="1929166" cy="14472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5" y="1159860"/>
            <a:ext cx="2175527" cy="163090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08" y="1138528"/>
            <a:ext cx="2141776" cy="16063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89" y="1143985"/>
            <a:ext cx="2144579" cy="160843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54" y="3106105"/>
            <a:ext cx="1848611" cy="1386771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49" y="3122749"/>
            <a:ext cx="1856045" cy="1392034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25" y="3072241"/>
            <a:ext cx="1910800" cy="143310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60" y="4821963"/>
            <a:ext cx="1951312" cy="1463485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57" y="4790969"/>
            <a:ext cx="1949370" cy="1462028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" y="3071537"/>
            <a:ext cx="1841542" cy="138115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93" y="4818108"/>
            <a:ext cx="1883701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4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03367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活動辦理</a:t>
            </a:r>
            <a:r>
              <a:rPr kumimoji="0" lang="en-US" altLang="zh-TW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kumimoji="0" lang="zh-TW" altLang="en-US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下學期閱讀教學與活動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724129" y="6353604"/>
            <a:ext cx="2520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三年級圖書館活動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獵書活動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308304" y="275980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新書書展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679321" y="2704912"/>
            <a:ext cx="2188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閱讀桃花源優秀作品展覽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83567" y="2752547"/>
            <a:ext cx="262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二年級圖書館活動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大書跳格子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837589" y="4409784"/>
            <a:ext cx="1469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女性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偉人書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301423" y="4472562"/>
            <a:ext cx="1133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母親節布置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048540" y="6353604"/>
            <a:ext cx="2057416" cy="319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世界書香日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校長說故事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50" y="3027667"/>
            <a:ext cx="1965958" cy="147446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91" y="1132667"/>
            <a:ext cx="2160744" cy="16205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49" y="3067578"/>
            <a:ext cx="1763688" cy="132276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1" y="1144378"/>
            <a:ext cx="2027777" cy="15208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4" y="1106517"/>
            <a:ext cx="2171733" cy="1628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13" y="4820040"/>
            <a:ext cx="2802161" cy="157621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76" y="4830880"/>
            <a:ext cx="2002802" cy="15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9552" y="-171400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本學期重要活動</a:t>
            </a:r>
            <a:r>
              <a:rPr lang="en-US" altLang="zh-TW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~1</a:t>
            </a:r>
            <a:endParaRPr lang="zh-TW" altLang="en-US" sz="2000" b="1" kern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08520" y="765473"/>
            <a:ext cx="9145016" cy="547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1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45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5pPr>
            <a:lvl6pPr marL="25130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0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74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46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787400" lvl="0" indent="-787400" eaLnBrk="1" hangingPunct="1">
              <a:buClr>
                <a:srgbClr val="E4005C"/>
              </a:buClr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9966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持續辦理多元閱讀推展活動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9966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--</a:t>
            </a:r>
            <a:b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9966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</a:b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9966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本學年</a:t>
            </a:r>
            <a:r>
              <a:rPr lang="zh-TW" altLang="en-US" kern="0" dirty="0" smtClean="0">
                <a:solidFill>
                  <a:srgbClr val="9966FF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圖書</a:t>
            </a:r>
            <a:r>
              <a:rPr lang="zh-TW" altLang="en-US" kern="0" dirty="0">
                <a:solidFill>
                  <a:srgbClr val="9966FF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</a:rPr>
              <a:t>館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9966FF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主題活動：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9966FF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0" lvl="0" indent="715963" eaLnBrk="1" hangingPunct="1">
              <a:buClr>
                <a:srgbClr val="E4005C"/>
              </a:buClr>
              <a:buNone/>
              <a:defRPr/>
            </a:pP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圖書館闖關</a:t>
            </a: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lvl="0" indent="715963" eaLnBrk="1" hangingPunct="1">
              <a:buClr>
                <a:srgbClr val="E4005C"/>
              </a:buClr>
              <a:buNone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二年級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大書跳</a:t>
            </a: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格子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715963" eaLnBrk="1" hangingPunct="1">
              <a:buClr>
                <a:srgbClr val="E4005C"/>
              </a:buClr>
              <a:buNone/>
              <a:defRPr/>
            </a:pP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三年級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獵書拼拼</a:t>
            </a: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樂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715963" eaLnBrk="1" hangingPunct="1">
              <a:buClr>
                <a:srgbClr val="E4005C"/>
              </a:buClr>
              <a:buNone/>
              <a:defRPr/>
            </a:pP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四年級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新聞不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NG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715963" eaLnBrk="1" hangingPunct="1">
              <a:buClr>
                <a:srgbClr val="E4005C"/>
              </a:buClr>
              <a:buNone/>
              <a:defRPr/>
            </a:pP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五年級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臺灣尋寶</a:t>
            </a: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趣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lvl="0" indent="715963" eaLnBrk="1" hangingPunct="1">
              <a:buClr>
                <a:srgbClr val="E4005C"/>
              </a:buClr>
              <a:buNone/>
              <a:defRPr/>
            </a:pP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密室逃脫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上學期</a:t>
            </a:r>
            <a:r>
              <a:rPr lang="en-US" altLang="zh-TW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787400" lvl="0" indent="-787400" eaLnBrk="1" hangingPunct="1">
              <a:buClr>
                <a:srgbClr val="E4005C"/>
              </a:buClr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辦理攜手班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班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(10/5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開始上課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、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787400" lvl="0" indent="-787400" eaLnBrk="1" hangingPunct="1">
              <a:buClr>
                <a:srgbClr val="E4005C"/>
              </a:buClr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課後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照顧班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17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班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3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16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b="1" kern="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本學期重要</a:t>
            </a:r>
            <a:r>
              <a:rPr lang="zh-TW" altLang="en-US" b="1" kern="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en-US" altLang="zh-TW" sz="2000" b="1" kern="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</a:t>
            </a:r>
            <a:endParaRPr lang="zh-TW" altLang="en-US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2512" y="980728"/>
            <a:ext cx="8621487" cy="667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 smtClean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持續</a:t>
            </a:r>
            <a:r>
              <a:rPr kumimoji="1" lang="zh-TW" altLang="en-US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辦理多語文競賽</a:t>
            </a:r>
            <a:r>
              <a:rPr kumimoji="1" lang="en-US" altLang="zh-TW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演說、朗讀、書法、作文、字音字形</a:t>
            </a:r>
            <a:r>
              <a:rPr kumimoji="1" lang="en-US" altLang="zh-TW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…)</a:t>
            </a:r>
            <a:endParaRPr kumimoji="1" lang="zh-TW" altLang="en-US" sz="3100" kern="0" dirty="0">
              <a:solidFill>
                <a:srgbClr val="DFC4FB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低中高年級小小說書人說故事比賽</a:t>
            </a:r>
            <a:endParaRPr kumimoji="1" lang="en-US" altLang="zh-TW" sz="3100" kern="0" dirty="0">
              <a:solidFill>
                <a:srgbClr val="DFC4FB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配合教育局辦理兒童美術創作</a:t>
            </a:r>
            <a:r>
              <a:rPr kumimoji="1" lang="zh-TW" altLang="en-US" sz="3100" kern="0" dirty="0" smtClean="0">
                <a:solidFill>
                  <a:srgbClr val="DFC4FB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展</a:t>
            </a:r>
            <a:endParaRPr kumimoji="1" lang="en-US" altLang="zh-TW" sz="3100" kern="0" dirty="0" smtClean="0">
              <a:solidFill>
                <a:srgbClr val="DFC4FB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持續推展</a:t>
            </a:r>
            <a:r>
              <a:rPr lang="zh-TW" altLang="en-US" sz="3100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教師專業成長社群</a:t>
            </a:r>
            <a:r>
              <a:rPr lang="zh-TW" altLang="en-US" sz="3100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計畫。</a:t>
            </a:r>
            <a:endParaRPr lang="en-US" altLang="zh-TW" sz="3100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</a:t>
            </a:r>
            <a:r>
              <a:rPr kumimoji="1" lang="en-US" altLang="zh-TW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1" lang="zh-TW" altLang="en-US" sz="31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學年度雙語實驗課程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計畫</a:t>
            </a:r>
            <a:endParaRPr kumimoji="1" lang="en-US" altLang="zh-TW" sz="3100" kern="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承辦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臺北市</a:t>
            </a:r>
            <a:r>
              <a:rPr kumimoji="1" lang="en-US" altLang="zh-TW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年度本土</a:t>
            </a:r>
            <a:r>
              <a:rPr kumimoji="1" lang="zh-TW" altLang="en-US" sz="31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語言北區學藝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競賽</a:t>
            </a:r>
            <a:endParaRPr kumimoji="1" lang="en-US" altLang="zh-TW" sz="3100" kern="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本校英語老師與外師協同教學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kumimoji="1" lang="en-US" altLang="zh-TW" sz="3100" kern="0" dirty="0" smtClean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kumimoji="1" lang="zh-TW" altLang="en-US" sz="31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學習護照納入英語繪本閱讀認證</a:t>
            </a:r>
            <a:r>
              <a:rPr kumimoji="1" lang="en-US" altLang="zh-TW" sz="3100" kern="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英語跨文化閱讀課程教學</a:t>
            </a:r>
            <a:r>
              <a:rPr kumimoji="1" lang="en-US" altLang="zh-TW" sz="3100" kern="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kumimoji="1" lang="en-US" altLang="zh-TW" sz="3100" kern="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endParaRPr kumimoji="1" lang="zh-TW" altLang="en-US" sz="31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787400" lvl="0" indent="-787400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endParaRPr kumimoji="1" lang="zh-TW" altLang="en-US" sz="3100" kern="0" dirty="0">
              <a:solidFill>
                <a:srgbClr val="DFC4FB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78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899592" y="456043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貼心叮嚀 </a:t>
            </a:r>
            <a:r>
              <a:rPr lang="en-US" altLang="zh-TW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資訊安全宣導</a:t>
            </a:r>
            <a:endParaRPr lang="zh-TW" altLang="en-US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910705" y="1680006"/>
            <a:ext cx="73104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1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45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5pPr>
            <a:lvl6pPr marL="25130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0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74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46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協助規劃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3C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產品使用時間，避免沉迷、影響視力。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關心小朋友在網路上進行何種活動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留意個資法的相關規範，避免觸法。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明辨網路詐騙行為，遠離網路霸凌。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協助小朋友遠離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網路詐騙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網路色情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網路霸凌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網路沉迷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1" lang="en-US" altLang="zh-TW" sz="3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9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145">
            <a:off x="5547046" y="3043306"/>
            <a:ext cx="3108262" cy="41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611560" y="260648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貼心叮嚀 </a:t>
            </a:r>
            <a:r>
              <a:rPr kumimoji="1" lang="en-US" altLang="zh-TW" sz="3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37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資訊安全宣導</a:t>
            </a:r>
            <a:endParaRPr kumimoji="1" lang="zh-TW" altLang="en-US" sz="37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611561" y="1197521"/>
            <a:ext cx="73104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1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45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5pPr>
            <a:lvl6pPr marL="25130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0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74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46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更多的資訊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安全常識，</a:t>
            </a: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請參</a:t>
            </a:r>
            <a:r>
              <a:rPr kumimoji="1" lang="zh-TW" altLang="en-US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考</a:t>
            </a: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1" lang="en-US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DFC4FB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中小學網路素養與認知</a:t>
            </a:r>
            <a:r>
              <a:rPr kumimoji="1" lang="zh-TW" altLang="zh-TW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」網站，網址</a:t>
            </a:r>
            <a:r>
              <a:rPr kumimoji="1" lang="en-US" altLang="zh-TW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文鼎海報體" pitchFamily="49" charset="-120"/>
                <a:ea typeface="文鼎海報體" pitchFamily="49" charset="-120"/>
                <a:cs typeface="+mn-cs"/>
                <a:hlinkClick r:id="rId3"/>
              </a:rPr>
              <a:t>http://eteacher.edu.tw/Default.aspx</a:t>
            </a:r>
            <a:endParaRPr kumimoji="1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文鼎海報體" pitchFamily="49" charset="-120"/>
              <a:ea typeface="文鼎海報體" pitchFamily="49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2" y="2780928"/>
            <a:ext cx="4896545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327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99592" y="430560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期待共同努力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55576" y="1667760"/>
            <a:ext cx="731043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1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45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5pPr>
            <a:lvl6pPr marL="25130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0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74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46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kumimoji="0"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安排時間與孩子共同閱讀</a:t>
            </a:r>
            <a:endParaRPr kumimoji="0" lang="en-US" altLang="zh-TW" sz="320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kumimoji="0"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身教重於言教</a:t>
            </a:r>
          </a:p>
          <a:p>
            <a:pPr eaLnBrk="1" hangingPunct="1">
              <a:defRPr/>
            </a:pPr>
            <a:r>
              <a:rPr kumimoji="0"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隨時關心孩子的學習</a:t>
            </a:r>
            <a:r>
              <a:rPr kumimoji="0"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狀況與</a:t>
            </a:r>
            <a:r>
              <a:rPr kumimoji="0"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困難，</a:t>
            </a:r>
            <a:r>
              <a:rPr kumimoji="0" lang="en-US" altLang="zh-TW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提供適時協助</a:t>
            </a:r>
          </a:p>
          <a:p>
            <a:pPr eaLnBrk="1" hangingPunct="1">
              <a:defRPr/>
            </a:pP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建立良好的親師溝通模式</a:t>
            </a:r>
          </a:p>
          <a:p>
            <a:pPr eaLnBrk="1" hangingPunct="1">
              <a:defRPr/>
            </a:pP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協助孩子擁有成功的經驗</a:t>
            </a:r>
          </a:p>
          <a:p>
            <a:pPr eaLnBrk="1" hangingPunct="1">
              <a:defRPr/>
            </a:pPr>
            <a:endParaRPr kumimoji="0" lang="zh-TW" altLang="en-US" sz="3200" kern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kumimoji="0" lang="zh-TW" altLang="en-US" sz="3200" kern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3200" kern="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244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83158" y="2204864"/>
            <a:ext cx="7802136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zh-TW" altLang="en-US" sz="5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十年樹木 百年樹人</a:t>
            </a:r>
            <a:r>
              <a:rPr lang="en-US" altLang="zh-TW" sz="5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54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5400" b="1" cap="all" spc="0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教育需要我們共同來努力</a:t>
            </a:r>
            <a:endParaRPr lang="en-US" altLang="zh-TW" sz="5400" b="1" cap="all" spc="0" dirty="0" smtClean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lang="en-US" altLang="zh-TW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文鼎彈簧體" panose="020B0602010101010101" pitchFamily="34" charset="-120"/>
              <a:ea typeface="文鼎彈簧體" panose="020B0602010101010101" pitchFamily="34" charset="-120"/>
            </a:endParaRPr>
          </a:p>
          <a:p>
            <a:pPr lvl="0" algn="ctr">
              <a:defRPr/>
            </a:pPr>
            <a:endParaRPr lang="en-US" altLang="zh-TW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文鼎彈簧體" panose="020B0602010101010101" pitchFamily="34" charset="-120"/>
              <a:ea typeface="文鼎彈簧體" panose="020B0602010101010101" pitchFamily="34" charset="-120"/>
            </a:endParaRPr>
          </a:p>
          <a:p>
            <a:pPr lvl="0" algn="ctr">
              <a:defRPr/>
            </a:pPr>
            <a:endParaRPr lang="en-US" altLang="zh-TW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文鼎彈簧體" panose="020B0602010101010101" pitchFamily="34" charset="-120"/>
              <a:ea typeface="文鼎彈簧體" panose="020B0602010101010101" pitchFamily="34" charset="-120"/>
            </a:endParaRPr>
          </a:p>
          <a:p>
            <a:pPr lvl="0" algn="ctr">
              <a:defRPr/>
            </a:pP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文鼎彈簧體" panose="020B0602010101010101" pitchFamily="34" charset="-120"/>
              <a:ea typeface="文鼎彈簧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62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gallery dir="l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15616" y="548680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重要活動日程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26729" y="1772643"/>
            <a:ext cx="7765751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1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45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27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3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3pPr>
            <a:lvl4pPr marL="15986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4pPr>
            <a:lvl5pPr marL="20558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5pPr>
            <a:lvl6pPr marL="25130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0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74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46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19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787400" indent="-787400" eaLnBrk="1" hangingPunct="1">
              <a:defRPr/>
            </a:pP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家長可於</a:t>
            </a:r>
            <a:r>
              <a:rPr kumimoji="0" lang="zh-TW" altLang="en-US" sz="3200" u="sng" kern="0" dirty="0" smtClean="0">
                <a:latin typeface="標楷體" pitchFamily="65" charset="-120"/>
                <a:ea typeface="標楷體" pitchFamily="65" charset="-120"/>
                <a:hlinkClick r:id="rId3"/>
              </a:rPr>
              <a:t>學校網站</a:t>
            </a: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瀏覽年度行事曆</a:t>
            </a:r>
          </a:p>
          <a:p>
            <a:pPr marL="1143000" lvl="1" indent="-685800" eaLnBrk="1" hangingPunct="1"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上班上課日程</a:t>
            </a:r>
          </a:p>
          <a:p>
            <a:pPr marL="1143000" lvl="1" indent="-685800" eaLnBrk="1" hangingPunct="1"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定期評量時間</a:t>
            </a:r>
            <a:endParaRPr lang="en-US" altLang="zh-TW" sz="3200" kern="0" dirty="0" smtClean="0">
              <a:latin typeface="標楷體" pitchFamily="65" charset="-120"/>
              <a:ea typeface="標楷體" pitchFamily="65" charset="-120"/>
            </a:endParaRPr>
          </a:p>
          <a:p>
            <a:pPr marL="1143000" lvl="1" indent="-685800" eaLnBrk="1" hangingPunct="1"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重要節慶活動</a:t>
            </a:r>
          </a:p>
          <a:p>
            <a:pPr marL="1143000" lvl="1" indent="-685800" eaLnBrk="1" hangingPunct="1"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各項學藝競賽</a:t>
            </a:r>
          </a:p>
          <a:p>
            <a:pPr marL="457200" lvl="1" indent="-457200" eaLnBrk="1" hangingPunct="1">
              <a:buClr>
                <a:srgbClr val="0000FF"/>
              </a:buClr>
              <a:buFont typeface="Wingdings" panose="05000000000000000000" pitchFamily="2" charset="2"/>
              <a:buChar char="n"/>
              <a:defRPr/>
            </a:pP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家長</a:t>
            </a:r>
            <a:r>
              <a:rPr kumimoji="0" lang="zh-TW" altLang="en-US" sz="3200" kern="0" dirty="0">
                <a:latin typeface="標楷體" pitchFamily="65" charset="-120"/>
                <a:ea typeface="標楷體" pitchFamily="65" charset="-120"/>
              </a:rPr>
              <a:t>可於</a:t>
            </a:r>
            <a:r>
              <a:rPr kumimoji="0" lang="zh-TW" altLang="en-US" sz="3200" kern="0" dirty="0">
                <a:latin typeface="標楷體" pitchFamily="65" charset="-120"/>
                <a:ea typeface="標楷體" pitchFamily="65" charset="-120"/>
                <a:hlinkClick r:id="rId3"/>
              </a:rPr>
              <a:t>學校網站</a:t>
            </a:r>
            <a:r>
              <a:rPr kumimoji="0" lang="zh-TW" altLang="en-US" sz="3200" kern="0" dirty="0" smtClean="0">
                <a:latin typeface="標楷體" pitchFamily="65" charset="-120"/>
                <a:ea typeface="標楷體" pitchFamily="65" charset="-120"/>
              </a:rPr>
              <a:t>瀏覽學校課程計畫</a:t>
            </a:r>
            <a:endParaRPr kumimoji="0" lang="zh-TW" altLang="en-US" sz="3200" kern="0" dirty="0">
              <a:latin typeface="標楷體" pitchFamily="65" charset="-120"/>
              <a:ea typeface="標楷體" pitchFamily="65" charset="-120"/>
            </a:endParaRPr>
          </a:p>
          <a:p>
            <a:pPr marL="1143000" lvl="1" indent="-1143000" eaLnBrk="1" hangingPunct="1">
              <a:defRPr/>
            </a:pPr>
            <a:endParaRPr lang="en-US" altLang="zh-TW" sz="3200" kern="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503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學年度辦理雙語實驗課程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從</a:t>
            </a:r>
            <a:r>
              <a:rPr lang="en-US" altLang="zh-TW" dirty="0" smtClean="0"/>
              <a:t>110</a:t>
            </a:r>
            <a:r>
              <a:rPr lang="zh-TW" altLang="en-US" dirty="0" smtClean="0"/>
              <a:t>學年度起從</a:t>
            </a:r>
            <a:r>
              <a:rPr lang="zh-TW" altLang="en-US" dirty="0" smtClean="0">
                <a:solidFill>
                  <a:srgbClr val="FF0000"/>
                </a:solidFill>
              </a:rPr>
              <a:t>一年級</a:t>
            </a:r>
            <a:r>
              <a:rPr lang="zh-TW" altLang="en-US" dirty="0" smtClean="0"/>
              <a:t>實施雙語課程：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實施領域：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跨文化閱讀</a:t>
            </a:r>
            <a:r>
              <a:rPr lang="en-US" altLang="zh-TW" dirty="0" smtClean="0"/>
              <a:t>(</a:t>
            </a:r>
            <a:r>
              <a:rPr lang="zh-TW" altLang="en-US" dirty="0" smtClean="0"/>
              <a:t>英語</a:t>
            </a:r>
            <a:r>
              <a:rPr lang="en-US" altLang="zh-TW" dirty="0" smtClean="0"/>
              <a:t>)2</a:t>
            </a:r>
            <a:r>
              <a:rPr lang="zh-TW" altLang="en-US" dirty="0" smtClean="0"/>
              <a:t>節</a:t>
            </a:r>
            <a:r>
              <a:rPr lang="zh-TW" altLang="en-US" dirty="0"/>
              <a:t>：黃瓊慧老師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生活</a:t>
            </a:r>
            <a:r>
              <a:rPr lang="en-US" altLang="zh-TW" dirty="0" smtClean="0"/>
              <a:t>(</a:t>
            </a:r>
            <a:r>
              <a:rPr lang="zh-TW" altLang="en-US" dirty="0" smtClean="0"/>
              <a:t>美勞</a:t>
            </a:r>
            <a:r>
              <a:rPr lang="en-US" altLang="zh-TW" dirty="0"/>
              <a:t>)</a:t>
            </a:r>
            <a:r>
              <a:rPr lang="en-US" altLang="zh-TW" dirty="0" smtClean="0"/>
              <a:t>2</a:t>
            </a:r>
            <a:r>
              <a:rPr lang="zh-TW" altLang="en-US" dirty="0" smtClean="0"/>
              <a:t>節：黃瓊慧老師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生活</a:t>
            </a:r>
            <a:r>
              <a:rPr lang="en-US" altLang="zh-TW" dirty="0" smtClean="0"/>
              <a:t>(</a:t>
            </a:r>
            <a:r>
              <a:rPr lang="zh-TW" altLang="en-US" dirty="0" smtClean="0"/>
              <a:t>音樂</a:t>
            </a:r>
            <a:r>
              <a:rPr lang="en-US" altLang="zh-TW" dirty="0"/>
              <a:t>)</a:t>
            </a:r>
            <a:r>
              <a:rPr lang="en-US" altLang="zh-TW" dirty="0" smtClean="0"/>
              <a:t>1</a:t>
            </a:r>
            <a:r>
              <a:rPr lang="zh-TW" altLang="en-US" dirty="0" smtClean="0"/>
              <a:t>節：黃鈺婷老師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健體</a:t>
            </a:r>
            <a:r>
              <a:rPr lang="en-US" altLang="zh-TW" dirty="0" smtClean="0"/>
              <a:t>(</a:t>
            </a:r>
            <a:r>
              <a:rPr lang="zh-TW" altLang="en-US" dirty="0" smtClean="0"/>
              <a:t>體育</a:t>
            </a:r>
            <a:r>
              <a:rPr lang="en-US" altLang="zh-TW" dirty="0" smtClean="0"/>
              <a:t>2</a:t>
            </a:r>
            <a:r>
              <a:rPr lang="zh-TW" altLang="en-US" dirty="0" smtClean="0"/>
              <a:t>節、健康</a:t>
            </a:r>
            <a:r>
              <a:rPr lang="en-US" altLang="zh-TW" dirty="0" smtClean="0"/>
              <a:t>1</a:t>
            </a:r>
            <a:r>
              <a:rPr lang="zh-TW" altLang="en-US" dirty="0" smtClean="0"/>
              <a:t>節</a:t>
            </a:r>
            <a:r>
              <a:rPr lang="en-US" altLang="zh-TW" dirty="0" smtClean="0"/>
              <a:t>)</a:t>
            </a:r>
            <a:r>
              <a:rPr lang="zh-TW" altLang="en-US" dirty="0" smtClean="0"/>
              <a:t>：王淑芳老師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>
                <a:solidFill>
                  <a:srgbClr val="0000FF"/>
                </a:solidFill>
              </a:rPr>
              <a:t> </a:t>
            </a:r>
            <a:r>
              <a:rPr lang="zh-TW" altLang="en-US" dirty="0" smtClean="0">
                <a:solidFill>
                  <a:srgbClr val="0000FF"/>
                </a:solidFill>
              </a:rPr>
              <a:t>     一週共</a:t>
            </a:r>
            <a:r>
              <a:rPr lang="en-US" altLang="zh-TW" dirty="0" smtClean="0">
                <a:solidFill>
                  <a:srgbClr val="0000FF"/>
                </a:solidFill>
              </a:rPr>
              <a:t>8</a:t>
            </a:r>
            <a:r>
              <a:rPr lang="zh-TW" altLang="en-US" dirty="0" smtClean="0">
                <a:solidFill>
                  <a:srgbClr val="0000FF"/>
                </a:solidFill>
              </a:rPr>
              <a:t>節課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0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學年度辦理雙語實驗課程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340768"/>
            <a:ext cx="8748464" cy="551723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sz="3400" dirty="0" smtClean="0"/>
              <a:t>雙語課程實施重點與規劃</a:t>
            </a:r>
            <a:endParaRPr lang="en-US" altLang="zh-TW" sz="3400" dirty="0" smtClean="0"/>
          </a:p>
          <a:p>
            <a:pPr marL="447675" indent="-447675">
              <a:lnSpc>
                <a:spcPct val="120000"/>
              </a:lnSpc>
              <a:buNone/>
            </a:pPr>
            <a:r>
              <a:rPr lang="zh-TW" altLang="en-US" sz="3400" dirty="0" smtClean="0">
                <a:latin typeface="標楷體" panose="03000509000000000000" pitchFamily="65" charset="-120"/>
              </a:rPr>
              <a:t>   </a:t>
            </a:r>
            <a:r>
              <a:rPr lang="zh-TW" altLang="en-US" sz="3400" u="sng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雙語課程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是在領域課程</a:t>
            </a:r>
            <a:r>
              <a:rPr lang="zh-TW" altLang="en-US" sz="3400" dirty="0">
                <a:latin typeface="標楷體" panose="03000509000000000000" pitchFamily="65" charset="-120"/>
              </a:rPr>
              <a:t>中，</a:t>
            </a:r>
            <a:r>
              <a:rPr lang="zh-TW" altLang="zh-TW" sz="3400" dirty="0"/>
              <a:t>增加學生英語聽、</a:t>
            </a:r>
            <a:r>
              <a:rPr lang="zh-TW" altLang="en-US" sz="3400" dirty="0"/>
              <a:t>  </a:t>
            </a:r>
            <a:r>
              <a:rPr lang="zh-TW" altLang="zh-TW" sz="3400" dirty="0"/>
              <a:t>說的學習機會</a:t>
            </a:r>
            <a:r>
              <a:rPr lang="zh-TW" altLang="en-US" sz="3400" dirty="0"/>
              <a:t>，</a:t>
            </a:r>
            <a:r>
              <a:rPr lang="zh-TW" altLang="zh-TW" sz="3400" dirty="0"/>
              <a:t>並從中習得應當學到的學科</a:t>
            </a:r>
            <a:r>
              <a:rPr lang="zh-TW" altLang="en-US" sz="3400" dirty="0" smtClean="0"/>
              <a:t>知識。因此：</a:t>
            </a:r>
            <a:endParaRPr lang="en-US" altLang="zh-TW" sz="3400" dirty="0" smtClean="0"/>
          </a:p>
          <a:p>
            <a:pPr marL="536575" indent="-536575">
              <a:lnSpc>
                <a:spcPct val="120000"/>
              </a:lnSpc>
              <a:buNone/>
            </a:pPr>
            <a:r>
              <a:rPr lang="zh-TW" altLang="en-US" sz="3400" dirty="0" smtClean="0"/>
              <a:t>     </a:t>
            </a:r>
            <a:r>
              <a:rPr lang="en-US" altLang="zh-TW" sz="3400" dirty="0" smtClean="0"/>
              <a:t>1.</a:t>
            </a:r>
            <a:r>
              <a:rPr lang="zh-TW" altLang="en-US" sz="3400" dirty="0" smtClean="0"/>
              <a:t>雙語</a:t>
            </a:r>
            <a:r>
              <a:rPr lang="zh-TW" altLang="en-US" sz="3400" b="1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≠</a:t>
            </a:r>
            <a:r>
              <a:rPr lang="zh-TW" altLang="en-US" sz="3400" dirty="0">
                <a:latin typeface="標楷體" panose="03000509000000000000" pitchFamily="65" charset="-120"/>
              </a:rPr>
              <a:t>全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美語。   </a:t>
            </a:r>
            <a:endParaRPr lang="en-US" altLang="zh-TW" sz="3400" dirty="0" smtClean="0">
              <a:latin typeface="標楷體" panose="03000509000000000000" pitchFamily="65" charset="-120"/>
            </a:endParaRPr>
          </a:p>
          <a:p>
            <a:pPr marL="625475" indent="-268288">
              <a:lnSpc>
                <a:spcPct val="120000"/>
              </a:lnSpc>
              <a:buNone/>
            </a:pPr>
            <a:r>
              <a:rPr lang="en-US" altLang="zh-TW" sz="3400" dirty="0" smtClean="0">
                <a:latin typeface="+mj-lt"/>
              </a:rPr>
              <a:t>2.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考量一年級剛開始學英語，所以</a:t>
            </a:r>
            <a:r>
              <a:rPr lang="zh-TW" altLang="en-US" sz="34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領域知識教學以中文為主、英語為輔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；優先讓學生學會課程的主要概念。</a:t>
            </a:r>
            <a:endParaRPr lang="en-US" altLang="zh-TW" sz="3400" dirty="0" smtClean="0">
              <a:latin typeface="標楷體" panose="03000509000000000000" pitchFamily="65" charset="-120"/>
            </a:endParaRPr>
          </a:p>
          <a:p>
            <a:pPr marL="984250" indent="-627063">
              <a:lnSpc>
                <a:spcPct val="120000"/>
              </a:lnSpc>
              <a:buNone/>
            </a:pPr>
            <a:r>
              <a:rPr lang="en-US" altLang="zh-TW" sz="3400" dirty="0" smtClean="0">
                <a:latin typeface="+mj-lt"/>
              </a:rPr>
              <a:t>3.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目前會先著重於課室英語</a:t>
            </a:r>
            <a:r>
              <a:rPr lang="en-US" altLang="zh-TW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如：指令</a:t>
            </a:r>
            <a:r>
              <a:rPr lang="en-US" altLang="zh-TW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及生活用語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。</a:t>
            </a:r>
            <a:endParaRPr lang="en-US" altLang="zh-TW" sz="3400" dirty="0" smtClean="0">
              <a:latin typeface="標楷體" panose="03000509000000000000" pitchFamily="65" charset="-120"/>
            </a:endParaRPr>
          </a:p>
          <a:p>
            <a:pPr marL="625475" indent="-268288">
              <a:lnSpc>
                <a:spcPct val="120000"/>
              </a:lnSpc>
              <a:buNone/>
            </a:pPr>
            <a:r>
              <a:rPr lang="en-US" altLang="zh-TW" sz="3400" dirty="0" smtClean="0">
                <a:latin typeface="+mj-lt"/>
              </a:rPr>
              <a:t>4.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雙語課程會先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著重於讓孩子多聽及聽懂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，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進而會簡單說</a:t>
            </a:r>
            <a:r>
              <a:rPr lang="en-US" altLang="zh-TW" sz="3400" dirty="0" smtClean="0">
                <a:latin typeface="標楷體" panose="03000509000000000000" pitchFamily="65" charset="-120"/>
              </a:rPr>
              <a:t>(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如：回答問題、發表等</a:t>
            </a:r>
            <a:r>
              <a:rPr lang="en-US" altLang="zh-TW" sz="3400" dirty="0" smtClean="0">
                <a:latin typeface="標楷體" panose="03000509000000000000" pitchFamily="65" charset="-120"/>
              </a:rPr>
              <a:t>)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，目前不著重於拼讀及寫</a:t>
            </a:r>
            <a:r>
              <a:rPr lang="en-US" altLang="zh-TW" sz="3400" dirty="0" smtClean="0">
                <a:latin typeface="標楷體" panose="03000509000000000000" pitchFamily="65" charset="-120"/>
              </a:rPr>
              <a:t>(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若需要，此部分會是在英語課程中進行</a:t>
            </a:r>
            <a:r>
              <a:rPr lang="en-US" altLang="zh-TW" sz="3400" dirty="0" smtClean="0">
                <a:latin typeface="標楷體" panose="03000509000000000000" pitchFamily="65" charset="-120"/>
              </a:rPr>
              <a:t>)</a:t>
            </a:r>
          </a:p>
          <a:p>
            <a:pPr marL="625475" indent="-268288">
              <a:lnSpc>
                <a:spcPct val="120000"/>
              </a:lnSpc>
              <a:buNone/>
            </a:pPr>
            <a:r>
              <a:rPr lang="en-US" altLang="zh-TW" sz="3400" dirty="0" smtClean="0">
                <a:latin typeface="+mj-lt"/>
              </a:rPr>
              <a:t>5.</a:t>
            </a:r>
            <a:r>
              <a:rPr lang="zh-TW" altLang="en-US" sz="3400" dirty="0" smtClean="0">
                <a:solidFill>
                  <a:srgbClr val="0000FF"/>
                </a:solidFill>
                <a:latin typeface="標楷體" panose="03000509000000000000" pitchFamily="65" charset="-120"/>
              </a:rPr>
              <a:t>課程教學會輔助字詞卡、圖片及動作示範</a:t>
            </a:r>
            <a:r>
              <a:rPr lang="zh-TW" altLang="en-US" sz="3400" dirty="0" smtClean="0">
                <a:latin typeface="標楷體" panose="03000509000000000000" pitchFamily="65" charset="-120"/>
              </a:rPr>
              <a:t>等，輔助學生理解英語詞句意思。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722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學年度辦理雙語實驗課程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-3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56166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zh-TW" altLang="zh-TW" dirty="0" smtClean="0"/>
              <a:t>本校</a:t>
            </a:r>
            <a:r>
              <a:rPr lang="en-US" altLang="zh-TW" dirty="0">
                <a:solidFill>
                  <a:srgbClr val="FF0000"/>
                </a:solidFill>
              </a:rPr>
              <a:t>110</a:t>
            </a:r>
            <a:r>
              <a:rPr lang="zh-TW" altLang="zh-TW" dirty="0">
                <a:solidFill>
                  <a:srgbClr val="FF0000"/>
                </a:solidFill>
              </a:rPr>
              <a:t>學年度外師叫做</a:t>
            </a:r>
            <a:r>
              <a:rPr lang="en-US" altLang="zh-TW" dirty="0">
                <a:solidFill>
                  <a:srgbClr val="FF0000"/>
                </a:solidFill>
              </a:rPr>
              <a:t>Hannah</a:t>
            </a:r>
            <a:r>
              <a:rPr lang="zh-TW" altLang="zh-TW" dirty="0"/>
              <a:t>，芝加哥人，</a:t>
            </a:r>
            <a:r>
              <a:rPr lang="en-US" altLang="zh-TW" dirty="0"/>
              <a:t>2020</a:t>
            </a:r>
            <a:r>
              <a:rPr lang="zh-TW" altLang="zh-TW" dirty="0"/>
              <a:t>畢業，主修國小自然教育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625475" lvl="0" indent="-625475">
              <a:lnSpc>
                <a:spcPct val="120000"/>
              </a:lnSpc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</a:t>
            </a:r>
            <a:r>
              <a:rPr lang="en-US" altLang="zh-TW" dirty="0" smtClean="0"/>
              <a:t>1.</a:t>
            </a:r>
            <a:r>
              <a:rPr lang="zh-TW" altLang="zh-TW" dirty="0" smtClean="0"/>
              <a:t>大學</a:t>
            </a:r>
            <a:r>
              <a:rPr lang="zh-TW" altLang="zh-TW" dirty="0"/>
              <a:t>時有在學校的教育諮商中心服務的經驗；大二大三時，到坦尚尼亞及柬埔寨服務教英文，都有跟當地教師合作的經驗。</a:t>
            </a:r>
          </a:p>
          <a:p>
            <a:pPr marL="625475" lvl="0" indent="-177800">
              <a:lnSpc>
                <a:spcPct val="120000"/>
              </a:lnSpc>
              <a:buNone/>
            </a:pPr>
            <a:r>
              <a:rPr lang="en-US" altLang="zh-TW" dirty="0" smtClean="0"/>
              <a:t>2.</a:t>
            </a:r>
            <a:r>
              <a:rPr lang="zh-TW" altLang="zh-TW" dirty="0" smtClean="0"/>
              <a:t>主要</a:t>
            </a:r>
            <a:r>
              <a:rPr lang="zh-TW" altLang="zh-TW" dirty="0"/>
              <a:t>接觸的學生是</a:t>
            </a:r>
            <a:r>
              <a:rPr lang="en-US" altLang="zh-TW" dirty="0"/>
              <a:t>3-10</a:t>
            </a:r>
            <a:r>
              <a:rPr lang="zh-TW" altLang="zh-TW" dirty="0"/>
              <a:t>歲。</a:t>
            </a:r>
          </a:p>
          <a:p>
            <a:pPr marL="715963" lvl="0" indent="-268288">
              <a:lnSpc>
                <a:spcPct val="120000"/>
              </a:lnSpc>
              <a:buNone/>
            </a:pPr>
            <a:r>
              <a:rPr lang="en-US" altLang="zh-TW" dirty="0" smtClean="0"/>
              <a:t>3.</a:t>
            </a:r>
            <a:r>
              <a:rPr lang="zh-TW" altLang="zh-TW" dirty="0" smtClean="0"/>
              <a:t>目前</a:t>
            </a:r>
            <a:r>
              <a:rPr lang="zh-TW" altLang="zh-TW" dirty="0"/>
              <a:t>外師在等簽證，最</a:t>
            </a:r>
            <a:r>
              <a:rPr lang="zh-TW" altLang="zh-TW" dirty="0" smtClean="0"/>
              <a:t>快要</a:t>
            </a:r>
            <a:r>
              <a:rPr lang="en-US" altLang="zh-TW" dirty="0"/>
              <a:t>9</a:t>
            </a:r>
            <a:r>
              <a:rPr lang="zh-TW" altLang="zh-TW" dirty="0" smtClean="0"/>
              <a:t>月中</a:t>
            </a:r>
            <a:r>
              <a:rPr lang="zh-TW" altLang="en-US" dirty="0"/>
              <a:t>後</a:t>
            </a:r>
            <a:r>
              <a:rPr lang="zh-TW" altLang="zh-TW" dirty="0" smtClean="0"/>
              <a:t>、</a:t>
            </a:r>
            <a:r>
              <a:rPr lang="en-US" altLang="zh-TW" dirty="0"/>
              <a:t>10</a:t>
            </a:r>
            <a:r>
              <a:rPr lang="zh-TW" altLang="zh-TW" dirty="0"/>
              <a:t>月初入</a:t>
            </a:r>
            <a:r>
              <a:rPr lang="zh-TW" altLang="zh-TW" dirty="0" smtClean="0"/>
              <a:t>校</a:t>
            </a:r>
            <a:r>
              <a:rPr lang="en-US" altLang="zh-TW" dirty="0" smtClean="0"/>
              <a:t> </a:t>
            </a:r>
            <a:r>
              <a:rPr lang="zh-TW" altLang="zh-TW" dirty="0" smtClean="0"/>
              <a:t>服務</a:t>
            </a:r>
            <a:r>
              <a:rPr lang="zh-TW" altLang="zh-TW" dirty="0"/>
              <a:t>。</a:t>
            </a:r>
          </a:p>
          <a:p>
            <a:pPr marL="625475" lvl="0" indent="-177800">
              <a:lnSpc>
                <a:spcPct val="120000"/>
              </a:lnSpc>
              <a:buNone/>
            </a:pPr>
            <a:r>
              <a:rPr lang="en-US" altLang="zh-TW" dirty="0" smtClean="0"/>
              <a:t>4.</a:t>
            </a:r>
            <a:r>
              <a:rPr lang="zh-TW" altLang="zh-TW" dirty="0" smtClean="0"/>
              <a:t>預計</a:t>
            </a:r>
            <a:r>
              <a:rPr lang="zh-TW" altLang="zh-TW" dirty="0"/>
              <a:t>安排外師主要教學活動：</a:t>
            </a:r>
          </a:p>
          <a:p>
            <a:pPr marL="804863" indent="-357188">
              <a:lnSpc>
                <a:spcPct val="120000"/>
              </a:lnSpc>
              <a:buNone/>
            </a:pPr>
            <a:r>
              <a:rPr lang="en-US" altLang="zh-TW" dirty="0"/>
              <a:t>(1)</a:t>
            </a:r>
            <a:r>
              <a:rPr lang="zh-TW" altLang="zh-TW" dirty="0"/>
              <a:t>和英語老師協同進行</a:t>
            </a:r>
            <a:r>
              <a:rPr lang="zh-TW" altLang="zh-TW" dirty="0">
                <a:solidFill>
                  <a:srgbClr val="0000FF"/>
                </a:solidFill>
              </a:rPr>
              <a:t>英語繪本</a:t>
            </a:r>
            <a:r>
              <a:rPr lang="zh-TW" altLang="zh-TW" dirty="0" smtClean="0">
                <a:solidFill>
                  <a:srgbClr val="0000FF"/>
                </a:solidFill>
              </a:rPr>
              <a:t>教學</a:t>
            </a:r>
            <a:r>
              <a:rPr lang="en-US" altLang="zh-TW" dirty="0" smtClean="0"/>
              <a:t>(</a:t>
            </a:r>
            <a:r>
              <a:rPr lang="zh-TW" altLang="zh-TW" dirty="0"/>
              <a:t>跨文化閱讀</a:t>
            </a:r>
            <a:r>
              <a:rPr lang="en-US" altLang="zh-TW" dirty="0"/>
              <a:t>)</a:t>
            </a:r>
            <a:r>
              <a:rPr lang="zh-TW" altLang="zh-TW" dirty="0"/>
              <a:t>，</a:t>
            </a:r>
            <a:r>
              <a:rPr lang="zh-TW" altLang="zh-TW" dirty="0">
                <a:solidFill>
                  <a:srgbClr val="0000FF"/>
                </a:solidFill>
              </a:rPr>
              <a:t>一</a:t>
            </a:r>
            <a:r>
              <a:rPr lang="en-US" altLang="zh-TW" dirty="0">
                <a:solidFill>
                  <a:srgbClr val="0000FF"/>
                </a:solidFill>
              </a:rPr>
              <a:t>~</a:t>
            </a:r>
            <a:r>
              <a:rPr lang="zh-TW" altLang="zh-TW" dirty="0">
                <a:solidFill>
                  <a:srgbClr val="0000FF"/>
                </a:solidFill>
              </a:rPr>
              <a:t>六年級每班每週安排</a:t>
            </a:r>
            <a:r>
              <a:rPr lang="en-US" altLang="zh-TW" dirty="0">
                <a:solidFill>
                  <a:srgbClr val="0000FF"/>
                </a:solidFill>
              </a:rPr>
              <a:t>1</a:t>
            </a:r>
            <a:r>
              <a:rPr lang="zh-TW" altLang="zh-TW" dirty="0">
                <a:solidFill>
                  <a:srgbClr val="0000FF"/>
                </a:solidFill>
              </a:rPr>
              <a:t>節課</a:t>
            </a:r>
            <a:r>
              <a:rPr lang="zh-TW" altLang="zh-TW" dirty="0"/>
              <a:t>。</a:t>
            </a:r>
          </a:p>
          <a:p>
            <a:pPr marL="625475" indent="-177800">
              <a:lnSpc>
                <a:spcPct val="120000"/>
              </a:lnSpc>
              <a:buNone/>
            </a:pPr>
            <a:r>
              <a:rPr lang="en-US" altLang="zh-TW" dirty="0"/>
              <a:t>(2)</a:t>
            </a:r>
            <a:r>
              <a:rPr lang="zh-TW" altLang="zh-TW" dirty="0"/>
              <a:t>配合學校活動及節慶活動</a:t>
            </a:r>
            <a:r>
              <a:rPr lang="zh-TW" altLang="zh-TW" dirty="0" smtClean="0"/>
              <a:t>。</a:t>
            </a:r>
            <a:r>
              <a:rPr lang="zh-TW" altLang="en-US" dirty="0" smtClean="0"/>
              <a:t>  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357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4000" b="1" kern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4000" b="1" kern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en-US" altLang="zh-TW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雙語活動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63" y="1353750"/>
            <a:ext cx="2843166" cy="213285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64837" y="346895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外師入校繪本教學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74061"/>
            <a:ext cx="2688299" cy="201622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860031" y="3451326"/>
            <a:ext cx="240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校內英師雙語教學公開授課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7196" y="3878117"/>
            <a:ext cx="2171733" cy="1628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42084" y="3855424"/>
            <a:ext cx="2195736" cy="16468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24128" y="3855424"/>
            <a:ext cx="2232248" cy="167418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199690" y="5529611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辦理臺北市中山、大同區雙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語增能研習暨公開授課</a:t>
            </a:r>
          </a:p>
        </p:txBody>
      </p:sp>
    </p:spTree>
    <p:extLst>
      <p:ext uri="{BB962C8B-B14F-4D97-AF65-F5344CB8AC3E}">
        <p14:creationId xmlns:p14="http://schemas.microsoft.com/office/powerpoint/2010/main" val="329459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sz="4000" b="1" kern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4000" b="1" kern="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en-US" altLang="zh-TW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kern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幼兒園入國小體驗活動</a:t>
            </a:r>
            <a:endParaRPr lang="zh-TW" altLang="en-US" sz="40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64837" y="346895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幼小銜接座談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8667" y="5981822"/>
            <a:ext cx="1968218" cy="308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社團體驗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打擊社團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172870" y="3422841"/>
            <a:ext cx="130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英語繪本導讀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7" y="1196752"/>
            <a:ext cx="3073144" cy="230485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4" y="3776736"/>
            <a:ext cx="2939819" cy="22048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17" y="3750307"/>
            <a:ext cx="2843808" cy="213285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3858069" y="5947784"/>
            <a:ext cx="1968218" cy="308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社團體驗</a:t>
            </a:r>
            <a:r>
              <a:rPr lang="en-US" altLang="zh-TW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烘焙社團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65734"/>
            <a:ext cx="2996856" cy="224764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61" y="3776736"/>
            <a:ext cx="2789548" cy="1740496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7255445" y="5517232"/>
            <a:ext cx="950179" cy="317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綜合座談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413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03367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學年活動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endParaRPr kumimoji="0" lang="zh-TW" altLang="en-US" sz="2000" b="1" kern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88631" y="2880715"/>
            <a:ext cx="1759427" cy="315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台語課磅米芳活動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134846" y="2851419"/>
            <a:ext cx="2214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一年級注音符號闖關活動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950470" y="2930088"/>
            <a:ext cx="1718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萬聖節扮演活動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131486" y="4932001"/>
            <a:ext cx="1584176" cy="31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國北師課業輔導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01617" y="4817350"/>
            <a:ext cx="2117052" cy="31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大同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大學英語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補救教學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6" y="3159196"/>
            <a:ext cx="2443483" cy="18326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866" y="3184326"/>
            <a:ext cx="2255636" cy="169172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96" y="1281805"/>
            <a:ext cx="2251799" cy="16888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85" y="1287518"/>
            <a:ext cx="2149823" cy="161236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3" y="1312008"/>
            <a:ext cx="2876587" cy="16180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46" y="3201784"/>
            <a:ext cx="2258727" cy="1694045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6560907" y="4878419"/>
            <a:ext cx="1362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科展說明活動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51" y="5149492"/>
            <a:ext cx="2827349" cy="1591005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6877968" y="6265093"/>
            <a:ext cx="153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聖誕報佳音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236739"/>
            <a:ext cx="1907704" cy="1430778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0" y="6265092"/>
            <a:ext cx="153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健康上網說故事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3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03367"/>
            <a:ext cx="731043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7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kumimoji="0" lang="zh-TW" altLang="en-US" sz="4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活動辦理</a:t>
            </a:r>
            <a:r>
              <a:rPr kumimoji="0" lang="en-US" altLang="zh-TW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kumimoji="0" lang="zh-TW" altLang="en-US" sz="2000" b="1" kern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校內多語文競賽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452564" y="4722643"/>
            <a:ext cx="1941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五年級英語演講比賽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300192" y="2848627"/>
            <a:ext cx="2214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五年級演講朗讀比賽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059486" y="284862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書法比賽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082536" y="2831558"/>
            <a:ext cx="1458867" cy="31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三年級朗讀比賽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82616" y="4804679"/>
            <a:ext cx="1793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年級演講朗讀</a:t>
            </a:r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825927" y="6529952"/>
            <a:ext cx="1189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閩南語比賽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8125" y="6447694"/>
            <a:ext cx="1726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小小說書人比賽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31042"/>
            <a:ext cx="2295952" cy="17219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85" y="3126560"/>
            <a:ext cx="2272976" cy="1703963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3397684" y="4786165"/>
            <a:ext cx="1793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四、五年級作文比賽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04" y="1171963"/>
            <a:ext cx="2298093" cy="172357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1" y="1178339"/>
            <a:ext cx="2177251" cy="163293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00" y="3151461"/>
            <a:ext cx="2178907" cy="163418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72" y="5145281"/>
            <a:ext cx="2508069" cy="141078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1" y="5113639"/>
            <a:ext cx="1832159" cy="137411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62" y="1156006"/>
            <a:ext cx="2207030" cy="16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5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FFFFFF">
            <a:alpha val="50000"/>
          </a:srgbClr>
        </a:solidFill>
        <a:ln w="76200">
          <a:solidFill>
            <a:srgbClr val="000000"/>
          </a:solidFill>
          <a:miter lim="800000"/>
          <a:headEnd/>
          <a:tailEnd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22" tIns="45711" rIns="91422" bIns="45711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54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C0C0C0"/>
              </a:outerShdw>
            </a:effectLst>
            <a:uLnTx/>
            <a:uFillTx/>
            <a:latin typeface="文鼎海報體" pitchFamily="49" charset="-120"/>
            <a:ea typeface="文鼎海報體" pitchFamily="49" charset="-120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15132</TotalTime>
  <Words>935</Words>
  <Application>Microsoft Office PowerPoint</Application>
  <PresentationFormat>如螢幕大小 (4:3)</PresentationFormat>
  <Paragraphs>125</Paragraphs>
  <Slides>17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31" baseType="lpstr">
      <vt:lpstr>文鼎海報體</vt:lpstr>
      <vt:lpstr>文鼎彈簧體</vt:lpstr>
      <vt:lpstr>華康POP1體W7(P)</vt:lpstr>
      <vt:lpstr>華康古印體</vt:lpstr>
      <vt:lpstr>華康儷粗黑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3_Office 佈景主題</vt:lpstr>
      <vt:lpstr>PowerPoint 簡報</vt:lpstr>
      <vt:lpstr>PowerPoint 簡報</vt:lpstr>
      <vt:lpstr>110學年度辦理雙語實驗課程-1</vt:lpstr>
      <vt:lpstr>110學年度辦理雙語實驗課程-2</vt:lpstr>
      <vt:lpstr>110學年度辦理雙語實驗課程-3</vt:lpstr>
      <vt:lpstr>109學年活動-雙語活動</vt:lpstr>
      <vt:lpstr>109學年活動-幼兒園入國小體驗活動</vt:lpstr>
      <vt:lpstr>PowerPoint 簡報</vt:lpstr>
      <vt:lpstr>PowerPoint 簡報</vt:lpstr>
      <vt:lpstr>PowerPoint 簡報</vt:lpstr>
      <vt:lpstr>PowerPoint 簡報</vt:lpstr>
      <vt:lpstr>PowerPoint 簡報</vt:lpstr>
      <vt:lpstr>本學期重要活動~2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102學年度校務評鑑~大同國小</dc:title>
  <dc:creator>a</dc:creator>
  <cp:lastModifiedBy>meiyen chen</cp:lastModifiedBy>
  <cp:revision>433</cp:revision>
  <cp:lastPrinted>2017-09-08T08:59:06Z</cp:lastPrinted>
  <dcterms:created xsi:type="dcterms:W3CDTF">2014-04-27T12:20:03Z</dcterms:created>
  <dcterms:modified xsi:type="dcterms:W3CDTF">2021-09-02T05:11:43Z</dcterms:modified>
</cp:coreProperties>
</file>