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0" r:id="rId2"/>
  </p:sldMasterIdLst>
  <p:notesMasterIdLst>
    <p:notesMasterId r:id="rId12"/>
  </p:notesMasterIdLst>
  <p:sldIdLst>
    <p:sldId id="288" r:id="rId3"/>
    <p:sldId id="321" r:id="rId4"/>
    <p:sldId id="340" r:id="rId5"/>
    <p:sldId id="305" r:id="rId6"/>
    <p:sldId id="295" r:id="rId7"/>
    <p:sldId id="306" r:id="rId8"/>
    <p:sldId id="292" r:id="rId9"/>
    <p:sldId id="293" r:id="rId10"/>
    <p:sldId id="29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0000"/>
    <a:srgbClr val="CC00CC"/>
    <a:srgbClr val="0000FF"/>
    <a:srgbClr val="969696"/>
    <a:srgbClr val="B2B2B2"/>
    <a:srgbClr val="000000"/>
    <a:srgbClr val="46ACAE"/>
    <a:srgbClr val="7EA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660" autoAdjust="0"/>
  </p:normalViewPr>
  <p:slideViewPr>
    <p:cSldViewPr>
      <p:cViewPr varScale="1">
        <p:scale>
          <a:sx n="86" d="100"/>
          <a:sy n="86" d="100"/>
        </p:scale>
        <p:origin x="15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23F4C3-04ED-4320-9A42-81DEF04ED8B9}" type="datetimeFigureOut">
              <a:rPr lang="zh-TW" altLang="en-US"/>
              <a:pPr>
                <a:defRPr/>
              </a:pPr>
              <a:t>2021/8/19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9B6ABF0-BF9E-4699-AAA6-8EF19A5383F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049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105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560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71CCE17-AA4D-48D6-8485-2CF24EDEA1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7186367-BAFC-4FDB-8AA9-365A29866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2392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88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gray">
          <a:xfrm>
            <a:off x="7467600" y="609600"/>
            <a:ext cx="123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zh-TW" sz="2400" b="1" i="1">
                <a:latin typeface="Verdana" panose="020B0604030504040204" pitchFamily="34" charset="0"/>
                <a:ea typeface="新細明體" panose="02020500000000000000" pitchFamily="18" charset="-12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6019800" cy="5969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zh-TW" altLang="en-US" noProof="0"/>
              <a:t>按一下以編輯母片標題樣式</a:t>
            </a:r>
            <a:endParaRPr lang="en-US" altLang="zh-TW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76800" y="685800"/>
            <a:ext cx="2819400" cy="304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2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TW" altLang="en-US" noProof="0"/>
              <a:t>按一下以編輯母片副標題樣式</a:t>
            </a:r>
            <a:endParaRPr lang="en-US" altLang="zh-TW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 algn="l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>
              <a:defRPr sz="1200" b="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518BDA7-7FBD-4507-BBA4-7AC475187C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408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4BAD1-CA12-405E-A7D8-AE6152B4B3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155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428625"/>
            <a:ext cx="2133600" cy="58197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400" y="428625"/>
            <a:ext cx="6248400" cy="5819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8EA2E-7121-4D8A-8C87-553FE6BFBC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9367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" y="428625"/>
            <a:ext cx="7696200" cy="563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531938"/>
            <a:ext cx="8229600" cy="4716462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0676B-D495-494E-81F3-A9E6E9ED3C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2594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gray">
          <a:xfrm>
            <a:off x="6715125" y="571500"/>
            <a:ext cx="1912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zh-TW" altLang="en-US" sz="1600" b="1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臺北市大同國小</a:t>
            </a:r>
            <a:endParaRPr lang="en-US" altLang="zh-TW" sz="1600" b="1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 userDrawn="1"/>
        </p:nvSpPr>
        <p:spPr bwMode="gray">
          <a:xfrm>
            <a:off x="6286500" y="857250"/>
            <a:ext cx="2562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000" b="1">
                <a:solidFill>
                  <a:schemeClr val="tx2">
                    <a:lumMod val="75000"/>
                  </a:schemeClr>
                </a:solidFill>
                <a:latin typeface="+mn-lt"/>
                <a:ea typeface="新細明體" charset="-120"/>
              </a:defRPr>
            </a:lvl1pPr>
          </a:lstStyle>
          <a:p>
            <a:pPr eaLnBrk="1" hangingPunct="1">
              <a:defRPr/>
            </a:pPr>
            <a:r>
              <a:rPr lang="en-US" altLang="zh-TW" dirty="0" err="1">
                <a:solidFill>
                  <a:srgbClr val="7A4832">
                    <a:lumMod val="75000"/>
                  </a:srgbClr>
                </a:solidFill>
              </a:rPr>
              <a:t>Da</a:t>
            </a:r>
            <a:r>
              <a:rPr lang="en-US" altLang="zh-TW" dirty="0">
                <a:solidFill>
                  <a:srgbClr val="7A4832">
                    <a:lumMod val="75000"/>
                  </a:srgbClr>
                </a:solidFill>
              </a:rPr>
              <a:t> Tang Elementary School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6019800" cy="596900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 algn="l" eaLnBrk="0" hangingPunct="0">
              <a:defRPr sz="12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 eaLnBrk="0" hangingPunct="0">
              <a:defRPr sz="1200" b="0" i="0"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 algn="ctr" eaLnBrk="0" hangingPunct="0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31110BA8-C611-42F4-AD39-9E6C6B9E01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2488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6BE6A6B-9A64-422E-B228-324A55DEAA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2112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E92A911-E491-4ABA-8846-E8CDE1378F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2479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531938"/>
            <a:ext cx="4038600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531938"/>
            <a:ext cx="4038600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7C4F741-6A84-45F6-A9D3-46B959289A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4701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01E8CE5-53BD-44D9-BB2F-64428C409F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4648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877022E-BD88-4B6C-9C61-B04A9D585D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2613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5BC996E-423E-439A-8EB9-16826DB17F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597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00919-7AA8-49EA-9FA1-819F557F72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5662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516498B-AB09-47E2-BB43-98486592229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5716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C28EBF2-4B74-471B-BF2C-BF7AB6FC3C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4592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FDABABC-EEEB-4E1A-B30D-D10FB64318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6898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428625"/>
            <a:ext cx="2133600" cy="58197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400" y="428625"/>
            <a:ext cx="6248400" cy="5819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8C86E12-6FE7-4828-A0AD-8C1BC5816D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017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" y="428625"/>
            <a:ext cx="7696200" cy="563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531938"/>
            <a:ext cx="8229600" cy="4716462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5715000" y="6429375"/>
            <a:ext cx="2133600" cy="24447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6019800" y="6294438"/>
            <a:ext cx="2895600" cy="244475"/>
          </a:xfrm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ECC38C8-CD53-46EC-9E89-17E9F54E48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19286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6093DDD-7219-48FE-8191-F84028CB0F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433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0C8E5-7CB0-44EF-B770-1801474C0C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431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531938"/>
            <a:ext cx="4038600" cy="47164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531938"/>
            <a:ext cx="4038600" cy="47164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ED169-AFA8-4221-AAEE-9F8B3EA26E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648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0B48E-0BCC-4721-A747-655C841743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769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44B20-992A-4465-AA68-60A05EBDC2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892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40B38-9383-4E64-BB01-7957011302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6475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C3EF9-23AC-40FE-8A95-C14BC91009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081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B539-A546-4834-910D-F4E0F96CC1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914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531938"/>
            <a:ext cx="8229600" cy="471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715000" y="642937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0000"/>
                </a:solidFill>
                <a:latin typeface="+mn-lt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019800" y="6294438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400" b="1" i="1">
                <a:latin typeface="+mn-lt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81000" y="64611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1"/>
                </a:solidFill>
                <a:latin typeface="+mn-lt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252C1A8C-69FA-48BD-AFFF-9DD07AA1E8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52400" y="428625"/>
            <a:ext cx="76962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5" r:id="rId1"/>
    <p:sldLayoutId id="2147484664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  <p:sldLayoutId id="2147484672" r:id="rId10"/>
    <p:sldLayoutId id="2147484673" r:id="rId11"/>
    <p:sldLayoutId id="2147484674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531938"/>
            <a:ext cx="8229600" cy="471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429375" y="6500813"/>
            <a:ext cx="2562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7A4832">
                    <a:lumMod val="75000"/>
                  </a:srgbClr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072313" y="6215063"/>
            <a:ext cx="1752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 i="0">
                <a:solidFill>
                  <a:srgbClr val="518D47">
                    <a:lumMod val="75000"/>
                  </a:srgbClr>
                </a:solidFill>
                <a:latin typeface="文鼎中特毛楷" pitchFamily="49" charset="-120"/>
                <a:ea typeface="文鼎中特毛楷" pitchFamily="49" charset="-120"/>
              </a:defRPr>
            </a:lvl1pPr>
          </a:lstStyle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81000" y="64611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FFFFFF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fld id="{A4BF4206-4C55-4F9D-A641-631ED656AA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52400" y="428625"/>
            <a:ext cx="7696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6" r:id="rId1"/>
    <p:sldLayoutId id="2147484677" r:id="rId2"/>
    <p:sldLayoutId id="2147484678" r:id="rId3"/>
    <p:sldLayoutId id="2147484679" r:id="rId4"/>
    <p:sldLayoutId id="2147484680" r:id="rId5"/>
    <p:sldLayoutId id="2147484681" r:id="rId6"/>
    <p:sldLayoutId id="2147484682" r:id="rId7"/>
    <p:sldLayoutId id="2147484683" r:id="rId8"/>
    <p:sldLayoutId id="2147484684" r:id="rId9"/>
    <p:sldLayoutId id="2147484685" r:id="rId10"/>
    <p:sldLayoutId id="2147484686" r:id="rId11"/>
    <p:sldLayoutId id="2147484687" r:id="rId12"/>
    <p:sldLayoutId id="2147484688" r:id="rId1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>
          <a:solidFill>
            <a:schemeClr val="tx2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w.class.uschoolnet.com/class/?csid=css00000023816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w.class.uschoolnet.com/class/?csid=css000000211455&amp;id=model16&amp;cl=1629334011-7010-88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920905" cy="1727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zh-TW" altLang="en-US" sz="6600" dirty="0">
                <a:latin typeface="標楷體" pitchFamily="65" charset="-120"/>
                <a:ea typeface="標楷體" pitchFamily="65" charset="-120"/>
              </a:rPr>
              <a:t>北市大同國小</a:t>
            </a:r>
            <a:r>
              <a:rPr lang="en-US" altLang="zh-TW" sz="66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6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6600" dirty="0">
                <a:latin typeface="標楷體" pitchFamily="65" charset="-120"/>
                <a:ea typeface="標楷體" pitchFamily="65" charset="-120"/>
              </a:rPr>
              <a:t>110</a:t>
            </a:r>
            <a:r>
              <a:rPr lang="zh-TW" altLang="en-US" sz="6600" dirty="0">
                <a:latin typeface="標楷體" pitchFamily="65" charset="-120"/>
                <a:ea typeface="標楷體" pitchFamily="65" charset="-120"/>
              </a:rPr>
              <a:t>學年第</a:t>
            </a:r>
            <a:r>
              <a:rPr lang="en-US" altLang="zh-TW" sz="66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6600" dirty="0">
                <a:latin typeface="標楷體" pitchFamily="65" charset="-120"/>
                <a:ea typeface="標楷體" pitchFamily="65" charset="-120"/>
              </a:rPr>
              <a:t>學期</a:t>
            </a:r>
          </a:p>
        </p:txBody>
      </p:sp>
      <p:sp>
        <p:nvSpPr>
          <p:cNvPr id="18435" name="副標題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6768752" cy="1752600"/>
          </a:xfrm>
        </p:spPr>
        <p:txBody>
          <a:bodyPr/>
          <a:lstStyle/>
          <a:p>
            <a:pPr algn="l" eaLnBrk="1" hangingPunct="1"/>
            <a:r>
              <a:rPr lang="zh-TW" altLang="en-US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三年級學年</a:t>
            </a:r>
            <a:endParaRPr lang="en-US" altLang="zh-TW" sz="48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eaLnBrk="1" hangingPunct="1"/>
            <a:r>
              <a:rPr lang="zh-TW" altLang="en-US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自然科授課葉香螢 老師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4779962" cy="563562"/>
          </a:xfrm>
        </p:spPr>
        <p:txBody>
          <a:bodyPr/>
          <a:lstStyle/>
          <a:p>
            <a:r>
              <a:rPr lang="zh-TW" altLang="en-US">
                <a:ea typeface="新細明體" panose="02020500000000000000" pitchFamily="18" charset="-120"/>
              </a:rPr>
              <a:t>個人履歷</a:t>
            </a:r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>
          <a:xfrm>
            <a:off x="534988" y="1103313"/>
            <a:ext cx="8362950" cy="5754687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ea typeface="新細明體" panose="02020500000000000000" pitchFamily="18" charset="-120"/>
              </a:rPr>
              <a:t>學歷：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94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年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國北師社會區域發展多元文化研究所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畢業</a:t>
            </a:r>
            <a:endParaRPr lang="en-US" altLang="zh-TW" dirty="0">
              <a:solidFill>
                <a:srgbClr val="002060"/>
              </a:solidFill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90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年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國北師國小自然學科教學學分班</a:t>
            </a:r>
            <a:endParaRPr lang="zh-TW" altLang="zh-TW" dirty="0">
              <a:solidFill>
                <a:srgbClr val="002060"/>
              </a:solidFill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   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86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年國立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屏東師院國小師資班畢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  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 83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年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淡江大學財務金融系畢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   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屏東女中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// 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九如國中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// 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楓港國小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  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畢</a:t>
            </a:r>
            <a:endParaRPr lang="en-US" altLang="zh-TW" dirty="0">
              <a:solidFill>
                <a:srgbClr val="002060"/>
              </a:solidFill>
              <a:ea typeface="新細明體" panose="02020500000000000000" pitchFamily="18" charset="-120"/>
            </a:endParaRPr>
          </a:p>
          <a:p>
            <a:pPr marL="0" indent="0"/>
            <a:r>
              <a:rPr lang="zh-TW" altLang="en-US" dirty="0">
                <a:ea typeface="新細明體" panose="02020500000000000000" pitchFamily="18" charset="-120"/>
              </a:rPr>
              <a:t>專長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800" dirty="0">
                <a:ea typeface="新細明體" panose="02020500000000000000" pitchFamily="18" charset="-120"/>
              </a:rPr>
              <a:t>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2009--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北市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98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年榮獲優良教師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2007--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大同區扶輪社職業成就教育獎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2006--</a:t>
            </a:r>
            <a:r>
              <a:rPr lang="en-US" altLang="zh-TW" sz="1600" dirty="0" err="1">
                <a:solidFill>
                  <a:srgbClr val="7030A0"/>
                </a:solidFill>
                <a:ea typeface="新細明體" panose="02020500000000000000" pitchFamily="18" charset="-120"/>
              </a:rPr>
              <a:t>GEPT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英檢初級證書英文（全民英檢通過）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2005--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北市第六屆教育專業創新行動研究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1998--IBM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電腦軟體應用班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500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小時結業證書會計、稅務（執行業務申報稅務）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1997--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發展性輔導教學系統合格證書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一般急救醫藥常識（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CPR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認證、簡易外科手術</a:t>
            </a: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訓練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兩年）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修畢淡江大學相關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法律學分（商事法、民法、</a:t>
            </a: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小六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法</a:t>
            </a: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共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10</a:t>
            </a: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學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分）</a:t>
            </a:r>
            <a:endParaRPr lang="en-US" altLang="zh-TW" sz="1600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800" dirty="0">
                <a:ea typeface="新細明體" panose="02020500000000000000" pitchFamily="18" charset="-120"/>
              </a:rPr>
              <a:t>    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marL="0" indent="0"/>
            <a:endParaRPr lang="zh-TW" altLang="zh-TW" sz="2400" dirty="0">
              <a:ea typeface="新細明體" panose="02020500000000000000" pitchFamily="18" charset="-120"/>
            </a:endParaRPr>
          </a:p>
          <a:p>
            <a:pPr marL="0" indent="0"/>
            <a:r>
              <a:rPr lang="zh-TW" altLang="en-US" dirty="0">
                <a:ea typeface="新細明體" panose="02020500000000000000" pitchFamily="18" charset="-120"/>
              </a:rPr>
              <a:t> 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LOGO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7696200" cy="563563"/>
          </a:xfrm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rgbClr val="008000"/>
                </a:solidFill>
              </a:rPr>
              <a:t>  </a:t>
            </a:r>
            <a:r>
              <a:rPr lang="en-US" altLang="zh-TW" dirty="0">
                <a:solidFill>
                  <a:srgbClr val="008000"/>
                </a:solidFill>
              </a:rPr>
              <a:t>12</a:t>
            </a:r>
            <a:r>
              <a:rPr lang="zh-TW" altLang="en-US" dirty="0">
                <a:solidFill>
                  <a:srgbClr val="008000"/>
                </a:solidFill>
              </a:rPr>
              <a:t>年國教課程目標</a:t>
            </a:r>
          </a:p>
        </p:txBody>
      </p:sp>
      <p:sp>
        <p:nvSpPr>
          <p:cNvPr id="22531" name="日期版面配置區 3"/>
          <p:cNvSpPr txBox="1">
            <a:spLocks noGrp="1"/>
          </p:cNvSpPr>
          <p:nvPr/>
        </p:nvSpPr>
        <p:spPr bwMode="gray">
          <a:xfrm>
            <a:off x="4356100" y="260350"/>
            <a:ext cx="25622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2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Da Taung Elementary</a:t>
            </a:r>
            <a:r>
              <a:rPr lang="en-US" altLang="zh-TW" sz="10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 School</a:t>
            </a:r>
          </a:p>
        </p:txBody>
      </p:sp>
      <p:sp>
        <p:nvSpPr>
          <p:cNvPr id="22532" name="頁尾版面配置區 4"/>
          <p:cNvSpPr txBox="1">
            <a:spLocks noGrp="1"/>
          </p:cNvSpPr>
          <p:nvPr/>
        </p:nvSpPr>
        <p:spPr bwMode="gray">
          <a:xfrm>
            <a:off x="6877050" y="260350"/>
            <a:ext cx="17526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600">
                <a:solidFill>
                  <a:srgbClr val="3D6A35"/>
                </a:solidFill>
                <a:latin typeface="文鼎中特毛楷"/>
                <a:ea typeface="文鼎中特毛楷"/>
                <a:cs typeface="文鼎中特毛楷"/>
              </a:rPr>
              <a:t>臺北市大同國小</a:t>
            </a:r>
            <a:endParaRPr lang="en-US" altLang="zh-TW" sz="1600">
              <a:solidFill>
                <a:srgbClr val="3D6A35"/>
              </a:solidFill>
              <a:latin typeface="文鼎中特毛楷"/>
              <a:ea typeface="文鼎中特毛楷"/>
              <a:cs typeface="文鼎中特毛楷"/>
            </a:endParaRPr>
          </a:p>
        </p:txBody>
      </p:sp>
      <p:sp>
        <p:nvSpPr>
          <p:cNvPr id="22538" name="AutoShape 3"/>
          <p:cNvSpPr>
            <a:spLocks noChangeArrowheads="1"/>
          </p:cNvSpPr>
          <p:nvPr/>
        </p:nvSpPr>
        <p:spPr bwMode="auto">
          <a:xfrm>
            <a:off x="159863" y="3450066"/>
            <a:ext cx="1330221" cy="2637621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2540" name="AutoShape 6"/>
          <p:cNvSpPr>
            <a:spLocks noChangeArrowheads="1"/>
          </p:cNvSpPr>
          <p:nvPr/>
        </p:nvSpPr>
        <p:spPr bwMode="gray">
          <a:xfrm>
            <a:off x="1645561" y="1681658"/>
            <a:ext cx="444344" cy="518366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2541" name="AutoShape 7"/>
          <p:cNvSpPr>
            <a:spLocks noChangeArrowheads="1"/>
          </p:cNvSpPr>
          <p:nvPr/>
        </p:nvSpPr>
        <p:spPr bwMode="gray">
          <a:xfrm>
            <a:off x="3574504" y="1619904"/>
            <a:ext cx="442581" cy="518366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grpSp>
        <p:nvGrpSpPr>
          <p:cNvPr id="22552" name="Group 18"/>
          <p:cNvGrpSpPr>
            <a:grpSpLocks/>
          </p:cNvGrpSpPr>
          <p:nvPr/>
        </p:nvGrpSpPr>
        <p:grpSpPr bwMode="auto">
          <a:xfrm>
            <a:off x="48935" y="1216117"/>
            <a:ext cx="1431775" cy="2212883"/>
            <a:chOff x="4166" y="1706"/>
            <a:chExt cx="1252" cy="1252"/>
          </a:xfrm>
        </p:grpSpPr>
        <p:sp>
          <p:nvSpPr>
            <p:cNvPr id="22571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72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73" name="Oval 21"/>
            <p:cNvSpPr>
              <a:spLocks noChangeArrowheads="1"/>
            </p:cNvSpPr>
            <p:nvPr/>
          </p:nvSpPr>
          <p:spPr bwMode="gray">
            <a:xfrm>
              <a:off x="4198" y="1725"/>
              <a:ext cx="1163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74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22558" name="Group 28"/>
          <p:cNvGrpSpPr>
            <a:grpSpLocks/>
          </p:cNvGrpSpPr>
          <p:nvPr/>
        </p:nvGrpSpPr>
        <p:grpSpPr bwMode="auto">
          <a:xfrm>
            <a:off x="2119022" y="1160463"/>
            <a:ext cx="1455482" cy="2226117"/>
            <a:chOff x="4166" y="1706"/>
            <a:chExt cx="1252" cy="1252"/>
          </a:xfrm>
        </p:grpSpPr>
        <p:sp>
          <p:nvSpPr>
            <p:cNvPr id="22567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68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69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70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22559" name="Group 33"/>
          <p:cNvGrpSpPr>
            <a:grpSpLocks/>
          </p:cNvGrpSpPr>
          <p:nvPr/>
        </p:nvGrpSpPr>
        <p:grpSpPr bwMode="auto">
          <a:xfrm>
            <a:off x="5937368" y="1337424"/>
            <a:ext cx="1435301" cy="1966021"/>
            <a:chOff x="4166" y="1706"/>
            <a:chExt cx="1252" cy="1252"/>
          </a:xfrm>
        </p:grpSpPr>
        <p:sp>
          <p:nvSpPr>
            <p:cNvPr id="22563" name="Oval 34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64" name="Oval 35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65" name="Oval 36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66" name="Oval 37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22561" name="Text Box 39"/>
          <p:cNvSpPr txBox="1">
            <a:spLocks noChangeArrowheads="1"/>
          </p:cNvSpPr>
          <p:nvPr/>
        </p:nvSpPr>
        <p:spPr bwMode="gray">
          <a:xfrm>
            <a:off x="33358" y="1539860"/>
            <a:ext cx="127547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400" dirty="0">
                <a:solidFill>
                  <a:srgbClr val="0000FF"/>
                </a:solidFill>
                <a:latin typeface="標楷體" panose="03000509000000000000" pitchFamily="65" charset="-120"/>
              </a:rPr>
              <a:t>啟發科學探究的熱忱與潛能</a:t>
            </a:r>
            <a:endParaRPr lang="en-US" altLang="zh-TW" sz="2400" dirty="0">
              <a:solidFill>
                <a:srgbClr val="0000FF"/>
              </a:solidFill>
              <a:latin typeface="標楷體" panose="03000509000000000000" pitchFamily="65" charset="-120"/>
            </a:endParaRPr>
          </a:p>
        </p:txBody>
      </p:sp>
      <p:sp>
        <p:nvSpPr>
          <p:cNvPr id="22562" name="Text Box 40"/>
          <p:cNvSpPr txBox="1">
            <a:spLocks noChangeArrowheads="1"/>
          </p:cNvSpPr>
          <p:nvPr/>
        </p:nvSpPr>
        <p:spPr bwMode="gray">
          <a:xfrm>
            <a:off x="2324038" y="1507398"/>
            <a:ext cx="8850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400" dirty="0"/>
              <a:t>建構科學素養</a:t>
            </a:r>
            <a:endParaRPr lang="en-US" altLang="zh-TW" sz="2400" dirty="0">
              <a:solidFill>
                <a:srgbClr val="008000"/>
              </a:solidFill>
              <a:latin typeface="標楷體" panose="03000509000000000000" pitchFamily="65" charset="-120"/>
            </a:endParaRPr>
          </a:p>
        </p:txBody>
      </p:sp>
      <p:sp>
        <p:nvSpPr>
          <p:cNvPr id="22534" name="文字方塊 75"/>
          <p:cNvSpPr txBox="1">
            <a:spLocks noChangeArrowheads="1"/>
          </p:cNvSpPr>
          <p:nvPr/>
        </p:nvSpPr>
        <p:spPr bwMode="auto">
          <a:xfrm>
            <a:off x="116378" y="3479960"/>
            <a:ext cx="136272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b="0" dirty="0">
                <a:solidFill>
                  <a:srgbClr val="0000FF"/>
                </a:solidFill>
              </a:rPr>
              <a:t>使學生能對自然科學具備好奇心與想像力，發揮理性思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b="0" dirty="0">
                <a:solidFill>
                  <a:srgbClr val="0000FF"/>
                </a:solidFill>
              </a:rPr>
              <a:t>維，開展生命潛能。</a:t>
            </a:r>
          </a:p>
        </p:txBody>
      </p:sp>
      <p:grpSp>
        <p:nvGrpSpPr>
          <p:cNvPr id="47" name="Group 28"/>
          <p:cNvGrpSpPr>
            <a:grpSpLocks/>
          </p:cNvGrpSpPr>
          <p:nvPr/>
        </p:nvGrpSpPr>
        <p:grpSpPr bwMode="auto">
          <a:xfrm>
            <a:off x="4065591" y="1233202"/>
            <a:ext cx="1433538" cy="2110704"/>
            <a:chOff x="4166" y="1706"/>
            <a:chExt cx="1252" cy="1252"/>
          </a:xfrm>
        </p:grpSpPr>
        <p:sp>
          <p:nvSpPr>
            <p:cNvPr id="52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53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58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59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60" name="AutoShape 7"/>
          <p:cNvSpPr>
            <a:spLocks noChangeArrowheads="1"/>
          </p:cNvSpPr>
          <p:nvPr/>
        </p:nvSpPr>
        <p:spPr bwMode="gray">
          <a:xfrm>
            <a:off x="7417722" y="1701260"/>
            <a:ext cx="442581" cy="518366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1" name="AutoShape 7"/>
          <p:cNvSpPr>
            <a:spLocks noChangeArrowheads="1"/>
          </p:cNvSpPr>
          <p:nvPr/>
        </p:nvSpPr>
        <p:spPr bwMode="gray">
          <a:xfrm>
            <a:off x="5462552" y="1605000"/>
            <a:ext cx="442581" cy="518366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grpSp>
        <p:nvGrpSpPr>
          <p:cNvPr id="62" name="Group 28"/>
          <p:cNvGrpSpPr>
            <a:grpSpLocks/>
          </p:cNvGrpSpPr>
          <p:nvPr/>
        </p:nvGrpSpPr>
        <p:grpSpPr bwMode="auto">
          <a:xfrm>
            <a:off x="7738244" y="1309159"/>
            <a:ext cx="1433538" cy="1994286"/>
            <a:chOff x="4166" y="1706"/>
            <a:chExt cx="1252" cy="1252"/>
          </a:xfrm>
        </p:grpSpPr>
        <p:sp>
          <p:nvSpPr>
            <p:cNvPr id="63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64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65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66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67" name="Text Box 40"/>
          <p:cNvSpPr txBox="1">
            <a:spLocks noChangeArrowheads="1"/>
          </p:cNvSpPr>
          <p:nvPr/>
        </p:nvSpPr>
        <p:spPr bwMode="gray">
          <a:xfrm>
            <a:off x="4215056" y="1309595"/>
            <a:ext cx="125268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2400" dirty="0">
                <a:solidFill>
                  <a:srgbClr val="008000"/>
                </a:solidFill>
                <a:latin typeface="標楷體" panose="03000509000000000000" pitchFamily="65" charset="-120"/>
              </a:rPr>
              <a:t>奠定持續學習與運用科技的基礎</a:t>
            </a:r>
            <a:endParaRPr lang="en-US" altLang="zh-TW" sz="2400" dirty="0">
              <a:solidFill>
                <a:srgbClr val="008000"/>
              </a:solidFill>
              <a:latin typeface="標楷體" panose="03000509000000000000" pitchFamily="65" charset="-120"/>
            </a:endParaRPr>
          </a:p>
        </p:txBody>
      </p:sp>
      <p:sp>
        <p:nvSpPr>
          <p:cNvPr id="68" name="Text Box 40"/>
          <p:cNvSpPr txBox="1">
            <a:spLocks noChangeArrowheads="1"/>
          </p:cNvSpPr>
          <p:nvPr/>
        </p:nvSpPr>
        <p:spPr bwMode="gray">
          <a:xfrm>
            <a:off x="6021972" y="1399371"/>
            <a:ext cx="128220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7030A0"/>
                </a:solidFill>
                <a:latin typeface="標楷體" panose="03000509000000000000" pitchFamily="65" charset="-120"/>
              </a:rPr>
              <a:t>培養社會關懷和守護自然之價值觀與行動力</a:t>
            </a:r>
            <a:endParaRPr lang="en-US" altLang="zh-TW" sz="2000" dirty="0">
              <a:solidFill>
                <a:srgbClr val="7030A0"/>
              </a:solidFill>
              <a:latin typeface="標楷體" panose="03000509000000000000" pitchFamily="65" charset="-120"/>
            </a:endParaRPr>
          </a:p>
        </p:txBody>
      </p:sp>
      <p:sp>
        <p:nvSpPr>
          <p:cNvPr id="69" name="Text Box 40"/>
          <p:cNvSpPr txBox="1">
            <a:spLocks noChangeArrowheads="1"/>
          </p:cNvSpPr>
          <p:nvPr/>
        </p:nvSpPr>
        <p:spPr bwMode="gray">
          <a:xfrm>
            <a:off x="7983773" y="1534573"/>
            <a:ext cx="102093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400" dirty="0">
                <a:solidFill>
                  <a:srgbClr val="CC00CC"/>
                </a:solidFill>
                <a:latin typeface="標楷體" panose="03000509000000000000" pitchFamily="65" charset="-120"/>
              </a:rPr>
              <a:t>為生涯發展做準備</a:t>
            </a:r>
            <a:endParaRPr lang="en-US" altLang="zh-TW" sz="2400" dirty="0">
              <a:solidFill>
                <a:srgbClr val="CC00CC"/>
              </a:solidFill>
              <a:latin typeface="標楷體" panose="03000509000000000000" pitchFamily="65" charset="-120"/>
            </a:endParaRPr>
          </a:p>
        </p:txBody>
      </p:sp>
      <p:sp>
        <p:nvSpPr>
          <p:cNvPr id="70" name="AutoShape 3"/>
          <p:cNvSpPr>
            <a:spLocks noChangeArrowheads="1"/>
          </p:cNvSpPr>
          <p:nvPr/>
        </p:nvSpPr>
        <p:spPr bwMode="auto">
          <a:xfrm>
            <a:off x="1783868" y="3407917"/>
            <a:ext cx="2125686" cy="3241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1" name="AutoShape 3"/>
          <p:cNvSpPr>
            <a:spLocks noChangeArrowheads="1"/>
          </p:cNvSpPr>
          <p:nvPr/>
        </p:nvSpPr>
        <p:spPr bwMode="auto">
          <a:xfrm>
            <a:off x="4132331" y="3364136"/>
            <a:ext cx="1330221" cy="2637621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2" name="AutoShape 3"/>
          <p:cNvSpPr>
            <a:spLocks noChangeArrowheads="1"/>
          </p:cNvSpPr>
          <p:nvPr/>
        </p:nvSpPr>
        <p:spPr bwMode="auto">
          <a:xfrm>
            <a:off x="5582521" y="3365531"/>
            <a:ext cx="2083200" cy="2637621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3" name="AutoShape 3"/>
          <p:cNvSpPr>
            <a:spLocks noChangeArrowheads="1"/>
          </p:cNvSpPr>
          <p:nvPr/>
        </p:nvSpPr>
        <p:spPr bwMode="auto">
          <a:xfrm>
            <a:off x="7752645" y="3415097"/>
            <a:ext cx="1330221" cy="3038239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4" name="文字方塊 75"/>
          <p:cNvSpPr txBox="1">
            <a:spLocks noChangeArrowheads="1"/>
          </p:cNvSpPr>
          <p:nvPr/>
        </p:nvSpPr>
        <p:spPr bwMode="auto">
          <a:xfrm>
            <a:off x="1727939" y="3479255"/>
            <a:ext cx="2372053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b="0" dirty="0">
                <a:solidFill>
                  <a:srgbClr val="FF0066"/>
                </a:solidFill>
              </a:rPr>
              <a:t>使學生具基本的科學知識、探究與實作能力及科學態度，能有效溝通、參與公民社會議題的決策與問題解決，能理解反思媒體所報導的科學相關內容，培養求真求實的精神。</a:t>
            </a:r>
          </a:p>
        </p:txBody>
      </p:sp>
      <p:sp>
        <p:nvSpPr>
          <p:cNvPr id="75" name="文字方塊 75"/>
          <p:cNvSpPr txBox="1">
            <a:spLocks noChangeArrowheads="1"/>
          </p:cNvSpPr>
          <p:nvPr/>
        </p:nvSpPr>
        <p:spPr bwMode="auto">
          <a:xfrm>
            <a:off x="4074151" y="3374783"/>
            <a:ext cx="147603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008000"/>
                </a:solidFill>
                <a:latin typeface="標楷體" panose="03000509000000000000" pitchFamily="65" charset="-120"/>
              </a:rPr>
              <a:t>養成對科學正向的態度與興趣，</a:t>
            </a:r>
            <a:endParaRPr lang="en-US" altLang="zh-TW" sz="2000" dirty="0">
              <a:solidFill>
                <a:srgbClr val="008000"/>
              </a:solidFill>
              <a:latin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008000"/>
                </a:solidFill>
                <a:latin typeface="標楷體" panose="03000509000000000000" pitchFamily="65" charset="-120"/>
              </a:rPr>
              <a:t>運用科技學習與解決問題的習慣，適應科技時代生活。</a:t>
            </a:r>
          </a:p>
        </p:txBody>
      </p:sp>
      <p:sp>
        <p:nvSpPr>
          <p:cNvPr id="76" name="文字方塊 75"/>
          <p:cNvSpPr txBox="1">
            <a:spLocks noChangeArrowheads="1"/>
          </p:cNvSpPr>
          <p:nvPr/>
        </p:nvSpPr>
        <p:spPr bwMode="auto">
          <a:xfrm>
            <a:off x="5649909" y="3498233"/>
            <a:ext cx="203622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7030A0"/>
                </a:solidFill>
                <a:latin typeface="標楷體" panose="03000509000000000000" pitchFamily="65" charset="-120"/>
              </a:rPr>
              <a:t>欣賞珍惜大自然之美，更深化愛護自然、珍愛生命及惜取資源的關懷心與行動力，進而致力於建構理性社會與永續環境。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b="0" dirty="0">
                <a:solidFill>
                  <a:srgbClr val="7030A0"/>
                </a:solidFill>
              </a:rPr>
              <a:t>。</a:t>
            </a:r>
          </a:p>
        </p:txBody>
      </p:sp>
      <p:sp>
        <p:nvSpPr>
          <p:cNvPr id="77" name="文字方塊 75"/>
          <p:cNvSpPr txBox="1">
            <a:spLocks noChangeArrowheads="1"/>
          </p:cNvSpPr>
          <p:nvPr/>
        </p:nvSpPr>
        <p:spPr bwMode="auto">
          <a:xfrm>
            <a:off x="7849309" y="3429000"/>
            <a:ext cx="141654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CC00CC"/>
                </a:solidFill>
              </a:rPr>
              <a:t>能更進一步努力增進科學知能，經由學習，為下一階段的生涯發展做好準備。</a:t>
            </a:r>
          </a:p>
        </p:txBody>
      </p:sp>
    </p:spTree>
    <p:extLst>
      <p:ext uri="{BB962C8B-B14F-4D97-AF65-F5344CB8AC3E}">
        <p14:creationId xmlns:p14="http://schemas.microsoft.com/office/powerpoint/2010/main" val="132166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 idx="4294967295"/>
          </p:nvPr>
        </p:nvSpPr>
        <p:spPr>
          <a:xfrm>
            <a:off x="330951" y="373449"/>
            <a:ext cx="3629834" cy="563563"/>
          </a:xfrm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rgbClr val="008000"/>
                </a:solidFill>
              </a:rPr>
              <a:t>科學研究方法</a:t>
            </a:r>
          </a:p>
        </p:txBody>
      </p:sp>
      <p:sp>
        <p:nvSpPr>
          <p:cNvPr id="22531" name="日期版面配置區 3"/>
          <p:cNvSpPr txBox="1">
            <a:spLocks noGrp="1"/>
          </p:cNvSpPr>
          <p:nvPr/>
        </p:nvSpPr>
        <p:spPr bwMode="gray">
          <a:xfrm>
            <a:off x="4356100" y="260350"/>
            <a:ext cx="25622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2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Da Taung Elementary</a:t>
            </a:r>
            <a:r>
              <a:rPr lang="en-US" altLang="zh-TW" sz="10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 School</a:t>
            </a:r>
          </a:p>
        </p:txBody>
      </p:sp>
      <p:sp>
        <p:nvSpPr>
          <p:cNvPr id="22532" name="頁尾版面配置區 4"/>
          <p:cNvSpPr txBox="1">
            <a:spLocks noGrp="1"/>
          </p:cNvSpPr>
          <p:nvPr/>
        </p:nvSpPr>
        <p:spPr bwMode="gray">
          <a:xfrm>
            <a:off x="6877050" y="260350"/>
            <a:ext cx="17526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600">
                <a:solidFill>
                  <a:srgbClr val="3D6A35"/>
                </a:solidFill>
                <a:latin typeface="文鼎中特毛楷"/>
                <a:ea typeface="文鼎中特毛楷"/>
                <a:cs typeface="文鼎中特毛楷"/>
              </a:rPr>
              <a:t>臺北市大同國小</a:t>
            </a:r>
            <a:endParaRPr lang="en-US" altLang="zh-TW" sz="1600">
              <a:solidFill>
                <a:srgbClr val="3D6A35"/>
              </a:solidFill>
              <a:latin typeface="文鼎中特毛楷"/>
              <a:ea typeface="文鼎中特毛楷"/>
              <a:cs typeface="文鼎中特毛楷"/>
            </a:endParaRPr>
          </a:p>
        </p:txBody>
      </p:sp>
      <p:grpSp>
        <p:nvGrpSpPr>
          <p:cNvPr id="22533" name="Group 41"/>
          <p:cNvGrpSpPr>
            <a:grpSpLocks/>
          </p:cNvGrpSpPr>
          <p:nvPr/>
        </p:nvGrpSpPr>
        <p:grpSpPr bwMode="auto">
          <a:xfrm>
            <a:off x="468313" y="1430338"/>
            <a:ext cx="7532686" cy="4951034"/>
            <a:chOff x="768" y="1280"/>
            <a:chExt cx="4272" cy="2703"/>
          </a:xfrm>
        </p:grpSpPr>
        <p:sp>
          <p:nvSpPr>
            <p:cNvPr id="22537" name="AutoShape 2"/>
            <p:cNvSpPr>
              <a:spLocks noChangeArrowheads="1"/>
            </p:cNvSpPr>
            <p:nvPr/>
          </p:nvSpPr>
          <p:spPr bwMode="auto">
            <a:xfrm>
              <a:off x="2124" y="2304"/>
              <a:ext cx="1617" cy="1679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zh-TW" sz="1400" b="0">
                <a:solidFill>
                  <a:srgbClr val="000000"/>
                </a:solidFill>
                <a:latin typeface="Verdana" panose="020B060403050404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38" name="AutoShape 3"/>
            <p:cNvSpPr>
              <a:spLocks noChangeArrowheads="1"/>
            </p:cNvSpPr>
            <p:nvPr/>
          </p:nvSpPr>
          <p:spPr bwMode="auto">
            <a:xfrm>
              <a:off x="768" y="2304"/>
              <a:ext cx="1152" cy="144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zh-TW" sz="1400" b="0">
                <a:solidFill>
                  <a:srgbClr val="000000"/>
                </a:solidFill>
                <a:latin typeface="Verdana" panose="020B060403050404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39" name="AutoShape 4"/>
            <p:cNvSpPr>
              <a:spLocks noChangeArrowheads="1"/>
            </p:cNvSpPr>
            <p:nvPr/>
          </p:nvSpPr>
          <p:spPr bwMode="auto">
            <a:xfrm>
              <a:off x="3936" y="2304"/>
              <a:ext cx="1104" cy="144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zh-TW" sz="1400" b="0">
                <a:solidFill>
                  <a:srgbClr val="000000"/>
                </a:solidFill>
                <a:latin typeface="Verdana" panose="020B060403050404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40" name="AutoShape 6"/>
            <p:cNvSpPr>
              <a:spLocks noChangeArrowheads="1"/>
            </p:cNvSpPr>
            <p:nvPr/>
          </p:nvSpPr>
          <p:spPr bwMode="gray">
            <a:xfrm>
              <a:off x="1985" y="1545"/>
              <a:ext cx="252" cy="283"/>
            </a:xfrm>
            <a:prstGeom prst="chevron">
              <a:avLst>
                <a:gd name="adj" fmla="val 52514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41" name="AutoShape 7"/>
            <p:cNvSpPr>
              <a:spLocks noChangeArrowheads="1"/>
            </p:cNvSpPr>
            <p:nvPr/>
          </p:nvSpPr>
          <p:spPr bwMode="gray">
            <a:xfrm>
              <a:off x="3536" y="1545"/>
              <a:ext cx="251" cy="283"/>
            </a:xfrm>
            <a:prstGeom prst="chevron">
              <a:avLst>
                <a:gd name="adj" fmla="val 52514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43" name="Oval 8"/>
            <p:cNvSpPr>
              <a:spLocks noChangeArrowheads="1"/>
            </p:cNvSpPr>
            <p:nvPr/>
          </p:nvSpPr>
          <p:spPr bwMode="gray">
            <a:xfrm>
              <a:off x="4060" y="1555"/>
              <a:ext cx="105" cy="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44" name="Oval 9"/>
            <p:cNvSpPr>
              <a:spLocks noChangeArrowheads="1"/>
            </p:cNvSpPr>
            <p:nvPr/>
          </p:nvSpPr>
          <p:spPr bwMode="gray">
            <a:xfrm>
              <a:off x="3919" y="1555"/>
              <a:ext cx="1073" cy="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45" name="Oval 10"/>
            <p:cNvSpPr>
              <a:spLocks noChangeArrowheads="1"/>
            </p:cNvSpPr>
            <p:nvPr/>
          </p:nvSpPr>
          <p:spPr bwMode="gray">
            <a:xfrm>
              <a:off x="3989" y="1556"/>
              <a:ext cx="933" cy="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46" name="Oval 11"/>
            <p:cNvSpPr>
              <a:spLocks noChangeArrowheads="1"/>
            </p:cNvSpPr>
            <p:nvPr/>
          </p:nvSpPr>
          <p:spPr bwMode="gray">
            <a:xfrm>
              <a:off x="4005" y="1562"/>
              <a:ext cx="935" cy="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22546" name="Oval 12"/>
            <p:cNvSpPr>
              <a:spLocks noChangeArrowheads="1"/>
            </p:cNvSpPr>
            <p:nvPr/>
          </p:nvSpPr>
          <p:spPr bwMode="gray">
            <a:xfrm>
              <a:off x="4039" y="1555"/>
              <a:ext cx="841" cy="26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48" name="Oval 13"/>
            <p:cNvSpPr>
              <a:spLocks noChangeArrowheads="1"/>
            </p:cNvSpPr>
            <p:nvPr/>
          </p:nvSpPr>
          <p:spPr bwMode="gray">
            <a:xfrm>
              <a:off x="958" y="1552"/>
              <a:ext cx="104" cy="2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49" name="Oval 14"/>
            <p:cNvSpPr>
              <a:spLocks noChangeArrowheads="1"/>
            </p:cNvSpPr>
            <p:nvPr/>
          </p:nvSpPr>
          <p:spPr bwMode="gray">
            <a:xfrm>
              <a:off x="958" y="1552"/>
              <a:ext cx="104" cy="2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50" name="Oval 15"/>
            <p:cNvSpPr>
              <a:spLocks noChangeArrowheads="1"/>
            </p:cNvSpPr>
            <p:nvPr/>
          </p:nvSpPr>
          <p:spPr bwMode="gray">
            <a:xfrm>
              <a:off x="886" y="1552"/>
              <a:ext cx="933" cy="2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51" name="Oval 16"/>
            <p:cNvSpPr>
              <a:spLocks noChangeArrowheads="1"/>
            </p:cNvSpPr>
            <p:nvPr/>
          </p:nvSpPr>
          <p:spPr bwMode="gray">
            <a:xfrm>
              <a:off x="887" y="1554"/>
              <a:ext cx="933" cy="2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22551" name="Oval 17"/>
            <p:cNvSpPr>
              <a:spLocks noChangeArrowheads="1"/>
            </p:cNvSpPr>
            <p:nvPr/>
          </p:nvSpPr>
          <p:spPr bwMode="gray">
            <a:xfrm>
              <a:off x="933" y="1553"/>
              <a:ext cx="840" cy="26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grpSp>
          <p:nvGrpSpPr>
            <p:cNvPr id="22552" name="Group 18"/>
            <p:cNvGrpSpPr>
              <a:grpSpLocks/>
            </p:cNvGrpSpPr>
            <p:nvPr/>
          </p:nvGrpSpPr>
          <p:grpSpPr bwMode="auto">
            <a:xfrm>
              <a:off x="946" y="1280"/>
              <a:ext cx="813" cy="805"/>
              <a:chOff x="4166" y="1706"/>
              <a:chExt cx="1252" cy="1252"/>
            </a:xfrm>
          </p:grpSpPr>
          <p:sp>
            <p:nvSpPr>
              <p:cNvPr id="22571" name="Oval 1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72" name="Oval 2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73" name="Oval 2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74" name="Oval 2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54" name="Oval 23"/>
            <p:cNvSpPr>
              <a:spLocks noChangeArrowheads="1"/>
            </p:cNvSpPr>
            <p:nvPr/>
          </p:nvSpPr>
          <p:spPr bwMode="gray">
            <a:xfrm>
              <a:off x="2510" y="1555"/>
              <a:ext cx="105" cy="2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55" name="Oval 24"/>
            <p:cNvSpPr>
              <a:spLocks noChangeArrowheads="1"/>
            </p:cNvSpPr>
            <p:nvPr/>
          </p:nvSpPr>
          <p:spPr bwMode="gray">
            <a:xfrm>
              <a:off x="2510" y="1555"/>
              <a:ext cx="105" cy="2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56" name="Oval 25"/>
            <p:cNvSpPr>
              <a:spLocks noChangeArrowheads="1"/>
            </p:cNvSpPr>
            <p:nvPr/>
          </p:nvSpPr>
          <p:spPr bwMode="gray">
            <a:xfrm>
              <a:off x="2438" y="1556"/>
              <a:ext cx="933" cy="2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57" name="Oval 26"/>
            <p:cNvSpPr>
              <a:spLocks noChangeArrowheads="1"/>
            </p:cNvSpPr>
            <p:nvPr/>
          </p:nvSpPr>
          <p:spPr bwMode="gray">
            <a:xfrm>
              <a:off x="2439" y="1557"/>
              <a:ext cx="933" cy="2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22557" name="Oval 27"/>
            <p:cNvSpPr>
              <a:spLocks noChangeArrowheads="1"/>
            </p:cNvSpPr>
            <p:nvPr/>
          </p:nvSpPr>
          <p:spPr bwMode="gray">
            <a:xfrm>
              <a:off x="2484" y="1554"/>
              <a:ext cx="840" cy="26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grpSp>
          <p:nvGrpSpPr>
            <p:cNvPr id="22558" name="Group 28"/>
            <p:cNvGrpSpPr>
              <a:grpSpLocks/>
            </p:cNvGrpSpPr>
            <p:nvPr/>
          </p:nvGrpSpPr>
          <p:grpSpPr bwMode="auto">
            <a:xfrm>
              <a:off x="2498" y="1280"/>
              <a:ext cx="813" cy="805"/>
              <a:chOff x="4166" y="1706"/>
              <a:chExt cx="1252" cy="1252"/>
            </a:xfrm>
          </p:grpSpPr>
          <p:sp>
            <p:nvSpPr>
              <p:cNvPr id="22567" name="Oval 2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68" name="Oval 3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69" name="Oval 3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70" name="Oval 3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</p:grpSp>
        <p:grpSp>
          <p:nvGrpSpPr>
            <p:cNvPr id="22559" name="Group 33"/>
            <p:cNvGrpSpPr>
              <a:grpSpLocks/>
            </p:cNvGrpSpPr>
            <p:nvPr/>
          </p:nvGrpSpPr>
          <p:grpSpPr bwMode="auto">
            <a:xfrm>
              <a:off x="4054" y="1280"/>
              <a:ext cx="814" cy="805"/>
              <a:chOff x="4166" y="1706"/>
              <a:chExt cx="1252" cy="1252"/>
            </a:xfrm>
          </p:grpSpPr>
          <p:sp>
            <p:nvSpPr>
              <p:cNvPr id="22563" name="Oval 34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64" name="Oval 35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65" name="Oval 36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66" name="Oval 37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22560" name="Text Box 38"/>
            <p:cNvSpPr txBox="1">
              <a:spLocks noChangeArrowheads="1"/>
            </p:cNvSpPr>
            <p:nvPr/>
          </p:nvSpPr>
          <p:spPr bwMode="gray">
            <a:xfrm>
              <a:off x="954" y="1578"/>
              <a:ext cx="80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>
                  <a:solidFill>
                    <a:srgbClr val="FF0066"/>
                  </a:solidFill>
                  <a:latin typeface="標楷體" panose="03000509000000000000" pitchFamily="65" charset="-120"/>
                </a:rPr>
                <a:t>找到問題</a:t>
              </a:r>
              <a:endParaRPr lang="en-US" altLang="zh-TW" sz="2400" dirty="0">
                <a:solidFill>
                  <a:srgbClr val="FF0066"/>
                </a:solidFill>
                <a:latin typeface="標楷體" panose="03000509000000000000" pitchFamily="65" charset="-120"/>
              </a:endParaRPr>
            </a:p>
          </p:txBody>
        </p:sp>
        <p:sp>
          <p:nvSpPr>
            <p:cNvPr id="22561" name="Text Box 39"/>
            <p:cNvSpPr txBox="1">
              <a:spLocks noChangeArrowheads="1"/>
            </p:cNvSpPr>
            <p:nvPr/>
          </p:nvSpPr>
          <p:spPr bwMode="gray">
            <a:xfrm>
              <a:off x="2658" y="1377"/>
              <a:ext cx="454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>
                  <a:solidFill>
                    <a:srgbClr val="0000FF"/>
                  </a:solidFill>
                  <a:latin typeface="標楷體" panose="03000509000000000000" pitchFamily="65" charset="-120"/>
                </a:rPr>
                <a:t>規劃</a:t>
              </a:r>
              <a:endParaRPr lang="en-US" altLang="zh-TW" sz="2400" dirty="0">
                <a:solidFill>
                  <a:srgbClr val="0000FF"/>
                </a:solidFill>
                <a:latin typeface="標楷體" panose="03000509000000000000" pitchFamily="65" charset="-120"/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>
                  <a:solidFill>
                    <a:srgbClr val="0000FF"/>
                  </a:solidFill>
                  <a:latin typeface="標楷體" panose="03000509000000000000" pitchFamily="65" charset="-120"/>
                </a:rPr>
                <a:t>與</a:t>
              </a:r>
              <a:endParaRPr lang="en-US" altLang="zh-TW" sz="2400" dirty="0">
                <a:solidFill>
                  <a:srgbClr val="0000FF"/>
                </a:solidFill>
                <a:latin typeface="標楷體" panose="03000509000000000000" pitchFamily="65" charset="-120"/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>
                  <a:solidFill>
                    <a:srgbClr val="0000FF"/>
                  </a:solidFill>
                  <a:latin typeface="標楷體" panose="03000509000000000000" pitchFamily="65" charset="-120"/>
                </a:rPr>
                <a:t>執行</a:t>
              </a:r>
              <a:endParaRPr lang="en-US" altLang="zh-TW" sz="2400" dirty="0">
                <a:solidFill>
                  <a:srgbClr val="0000FF"/>
                </a:solidFill>
                <a:latin typeface="標楷體" panose="03000509000000000000" pitchFamily="65" charset="-120"/>
              </a:endParaRPr>
            </a:p>
          </p:txBody>
        </p:sp>
        <p:sp>
          <p:nvSpPr>
            <p:cNvPr id="22562" name="Text Box 40"/>
            <p:cNvSpPr txBox="1">
              <a:spLocks noChangeArrowheads="1"/>
            </p:cNvSpPr>
            <p:nvPr/>
          </p:nvSpPr>
          <p:spPr bwMode="gray">
            <a:xfrm>
              <a:off x="4071" y="1350"/>
              <a:ext cx="803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>
                  <a:solidFill>
                    <a:srgbClr val="008000"/>
                  </a:solidFill>
                  <a:latin typeface="標楷體" panose="03000509000000000000" pitchFamily="65" charset="-120"/>
                </a:rPr>
                <a:t>呈現研究</a:t>
              </a:r>
              <a:endParaRPr lang="en-US" altLang="zh-TW" sz="2400" dirty="0">
                <a:solidFill>
                  <a:srgbClr val="008000"/>
                </a:solidFill>
                <a:latin typeface="標楷體" panose="03000509000000000000" pitchFamily="65" charset="-120"/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>
                  <a:solidFill>
                    <a:srgbClr val="008000"/>
                  </a:solidFill>
                  <a:latin typeface="標楷體" panose="03000509000000000000" pitchFamily="65" charset="-120"/>
                </a:rPr>
                <a:t>結果</a:t>
              </a:r>
              <a:endParaRPr lang="en-US" altLang="zh-TW" sz="2400" dirty="0">
                <a:solidFill>
                  <a:srgbClr val="008000"/>
                </a:solidFill>
                <a:latin typeface="標楷體" panose="03000509000000000000" pitchFamily="65" charset="-120"/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dirty="0">
                  <a:solidFill>
                    <a:srgbClr val="008000"/>
                  </a:solidFill>
                  <a:latin typeface="標楷體" panose="03000509000000000000" pitchFamily="65" charset="-120"/>
                </a:rPr>
                <a:t>(</a:t>
              </a:r>
              <a:r>
                <a:rPr lang="zh-TW" altLang="en-US" sz="2400" dirty="0">
                  <a:solidFill>
                    <a:srgbClr val="008000"/>
                  </a:solidFill>
                  <a:latin typeface="標楷體" panose="03000509000000000000" pitchFamily="65" charset="-120"/>
                </a:rPr>
                <a:t>傳達</a:t>
              </a:r>
              <a:r>
                <a:rPr lang="en-US" altLang="zh-TW" sz="2400" dirty="0">
                  <a:solidFill>
                    <a:srgbClr val="008000"/>
                  </a:solidFill>
                  <a:latin typeface="標楷體" panose="03000509000000000000" pitchFamily="65" charset="-120"/>
                </a:rPr>
                <a:t>)</a:t>
              </a:r>
            </a:p>
          </p:txBody>
        </p:sp>
      </p:grpSp>
      <p:sp>
        <p:nvSpPr>
          <p:cNvPr id="22534" name="文字方塊 75"/>
          <p:cNvSpPr txBox="1">
            <a:spLocks noChangeArrowheads="1"/>
          </p:cNvSpPr>
          <p:nvPr/>
        </p:nvSpPr>
        <p:spPr bwMode="auto">
          <a:xfrm>
            <a:off x="490105" y="3305979"/>
            <a:ext cx="199715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400" b="0" dirty="0">
                <a:solidFill>
                  <a:srgbClr val="FF0066"/>
                </a:solidFill>
              </a:rPr>
              <a:t>1.</a:t>
            </a:r>
            <a:r>
              <a:rPr lang="zh-TW" altLang="en-US" sz="2400" b="0" dirty="0">
                <a:solidFill>
                  <a:srgbClr val="FF0066"/>
                </a:solidFill>
              </a:rPr>
              <a:t>覺察生活情境中的現象或內容</a:t>
            </a:r>
            <a:r>
              <a:rPr lang="en-US" altLang="zh-TW" sz="2400" b="0" dirty="0">
                <a:solidFill>
                  <a:srgbClr val="FF0066"/>
                </a:solidFill>
                <a:latin typeface="標楷體" panose="03000509000000000000" pitchFamily="65" charset="-120"/>
              </a:rPr>
              <a:t>。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400" b="0" dirty="0">
                <a:solidFill>
                  <a:srgbClr val="FF0066"/>
                </a:solidFill>
                <a:latin typeface="標楷體" panose="03000509000000000000" pitchFamily="65" charset="-120"/>
              </a:rPr>
              <a:t>2.</a:t>
            </a:r>
            <a:r>
              <a:rPr lang="zh-TW" altLang="en-US" sz="2400" b="0" dirty="0">
                <a:solidFill>
                  <a:srgbClr val="FF0066"/>
                </a:solidFill>
                <a:latin typeface="標楷體" panose="03000509000000000000" pitchFamily="65" charset="-120"/>
              </a:rPr>
              <a:t>提出問題</a:t>
            </a:r>
            <a:r>
              <a:rPr lang="en-US" altLang="zh-TW" sz="2400" b="0" dirty="0">
                <a:solidFill>
                  <a:srgbClr val="FF0066"/>
                </a:solidFill>
                <a:latin typeface="標楷體" panose="03000509000000000000" pitchFamily="65" charset="-120"/>
              </a:rPr>
              <a:t>。</a:t>
            </a:r>
            <a:endParaRPr lang="en-US" altLang="zh-TW" sz="2400" b="0" dirty="0">
              <a:solidFill>
                <a:srgbClr val="FF0066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 b="0" dirty="0">
              <a:solidFill>
                <a:srgbClr val="FF0066"/>
              </a:solidFill>
            </a:endParaRPr>
          </a:p>
        </p:txBody>
      </p:sp>
      <p:sp>
        <p:nvSpPr>
          <p:cNvPr id="22535" name="文字方塊 76"/>
          <p:cNvSpPr txBox="1">
            <a:spLocks noChangeArrowheads="1"/>
          </p:cNvSpPr>
          <p:nvPr/>
        </p:nvSpPr>
        <p:spPr bwMode="auto">
          <a:xfrm>
            <a:off x="3029714" y="3387653"/>
            <a:ext cx="285271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b="0" dirty="0">
                <a:solidFill>
                  <a:srgbClr val="0000FF"/>
                </a:solidFill>
              </a:rPr>
              <a:t>1.</a:t>
            </a:r>
            <a:r>
              <a:rPr lang="zh-TW" altLang="en-US" sz="2400" b="0" dirty="0">
                <a:solidFill>
                  <a:srgbClr val="0000FF"/>
                </a:solidFill>
              </a:rPr>
              <a:t>推測</a:t>
            </a:r>
            <a:endParaRPr lang="en-US" altLang="zh-TW" sz="2400" b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b="0" dirty="0">
                <a:solidFill>
                  <a:srgbClr val="0000FF"/>
                </a:solidFill>
              </a:rPr>
              <a:t>2</a:t>
            </a:r>
            <a:r>
              <a:rPr lang="zh-TW" altLang="en-US" sz="2400" b="0" dirty="0">
                <a:solidFill>
                  <a:srgbClr val="0000FF"/>
                </a:solidFill>
              </a:rPr>
              <a:t>計畫</a:t>
            </a:r>
            <a:endParaRPr lang="en-US" altLang="zh-TW" sz="2400" b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b="0" dirty="0">
                <a:solidFill>
                  <a:srgbClr val="0000FF"/>
                </a:solidFill>
              </a:rPr>
              <a:t>3.</a:t>
            </a:r>
            <a:r>
              <a:rPr lang="zh-TW" altLang="en-US" sz="2400" b="0" dirty="0">
                <a:solidFill>
                  <a:srgbClr val="0000FF"/>
                </a:solidFill>
              </a:rPr>
              <a:t>觀察</a:t>
            </a:r>
            <a:endParaRPr lang="en-US" altLang="zh-TW" sz="2400" b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b="0" dirty="0">
                <a:solidFill>
                  <a:srgbClr val="0000FF"/>
                </a:solidFill>
              </a:rPr>
              <a:t>4.</a:t>
            </a:r>
            <a:r>
              <a:rPr lang="zh-TW" altLang="en-US" sz="2400" b="0" dirty="0">
                <a:solidFill>
                  <a:srgbClr val="0000FF"/>
                </a:solidFill>
              </a:rPr>
              <a:t>實驗</a:t>
            </a:r>
            <a:endParaRPr lang="en-US" altLang="zh-TW" sz="2400" b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b="0" dirty="0">
                <a:solidFill>
                  <a:srgbClr val="0000FF"/>
                </a:solidFill>
              </a:rPr>
              <a:t>5.</a:t>
            </a:r>
            <a:r>
              <a:rPr lang="zh-TW" altLang="en-US" sz="2400" b="0" dirty="0">
                <a:solidFill>
                  <a:srgbClr val="0000FF"/>
                </a:solidFill>
              </a:rPr>
              <a:t>結果</a:t>
            </a:r>
            <a:endParaRPr lang="en-US" altLang="zh-TW" sz="2400" b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000" b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zh-TW" sz="2000" b="0" dirty="0">
                <a:solidFill>
                  <a:srgbClr val="0000FF"/>
                </a:solidFill>
                <a:latin typeface="Arial" panose="020B0604020202020204" pitchFamily="34" charset="0"/>
              </a:rPr>
              <a:t>(1)</a:t>
            </a:r>
            <a:r>
              <a:rPr lang="zh-TW" altLang="en-US" sz="2000" b="0" dirty="0">
                <a:solidFill>
                  <a:srgbClr val="0000FF"/>
                </a:solidFill>
                <a:latin typeface="Arial" panose="020B0604020202020204" pitchFamily="34" charset="0"/>
              </a:rPr>
              <a:t>與推測不同時</a:t>
            </a:r>
            <a:r>
              <a:rPr lang="en-US" altLang="zh-TW" sz="2000" b="0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000" b="0" dirty="0">
                <a:solidFill>
                  <a:srgbClr val="0000FF"/>
                </a:solidFill>
                <a:latin typeface="Arial" panose="020B0604020202020204" pitchFamily="34" charset="0"/>
              </a:rPr>
              <a:t>(2)</a:t>
            </a:r>
            <a:r>
              <a:rPr lang="zh-TW" altLang="en-US" sz="2000" b="0" dirty="0">
                <a:solidFill>
                  <a:srgbClr val="0000FF"/>
                </a:solidFill>
                <a:latin typeface="Arial" panose="020B0604020202020204" pitchFamily="34" charset="0"/>
              </a:rPr>
              <a:t>符合</a:t>
            </a:r>
            <a:r>
              <a:rPr lang="en-US" altLang="zh-TW" sz="2000" b="0" dirty="0">
                <a:solidFill>
                  <a:srgbClr val="0000FF"/>
                </a:solidFill>
                <a:latin typeface="Arial" panose="020B0604020202020204" pitchFamily="34" charset="0"/>
              </a:rPr>
              <a:t>—</a:t>
            </a:r>
            <a:r>
              <a:rPr lang="zh-TW" altLang="en-US" sz="2000" b="0" dirty="0">
                <a:solidFill>
                  <a:srgbClr val="0000FF"/>
                </a:solidFill>
                <a:latin typeface="Arial" panose="020B0604020202020204" pitchFamily="34" charset="0"/>
              </a:rPr>
              <a:t>製作紀錄</a:t>
            </a:r>
            <a:r>
              <a:rPr lang="zh-TW" altLang="en-US" sz="2000" b="0" dirty="0">
                <a:solidFill>
                  <a:srgbClr val="0000FF"/>
                </a:solidFill>
                <a:latin typeface="標楷體" panose="03000509000000000000" pitchFamily="65" charset="-120"/>
              </a:rPr>
              <a:t>、</a:t>
            </a:r>
            <a:endParaRPr lang="en-US" altLang="zh-TW" sz="2000" b="0" dirty="0">
              <a:solidFill>
                <a:srgbClr val="0000FF"/>
              </a:solidFill>
              <a:latin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000" b="0" dirty="0">
                <a:solidFill>
                  <a:srgbClr val="0000FF"/>
                </a:solidFill>
                <a:latin typeface="標楷體" panose="03000509000000000000" pitchFamily="65" charset="-120"/>
              </a:rPr>
              <a:t>         </a:t>
            </a:r>
            <a:r>
              <a:rPr lang="zh-TW" altLang="en-US" sz="2000" b="0" dirty="0">
                <a:solidFill>
                  <a:srgbClr val="0000FF"/>
                </a:solidFill>
                <a:latin typeface="Arial" panose="020B0604020202020204" pitchFamily="34" charset="0"/>
              </a:rPr>
              <a:t>圖表</a:t>
            </a:r>
          </a:p>
        </p:txBody>
      </p:sp>
      <p:sp>
        <p:nvSpPr>
          <p:cNvPr id="22536" name="文字方塊 77"/>
          <p:cNvSpPr txBox="1">
            <a:spLocks noChangeArrowheads="1"/>
          </p:cNvSpPr>
          <p:nvPr/>
        </p:nvSpPr>
        <p:spPr bwMode="auto">
          <a:xfrm>
            <a:off x="6156324" y="3284538"/>
            <a:ext cx="176003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400" b="0" dirty="0">
                <a:solidFill>
                  <a:srgbClr val="008000"/>
                </a:solidFill>
              </a:rPr>
              <a:t>1.</a:t>
            </a:r>
            <a:r>
              <a:rPr lang="zh-TW" altLang="en-US" sz="2400" b="0" dirty="0">
                <a:solidFill>
                  <a:srgbClr val="008000"/>
                </a:solidFill>
              </a:rPr>
              <a:t>根據結果行分析討論</a:t>
            </a:r>
            <a:endParaRPr lang="en-US" altLang="zh-TW" sz="2400" b="0" dirty="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400" b="0" dirty="0">
                <a:solidFill>
                  <a:srgbClr val="008000"/>
                </a:solidFill>
              </a:rPr>
              <a:t>2.</a:t>
            </a:r>
            <a:r>
              <a:rPr lang="zh-TW" altLang="en-US" sz="2400" b="0" dirty="0">
                <a:solidFill>
                  <a:srgbClr val="008000"/>
                </a:solidFill>
              </a:rPr>
              <a:t>呈現研究結果</a:t>
            </a:r>
            <a:r>
              <a:rPr lang="en-US" altLang="zh-TW" sz="2400" b="0" dirty="0">
                <a:solidFill>
                  <a:srgbClr val="008000"/>
                </a:solidFill>
              </a:rPr>
              <a:t>(</a:t>
            </a:r>
            <a:r>
              <a:rPr lang="zh-TW" altLang="en-US" sz="2400" b="0" dirty="0">
                <a:solidFill>
                  <a:srgbClr val="008000"/>
                </a:solidFill>
              </a:rPr>
              <a:t>書面化</a:t>
            </a:r>
            <a:r>
              <a:rPr lang="en-US" altLang="zh-TW" sz="2400" b="0" dirty="0">
                <a:solidFill>
                  <a:srgbClr val="008000"/>
                </a:solidFill>
              </a:rPr>
              <a:t>)</a:t>
            </a:r>
            <a:endParaRPr lang="zh-TW" altLang="en-US" sz="2400" b="0" dirty="0">
              <a:solidFill>
                <a:srgbClr val="008000"/>
              </a:solidFill>
            </a:endParaRPr>
          </a:p>
        </p:txBody>
      </p:sp>
      <p:sp>
        <p:nvSpPr>
          <p:cNvPr id="5" name="上彎箭號 4"/>
          <p:cNvSpPr/>
          <p:nvPr/>
        </p:nvSpPr>
        <p:spPr bwMode="auto">
          <a:xfrm>
            <a:off x="5103556" y="3573016"/>
            <a:ext cx="245486" cy="1872208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向左箭號 5"/>
          <p:cNvSpPr/>
          <p:nvPr/>
        </p:nvSpPr>
        <p:spPr bwMode="auto">
          <a:xfrm>
            <a:off x="3960785" y="3573016"/>
            <a:ext cx="1259287" cy="121279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>
            <a:extLst>
              <a:ext uri="{FF2B5EF4-FFF2-40B4-BE49-F238E27FC236}">
                <a16:creationId xmlns:a16="http://schemas.microsoft.com/office/drawing/2014/main" id="{D9C82DD9-5BF3-4E72-87F0-BCE5A32AA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428625"/>
            <a:ext cx="7696200" cy="563563"/>
          </a:xfrm>
        </p:spPr>
        <p:txBody>
          <a:bodyPr/>
          <a:lstStyle/>
          <a:p>
            <a:pPr eaLnBrk="1" hangingPunct="1"/>
            <a:r>
              <a:rPr lang="zh-TW" altLang="en-US"/>
              <a:t>四大單元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1ED817A-5B48-4916-A59F-E083B5B4814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756150" y="260350"/>
            <a:ext cx="2562225" cy="244475"/>
          </a:xfrm>
        </p:spPr>
        <p:txBody>
          <a:bodyPr/>
          <a:lstStyle/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4DFE62-1645-43BD-88EA-6B0B97C30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7100" y="188913"/>
            <a:ext cx="1752600" cy="3571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D6A35"/>
                </a:solidFill>
                <a:latin typeface="文鼎中特毛楷" pitchFamily="49" charset="-120"/>
              </a:rPr>
              <a:t>臺北市大同國小</a:t>
            </a:r>
            <a:endParaRPr lang="en-US" altLang="zh-TW">
              <a:solidFill>
                <a:srgbClr val="3D6A35"/>
              </a:solidFill>
              <a:latin typeface="文鼎中特毛楷" pitchFamily="49" charset="-120"/>
            </a:endParaRPr>
          </a:p>
        </p:txBody>
      </p:sp>
      <p:sp>
        <p:nvSpPr>
          <p:cNvPr id="14342" name="AutoShape 3">
            <a:extLst>
              <a:ext uri="{FF2B5EF4-FFF2-40B4-BE49-F238E27FC236}">
                <a16:creationId xmlns:a16="http://schemas.microsoft.com/office/drawing/2014/main" id="{6AE27883-5C99-41DC-AB4D-FC1B309E8A3A}"/>
              </a:ext>
            </a:extLst>
          </p:cNvPr>
          <p:cNvSpPr>
            <a:spLocks noChangeArrowheads="1"/>
          </p:cNvSpPr>
          <p:nvPr/>
        </p:nvSpPr>
        <p:spPr bwMode="gray">
          <a:xfrm rot="-2796335">
            <a:off x="4872832" y="2213769"/>
            <a:ext cx="868362" cy="292100"/>
          </a:xfrm>
          <a:prstGeom prst="rightArrow">
            <a:avLst>
              <a:gd name="adj1" fmla="val 35167"/>
              <a:gd name="adj2" fmla="val 120386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3" name="AutoShape 4">
            <a:extLst>
              <a:ext uri="{FF2B5EF4-FFF2-40B4-BE49-F238E27FC236}">
                <a16:creationId xmlns:a16="http://schemas.microsoft.com/office/drawing/2014/main" id="{AED36871-46AE-499F-83D5-9066CA63DBF6}"/>
              </a:ext>
            </a:extLst>
          </p:cNvPr>
          <p:cNvSpPr>
            <a:spLocks noChangeArrowheads="1"/>
          </p:cNvSpPr>
          <p:nvPr/>
        </p:nvSpPr>
        <p:spPr bwMode="gray">
          <a:xfrm rot="2145822">
            <a:off x="4718288" y="3766965"/>
            <a:ext cx="997687" cy="306339"/>
          </a:xfrm>
          <a:prstGeom prst="rightArrow">
            <a:avLst>
              <a:gd name="adj1" fmla="val 35167"/>
              <a:gd name="adj2" fmla="val 120386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4" name="AutoShape 5">
            <a:extLst>
              <a:ext uri="{FF2B5EF4-FFF2-40B4-BE49-F238E27FC236}">
                <a16:creationId xmlns:a16="http://schemas.microsoft.com/office/drawing/2014/main" id="{7E717D34-42C5-49C4-9993-A047A2B96935}"/>
              </a:ext>
            </a:extLst>
          </p:cNvPr>
          <p:cNvSpPr>
            <a:spLocks noChangeArrowheads="1"/>
          </p:cNvSpPr>
          <p:nvPr/>
        </p:nvSpPr>
        <p:spPr bwMode="gray">
          <a:xfrm rot="-8490549">
            <a:off x="3168650" y="2278063"/>
            <a:ext cx="869950" cy="292100"/>
          </a:xfrm>
          <a:prstGeom prst="rightArrow">
            <a:avLst>
              <a:gd name="adj1" fmla="val 35167"/>
              <a:gd name="adj2" fmla="val 120606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5" name="AutoShape 6">
            <a:extLst>
              <a:ext uri="{FF2B5EF4-FFF2-40B4-BE49-F238E27FC236}">
                <a16:creationId xmlns:a16="http://schemas.microsoft.com/office/drawing/2014/main" id="{5C1D42D1-D829-4513-83AE-B00D1039BDD8}"/>
              </a:ext>
            </a:extLst>
          </p:cNvPr>
          <p:cNvSpPr>
            <a:spLocks noChangeArrowheads="1"/>
          </p:cNvSpPr>
          <p:nvPr/>
        </p:nvSpPr>
        <p:spPr bwMode="gray">
          <a:xfrm rot="8304004">
            <a:off x="3304051" y="3878309"/>
            <a:ext cx="868362" cy="290512"/>
          </a:xfrm>
          <a:prstGeom prst="rightArrow">
            <a:avLst>
              <a:gd name="adj1" fmla="val 35167"/>
              <a:gd name="adj2" fmla="val 121044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9" name="Text Box 10">
            <a:extLst>
              <a:ext uri="{FF2B5EF4-FFF2-40B4-BE49-F238E27FC236}">
                <a16:creationId xmlns:a16="http://schemas.microsoft.com/office/drawing/2014/main" id="{C764C170-18DA-492F-9E98-0714C98C6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50" y="1484313"/>
            <a:ext cx="29682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2800" b="1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二、生活中的力</a:t>
            </a:r>
          </a:p>
        </p:txBody>
      </p:sp>
      <p:sp>
        <p:nvSpPr>
          <p:cNvPr id="14350" name="Text Box 11">
            <a:extLst>
              <a:ext uri="{FF2B5EF4-FFF2-40B4-BE49-F238E27FC236}">
                <a16:creationId xmlns:a16="http://schemas.microsoft.com/office/drawing/2014/main" id="{C0E2AEAB-A874-45C0-A991-D55E08A31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5" y="1364123"/>
            <a:ext cx="34457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2800" b="1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一、多采多姿的植物</a:t>
            </a:r>
            <a:r>
              <a:rPr lang="zh-TW" altLang="en-US" dirty="0">
                <a:ea typeface="新細明體" panose="02020500000000000000" pitchFamily="18" charset="-120"/>
              </a:rPr>
              <a:t> </a:t>
            </a:r>
          </a:p>
        </p:txBody>
      </p:sp>
      <p:sp>
        <p:nvSpPr>
          <p:cNvPr id="14352" name="Text Box 13">
            <a:extLst>
              <a:ext uri="{FF2B5EF4-FFF2-40B4-BE49-F238E27FC236}">
                <a16:creationId xmlns:a16="http://schemas.microsoft.com/office/drawing/2014/main" id="{FA8C3721-F40E-4436-BEC7-E8194F860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2467" y="3883430"/>
            <a:ext cx="31393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28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四、廚房裡的科學</a:t>
            </a:r>
          </a:p>
        </p:txBody>
      </p:sp>
      <p:sp>
        <p:nvSpPr>
          <p:cNvPr id="14354" name="Text Box 15">
            <a:extLst>
              <a:ext uri="{FF2B5EF4-FFF2-40B4-BE49-F238E27FC236}">
                <a16:creationId xmlns:a16="http://schemas.microsoft.com/office/drawing/2014/main" id="{9B864F4A-B87B-4951-ABEF-D74C46E9D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27" y="4284310"/>
            <a:ext cx="2770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28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三、奇妙的空氣</a:t>
            </a:r>
            <a:endParaRPr lang="en-US" altLang="zh-TW" sz="24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Oval 17">
            <a:extLst>
              <a:ext uri="{FF2B5EF4-FFF2-40B4-BE49-F238E27FC236}">
                <a16:creationId xmlns:a16="http://schemas.microsoft.com/office/drawing/2014/main" id="{99341894-DBC3-45F1-BE8B-9B78A9E96269}"/>
              </a:ext>
            </a:extLst>
          </p:cNvPr>
          <p:cNvSpPr>
            <a:spLocks noChangeArrowheads="1"/>
          </p:cNvSpPr>
          <p:nvPr/>
        </p:nvSpPr>
        <p:spPr bwMode="gray">
          <a:xfrm>
            <a:off x="3005138" y="1844675"/>
            <a:ext cx="307975" cy="334963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2" name="Oval 18">
            <a:extLst>
              <a:ext uri="{FF2B5EF4-FFF2-40B4-BE49-F238E27FC236}">
                <a16:creationId xmlns:a16="http://schemas.microsoft.com/office/drawing/2014/main" id="{A5862626-5C36-417C-B4B0-286282F9348F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08625" y="1628775"/>
            <a:ext cx="307975" cy="334963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3" name="Oval 19">
            <a:extLst>
              <a:ext uri="{FF2B5EF4-FFF2-40B4-BE49-F238E27FC236}">
                <a16:creationId xmlns:a16="http://schemas.microsoft.com/office/drawing/2014/main" id="{76ED6CF1-CCAF-4D1E-8205-48303E6C1A6D}"/>
              </a:ext>
            </a:extLst>
          </p:cNvPr>
          <p:cNvSpPr>
            <a:spLocks noChangeArrowheads="1"/>
          </p:cNvSpPr>
          <p:nvPr/>
        </p:nvSpPr>
        <p:spPr bwMode="gray">
          <a:xfrm>
            <a:off x="3119734" y="4344988"/>
            <a:ext cx="306387" cy="3333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4" name="Oval 20">
            <a:extLst>
              <a:ext uri="{FF2B5EF4-FFF2-40B4-BE49-F238E27FC236}">
                <a16:creationId xmlns:a16="http://schemas.microsoft.com/office/drawing/2014/main" id="{819648F4-DAEF-4D43-8F62-A1F2F87788F6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39592" y="4079712"/>
            <a:ext cx="307975" cy="3333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6" name="Oval 22">
            <a:extLst>
              <a:ext uri="{FF2B5EF4-FFF2-40B4-BE49-F238E27FC236}">
                <a16:creationId xmlns:a16="http://schemas.microsoft.com/office/drawing/2014/main" id="{CC6000D8-9798-44FB-8BE5-B20E1601608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83038" y="3041650"/>
            <a:ext cx="185737" cy="479425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7" name="Oval 23">
            <a:extLst>
              <a:ext uri="{FF2B5EF4-FFF2-40B4-BE49-F238E27FC236}">
                <a16:creationId xmlns:a16="http://schemas.microsoft.com/office/drawing/2014/main" id="{319F290C-A0F5-4462-A535-09BB32D1EF5B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87800" y="3036888"/>
            <a:ext cx="185738" cy="4810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8" name="Oval 24">
            <a:extLst>
              <a:ext uri="{FF2B5EF4-FFF2-40B4-BE49-F238E27FC236}">
                <a16:creationId xmlns:a16="http://schemas.microsoft.com/office/drawing/2014/main" id="{35D74E91-57D7-405F-8214-CE2F1C01BFE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870325" y="3036888"/>
            <a:ext cx="1493838" cy="4810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9" name="Oval 25">
            <a:extLst>
              <a:ext uri="{FF2B5EF4-FFF2-40B4-BE49-F238E27FC236}">
                <a16:creationId xmlns:a16="http://schemas.microsoft.com/office/drawing/2014/main" id="{D3C3DC9D-389D-4E1F-A239-FAB4DCD85E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867150" y="3043238"/>
            <a:ext cx="1493838" cy="4810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14365" name="Oval 26">
            <a:extLst>
              <a:ext uri="{FF2B5EF4-FFF2-40B4-BE49-F238E27FC236}">
                <a16:creationId xmlns:a16="http://schemas.microsoft.com/office/drawing/2014/main" id="{B1E8B746-F228-4360-A925-D81140DC2498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46525" y="3043238"/>
            <a:ext cx="1343025" cy="481012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grpSp>
        <p:nvGrpSpPr>
          <p:cNvPr id="14366" name="Group 27">
            <a:extLst>
              <a:ext uri="{FF2B5EF4-FFF2-40B4-BE49-F238E27FC236}">
                <a16:creationId xmlns:a16="http://schemas.microsoft.com/office/drawing/2014/main" id="{8B20102E-DBD6-4777-AC11-D5F41CF6F9A5}"/>
              </a:ext>
            </a:extLst>
          </p:cNvPr>
          <p:cNvGrpSpPr>
            <a:grpSpLocks/>
          </p:cNvGrpSpPr>
          <p:nvPr/>
        </p:nvGrpSpPr>
        <p:grpSpPr bwMode="auto">
          <a:xfrm>
            <a:off x="3779838" y="2420938"/>
            <a:ext cx="1300162" cy="1401762"/>
            <a:chOff x="4166" y="1706"/>
            <a:chExt cx="1252" cy="1252"/>
          </a:xfrm>
        </p:grpSpPr>
        <p:sp>
          <p:nvSpPr>
            <p:cNvPr id="14368" name="Oval 28">
              <a:extLst>
                <a:ext uri="{FF2B5EF4-FFF2-40B4-BE49-F238E27FC236}">
                  <a16:creationId xmlns:a16="http://schemas.microsoft.com/office/drawing/2014/main" id="{1CBB376C-57EA-418C-A4FF-6B1D33E836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  <p:sp>
          <p:nvSpPr>
            <p:cNvPr id="14369" name="Oval 29">
              <a:extLst>
                <a:ext uri="{FF2B5EF4-FFF2-40B4-BE49-F238E27FC236}">
                  <a16:creationId xmlns:a16="http://schemas.microsoft.com/office/drawing/2014/main" id="{30FE90AC-B54F-4ED3-8F1F-B79BFD6199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  <p:sp>
          <p:nvSpPr>
            <p:cNvPr id="14370" name="Oval 30">
              <a:extLst>
                <a:ext uri="{FF2B5EF4-FFF2-40B4-BE49-F238E27FC236}">
                  <a16:creationId xmlns:a16="http://schemas.microsoft.com/office/drawing/2014/main" id="{7E989412-BE91-441B-9CEC-3BFF532B4CE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  <p:sp>
          <p:nvSpPr>
            <p:cNvPr id="14371" name="Oval 31">
              <a:extLst>
                <a:ext uri="{FF2B5EF4-FFF2-40B4-BE49-F238E27FC236}">
                  <a16:creationId xmlns:a16="http://schemas.microsoft.com/office/drawing/2014/main" id="{BF0E1269-E689-4B0D-82DE-017CE24F70D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</p:grpSp>
      <p:sp>
        <p:nvSpPr>
          <p:cNvPr id="14367" name="Text Box 32">
            <a:extLst>
              <a:ext uri="{FF2B5EF4-FFF2-40B4-BE49-F238E27FC236}">
                <a16:creationId xmlns:a16="http://schemas.microsoft.com/office/drawing/2014/main" id="{F3D00136-7EB6-40E7-8DE5-05F55E48E90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069519" y="2611988"/>
            <a:ext cx="800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三上自然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293DA8E-2ACC-401A-8E3A-A9CD9FFC767C}"/>
              </a:ext>
            </a:extLst>
          </p:cNvPr>
          <p:cNvSpPr txBox="1"/>
          <p:nvPr/>
        </p:nvSpPr>
        <p:spPr>
          <a:xfrm>
            <a:off x="107346" y="2106614"/>
            <a:ext cx="2968237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植物是什麼</a:t>
            </a:r>
            <a:r>
              <a:rPr lang="en-US" altLang="zh-TW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植物如何獲取陽光和水</a:t>
            </a:r>
            <a:r>
              <a:rPr lang="en-US" altLang="zh-TW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花、果實和種子有什麼功能</a:t>
            </a:r>
            <a:r>
              <a:rPr lang="en-US" altLang="zh-TW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8D62E531-D083-44CF-B229-E20B7CEB2BA6}"/>
              </a:ext>
            </a:extLst>
          </p:cNvPr>
          <p:cNvSpPr txBox="1"/>
          <p:nvPr/>
        </p:nvSpPr>
        <p:spPr>
          <a:xfrm>
            <a:off x="5693580" y="2466888"/>
            <a:ext cx="2968237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力的現象有哪些</a:t>
            </a:r>
            <a:r>
              <a:rPr lang="en-US" altLang="zh-TW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磁力有什麼特性</a:t>
            </a:r>
            <a:r>
              <a:rPr lang="en-US" altLang="zh-TW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還有什麼不一樣的力</a:t>
            </a:r>
            <a:r>
              <a:rPr lang="en-US" altLang="zh-TW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18026854-7BBB-4D92-892A-870CB02C976E}"/>
              </a:ext>
            </a:extLst>
          </p:cNvPr>
          <p:cNvSpPr txBox="1"/>
          <p:nvPr/>
        </p:nvSpPr>
        <p:spPr>
          <a:xfrm>
            <a:off x="481013" y="4942913"/>
            <a:ext cx="2968237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空氣住在哪裡</a:t>
            </a:r>
            <a:r>
              <a:rPr lang="en-US" altLang="zh-TW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空氣還有什麼特性</a:t>
            </a:r>
            <a:r>
              <a:rPr lang="en-US" altLang="zh-TW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乾淨的空氣重要嗎</a:t>
            </a:r>
            <a:r>
              <a:rPr lang="en-US" altLang="zh-TW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8253B2B8-FEF2-461C-B19E-044AE40AC255}"/>
              </a:ext>
            </a:extLst>
          </p:cNvPr>
          <p:cNvSpPr txBox="1"/>
          <p:nvPr/>
        </p:nvSpPr>
        <p:spPr>
          <a:xfrm>
            <a:off x="5217131" y="4504245"/>
            <a:ext cx="3704652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如何辨認廚房中的材料</a:t>
            </a:r>
            <a:r>
              <a:rPr lang="en-US" altLang="zh-TW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怎麼辨認水溶液的酸鹼</a:t>
            </a:r>
            <a:r>
              <a:rPr lang="en-US" altLang="zh-TW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如何利用材料特性辨識材料</a:t>
            </a:r>
            <a:r>
              <a:rPr lang="en-US" altLang="zh-TW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1450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solidFill>
                  <a:schemeClr val="accent2"/>
                </a:solidFill>
              </a:rPr>
              <a:t>評分方式</a:t>
            </a:r>
          </a:p>
        </p:txBody>
      </p:sp>
      <p:sp>
        <p:nvSpPr>
          <p:cNvPr id="18444" name="內容版面配置區 2"/>
          <p:cNvSpPr>
            <a:spLocks noGrp="1"/>
          </p:cNvSpPr>
          <p:nvPr>
            <p:ph idx="1"/>
          </p:nvPr>
        </p:nvSpPr>
        <p:spPr>
          <a:xfrm>
            <a:off x="6264275" y="1601788"/>
            <a:ext cx="2951163" cy="2608262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200" dirty="0">
                <a:latin typeface="標楷體" pitchFamily="65" charset="-120"/>
              </a:rPr>
              <a:t>解決問題思維與行動表現</a:t>
            </a:r>
          </a:p>
          <a:p>
            <a:pPr eaLnBrk="1" hangingPunct="1">
              <a:defRPr/>
            </a:pPr>
            <a:r>
              <a:rPr lang="zh-TW" altLang="en-US" sz="2200" dirty="0">
                <a:latin typeface="標楷體" pitchFamily="65" charset="-120"/>
              </a:rPr>
              <a:t>資訊科技應用能力</a:t>
            </a:r>
          </a:p>
          <a:p>
            <a:pPr eaLnBrk="1" hangingPunct="1">
              <a:defRPr/>
            </a:pPr>
            <a:r>
              <a:rPr lang="zh-TW" altLang="en-US" sz="2200" dirty="0">
                <a:latin typeface="標楷體" pitchFamily="65" charset="-120"/>
              </a:rPr>
              <a:t>創造性思維</a:t>
            </a:r>
            <a:endParaRPr lang="en-US" altLang="zh-TW" sz="2200" dirty="0">
              <a:latin typeface="標楷體" pitchFamily="65" charset="-120"/>
            </a:endParaRPr>
          </a:p>
          <a:p>
            <a:pPr marL="0" indent="0" eaLnBrk="1" hangingPunct="1">
              <a:buNone/>
              <a:defRPr/>
            </a:pPr>
            <a:r>
              <a:rPr lang="zh-TW" altLang="en-US" sz="2200" dirty="0">
                <a:latin typeface="標楷體" pitchFamily="65" charset="-120"/>
              </a:rPr>
              <a:t>   共</a:t>
            </a:r>
            <a:r>
              <a:rPr lang="en-US" altLang="zh-TW" sz="2200" dirty="0">
                <a:latin typeface="標楷體" pitchFamily="65" charset="-120"/>
              </a:rPr>
              <a:t>20</a:t>
            </a:r>
            <a:r>
              <a:rPr lang="zh-TW" altLang="en-US" sz="2200" dirty="0">
                <a:latin typeface="標楷體" pitchFamily="65" charset="-120"/>
              </a:rPr>
              <a:t>％</a:t>
            </a:r>
            <a:endParaRPr lang="zh-TW" altLang="en-US" dirty="0"/>
          </a:p>
        </p:txBody>
      </p:sp>
      <p:sp>
        <p:nvSpPr>
          <p:cNvPr id="24579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5867400" y="6308725"/>
            <a:ext cx="30670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2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Da Taung Elementary School</a:t>
            </a:r>
          </a:p>
        </p:txBody>
      </p:sp>
      <p:sp>
        <p:nvSpPr>
          <p:cNvPr id="2458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7092950" y="5949950"/>
            <a:ext cx="1752600" cy="357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600">
                <a:solidFill>
                  <a:srgbClr val="3D6A35"/>
                </a:solidFill>
                <a:latin typeface="文鼎中特毛楷"/>
                <a:ea typeface="文鼎中特毛楷"/>
                <a:cs typeface="文鼎中特毛楷"/>
              </a:rPr>
              <a:t>臺北市大同國小</a:t>
            </a:r>
            <a:endParaRPr lang="en-US" altLang="zh-TW" sz="1600">
              <a:solidFill>
                <a:srgbClr val="3D6A35"/>
              </a:solidFill>
              <a:latin typeface="文鼎中特毛楷"/>
              <a:ea typeface="文鼎中特毛楷"/>
              <a:cs typeface="文鼎中特毛楷"/>
            </a:endParaRP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gray">
          <a:xfrm rot="-7829975">
            <a:off x="4783138" y="4114800"/>
            <a:ext cx="1016000" cy="196850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C9C9C9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gray">
          <a:xfrm rot="-743917">
            <a:off x="2755900" y="3632200"/>
            <a:ext cx="1036638" cy="182563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CCCCCC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gray">
          <a:xfrm rot="-3205350">
            <a:off x="4918075" y="2476500"/>
            <a:ext cx="631825" cy="136525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DFDFDF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grpSp>
        <p:nvGrpSpPr>
          <p:cNvPr id="24584" name="Group 7"/>
          <p:cNvGrpSpPr>
            <a:grpSpLocks/>
          </p:cNvGrpSpPr>
          <p:nvPr/>
        </p:nvGrpSpPr>
        <p:grpSpPr bwMode="auto">
          <a:xfrm>
            <a:off x="3719513" y="2509838"/>
            <a:ext cx="1652587" cy="1684337"/>
            <a:chOff x="2400" y="1488"/>
            <a:chExt cx="1152" cy="1152"/>
          </a:xfrm>
        </p:grpSpPr>
        <p:grpSp>
          <p:nvGrpSpPr>
            <p:cNvPr id="24603" name="Group 8"/>
            <p:cNvGrpSpPr>
              <a:grpSpLocks/>
            </p:cNvGrpSpPr>
            <p:nvPr/>
          </p:nvGrpSpPr>
          <p:grpSpPr bwMode="auto">
            <a:xfrm>
              <a:off x="2400" y="1488"/>
              <a:ext cx="1152" cy="1152"/>
              <a:chOff x="2016" y="1920"/>
              <a:chExt cx="1680" cy="1680"/>
            </a:xfrm>
          </p:grpSpPr>
          <p:sp>
            <p:nvSpPr>
              <p:cNvPr id="28" name="Oval 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24606" name="Freeform 1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14 w 1321"/>
                  <a:gd name="T1" fmla="*/ 89 h 712"/>
                  <a:gd name="T2" fmla="*/ 1027 w 1321"/>
                  <a:gd name="T3" fmla="*/ 98 h 712"/>
                  <a:gd name="T4" fmla="*/ 1030 w 1321"/>
                  <a:gd name="T5" fmla="*/ 106 h 712"/>
                  <a:gd name="T6" fmla="*/ 1025 w 1321"/>
                  <a:gd name="T7" fmla="*/ 114 h 712"/>
                  <a:gd name="T8" fmla="*/ 1012 w 1321"/>
                  <a:gd name="T9" fmla="*/ 120 h 712"/>
                  <a:gd name="T10" fmla="*/ 992 w 1321"/>
                  <a:gd name="T11" fmla="*/ 128 h 712"/>
                  <a:gd name="T12" fmla="*/ 966 w 1321"/>
                  <a:gd name="T13" fmla="*/ 134 h 712"/>
                  <a:gd name="T14" fmla="*/ 933 w 1321"/>
                  <a:gd name="T15" fmla="*/ 139 h 712"/>
                  <a:gd name="T16" fmla="*/ 895 w 1321"/>
                  <a:gd name="T17" fmla="*/ 144 h 712"/>
                  <a:gd name="T18" fmla="*/ 852 w 1321"/>
                  <a:gd name="T19" fmla="*/ 148 h 712"/>
                  <a:gd name="T20" fmla="*/ 804 w 1321"/>
                  <a:gd name="T21" fmla="*/ 151 h 712"/>
                  <a:gd name="T22" fmla="*/ 754 w 1321"/>
                  <a:gd name="T23" fmla="*/ 152 h 712"/>
                  <a:gd name="T24" fmla="*/ 699 w 1321"/>
                  <a:gd name="T25" fmla="*/ 156 h 712"/>
                  <a:gd name="T26" fmla="*/ 643 w 1321"/>
                  <a:gd name="T27" fmla="*/ 157 h 712"/>
                  <a:gd name="T28" fmla="*/ 621 w 1321"/>
                  <a:gd name="T29" fmla="*/ 158 h 712"/>
                  <a:gd name="T30" fmla="*/ 372 w 1321"/>
                  <a:gd name="T31" fmla="*/ 158 h 712"/>
                  <a:gd name="T32" fmla="*/ 368 w 1321"/>
                  <a:gd name="T33" fmla="*/ 158 h 712"/>
                  <a:gd name="T34" fmla="*/ 319 w 1321"/>
                  <a:gd name="T35" fmla="*/ 157 h 712"/>
                  <a:gd name="T36" fmla="*/ 272 w 1321"/>
                  <a:gd name="T37" fmla="*/ 156 h 712"/>
                  <a:gd name="T38" fmla="*/ 227 w 1321"/>
                  <a:gd name="T39" fmla="*/ 154 h 712"/>
                  <a:gd name="T40" fmla="*/ 183 w 1321"/>
                  <a:gd name="T41" fmla="*/ 151 h 712"/>
                  <a:gd name="T42" fmla="*/ 146 w 1321"/>
                  <a:gd name="T43" fmla="*/ 150 h 712"/>
                  <a:gd name="T44" fmla="*/ 112 w 1321"/>
                  <a:gd name="T45" fmla="*/ 146 h 712"/>
                  <a:gd name="T46" fmla="*/ 77 w 1321"/>
                  <a:gd name="T47" fmla="*/ 143 h 712"/>
                  <a:gd name="T48" fmla="*/ 54 w 1321"/>
                  <a:gd name="T49" fmla="*/ 140 h 712"/>
                  <a:gd name="T50" fmla="*/ 26 w 1321"/>
                  <a:gd name="T51" fmla="*/ 134 h 712"/>
                  <a:gd name="T52" fmla="*/ 18 w 1321"/>
                  <a:gd name="T53" fmla="*/ 129 h 712"/>
                  <a:gd name="T54" fmla="*/ 6 w 1321"/>
                  <a:gd name="T55" fmla="*/ 123 h 712"/>
                  <a:gd name="T56" fmla="*/ 0 w 1321"/>
                  <a:gd name="T57" fmla="*/ 116 h 712"/>
                  <a:gd name="T58" fmla="*/ 0 w 1321"/>
                  <a:gd name="T59" fmla="*/ 115 h 712"/>
                  <a:gd name="T60" fmla="*/ 4 w 1321"/>
                  <a:gd name="T61" fmla="*/ 106 h 712"/>
                  <a:gd name="T62" fmla="*/ 16 w 1321"/>
                  <a:gd name="T63" fmla="*/ 99 h 712"/>
                  <a:gd name="T64" fmla="*/ 38 w 1321"/>
                  <a:gd name="T65" fmla="*/ 82 h 712"/>
                  <a:gd name="T66" fmla="*/ 73 w 1321"/>
                  <a:gd name="T67" fmla="*/ 66 h 712"/>
                  <a:gd name="T68" fmla="*/ 116 w 1321"/>
                  <a:gd name="T69" fmla="*/ 53 h 712"/>
                  <a:gd name="T70" fmla="*/ 160 w 1321"/>
                  <a:gd name="T71" fmla="*/ 38 h 712"/>
                  <a:gd name="T72" fmla="*/ 211 w 1321"/>
                  <a:gd name="T73" fmla="*/ 27 h 712"/>
                  <a:gd name="T74" fmla="*/ 267 w 1321"/>
                  <a:gd name="T75" fmla="*/ 18 h 712"/>
                  <a:gd name="T76" fmla="*/ 324 w 1321"/>
                  <a:gd name="T77" fmla="*/ 10 h 712"/>
                  <a:gd name="T78" fmla="*/ 388 w 1321"/>
                  <a:gd name="T79" fmla="*/ 4 h 712"/>
                  <a:gd name="T80" fmla="*/ 453 w 1321"/>
                  <a:gd name="T81" fmla="*/ 4 h 712"/>
                  <a:gd name="T82" fmla="*/ 521 w 1321"/>
                  <a:gd name="T83" fmla="*/ 0 h 712"/>
                  <a:gd name="T84" fmla="*/ 521 w 1321"/>
                  <a:gd name="T85" fmla="*/ 0 h 712"/>
                  <a:gd name="T86" fmla="*/ 592 w 1321"/>
                  <a:gd name="T87" fmla="*/ 4 h 712"/>
                  <a:gd name="T88" fmla="*/ 661 w 1321"/>
                  <a:gd name="T89" fmla="*/ 4 h 712"/>
                  <a:gd name="T90" fmla="*/ 727 w 1321"/>
                  <a:gd name="T91" fmla="*/ 11 h 712"/>
                  <a:gd name="T92" fmla="*/ 789 w 1321"/>
                  <a:gd name="T93" fmla="*/ 20 h 712"/>
                  <a:gd name="T94" fmla="*/ 844 w 1321"/>
                  <a:gd name="T95" fmla="*/ 30 h 712"/>
                  <a:gd name="T96" fmla="*/ 896 w 1321"/>
                  <a:gd name="T97" fmla="*/ 43 h 712"/>
                  <a:gd name="T98" fmla="*/ 942 w 1321"/>
                  <a:gd name="T99" fmla="*/ 56 h 712"/>
                  <a:gd name="T100" fmla="*/ 982 w 1321"/>
                  <a:gd name="T101" fmla="*/ 72 h 712"/>
                  <a:gd name="T102" fmla="*/ 1014 w 1321"/>
                  <a:gd name="T103" fmla="*/ 89 h 712"/>
                  <a:gd name="T104" fmla="*/ 1014 w 1321"/>
                  <a:gd name="T105" fmla="*/ 8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7" name="Text Box 11"/>
            <p:cNvSpPr txBox="1">
              <a:spLocks noChangeArrowheads="1"/>
            </p:cNvSpPr>
            <p:nvPr/>
          </p:nvSpPr>
          <p:spPr bwMode="gray">
            <a:xfrm>
              <a:off x="2618" y="1665"/>
              <a:ext cx="772" cy="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zh-TW" altLang="en-US" sz="36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多元</a:t>
              </a:r>
              <a:endParaRPr lang="en-US" altLang="zh-TW" sz="36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  <a:p>
              <a:pPr algn="ctr">
                <a:defRPr/>
              </a:pPr>
              <a:r>
                <a:rPr lang="zh-TW" altLang="en-US" sz="36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素養</a:t>
              </a:r>
            </a:p>
          </p:txBody>
        </p:sp>
      </p:grpSp>
      <p:grpSp>
        <p:nvGrpSpPr>
          <p:cNvPr id="24585" name="Group 12"/>
          <p:cNvGrpSpPr>
            <a:grpSpLocks/>
          </p:cNvGrpSpPr>
          <p:nvPr/>
        </p:nvGrpSpPr>
        <p:grpSpPr bwMode="auto">
          <a:xfrm>
            <a:off x="5076826" y="1412875"/>
            <a:ext cx="1350963" cy="1243013"/>
            <a:chOff x="3602" y="961"/>
            <a:chExt cx="624" cy="624"/>
          </a:xfrm>
        </p:grpSpPr>
        <p:grpSp>
          <p:nvGrpSpPr>
            <p:cNvPr id="24599" name="Group 13"/>
            <p:cNvGrpSpPr>
              <a:grpSpLocks/>
            </p:cNvGrpSpPr>
            <p:nvPr/>
          </p:nvGrpSpPr>
          <p:grpSpPr bwMode="auto">
            <a:xfrm>
              <a:off x="3602" y="961"/>
              <a:ext cx="624" cy="624"/>
              <a:chOff x="2026" y="1923"/>
              <a:chExt cx="1682" cy="1680"/>
            </a:xfrm>
          </p:grpSpPr>
          <p:sp>
            <p:nvSpPr>
              <p:cNvPr id="24" name="Oval 14"/>
              <p:cNvSpPr>
                <a:spLocks noChangeArrowheads="1"/>
              </p:cNvSpPr>
              <p:nvPr/>
            </p:nvSpPr>
            <p:spPr bwMode="gray">
              <a:xfrm>
                <a:off x="2026" y="1923"/>
                <a:ext cx="1682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24602" name="Freeform 15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14 w 1321"/>
                  <a:gd name="T1" fmla="*/ 89 h 712"/>
                  <a:gd name="T2" fmla="*/ 1027 w 1321"/>
                  <a:gd name="T3" fmla="*/ 98 h 712"/>
                  <a:gd name="T4" fmla="*/ 1030 w 1321"/>
                  <a:gd name="T5" fmla="*/ 106 h 712"/>
                  <a:gd name="T6" fmla="*/ 1025 w 1321"/>
                  <a:gd name="T7" fmla="*/ 114 h 712"/>
                  <a:gd name="T8" fmla="*/ 1012 w 1321"/>
                  <a:gd name="T9" fmla="*/ 120 h 712"/>
                  <a:gd name="T10" fmla="*/ 992 w 1321"/>
                  <a:gd name="T11" fmla="*/ 128 h 712"/>
                  <a:gd name="T12" fmla="*/ 966 w 1321"/>
                  <a:gd name="T13" fmla="*/ 134 h 712"/>
                  <a:gd name="T14" fmla="*/ 933 w 1321"/>
                  <a:gd name="T15" fmla="*/ 139 h 712"/>
                  <a:gd name="T16" fmla="*/ 895 w 1321"/>
                  <a:gd name="T17" fmla="*/ 144 h 712"/>
                  <a:gd name="T18" fmla="*/ 852 w 1321"/>
                  <a:gd name="T19" fmla="*/ 148 h 712"/>
                  <a:gd name="T20" fmla="*/ 804 w 1321"/>
                  <a:gd name="T21" fmla="*/ 151 h 712"/>
                  <a:gd name="T22" fmla="*/ 754 w 1321"/>
                  <a:gd name="T23" fmla="*/ 152 h 712"/>
                  <a:gd name="T24" fmla="*/ 699 w 1321"/>
                  <a:gd name="T25" fmla="*/ 156 h 712"/>
                  <a:gd name="T26" fmla="*/ 643 w 1321"/>
                  <a:gd name="T27" fmla="*/ 157 h 712"/>
                  <a:gd name="T28" fmla="*/ 621 w 1321"/>
                  <a:gd name="T29" fmla="*/ 158 h 712"/>
                  <a:gd name="T30" fmla="*/ 372 w 1321"/>
                  <a:gd name="T31" fmla="*/ 158 h 712"/>
                  <a:gd name="T32" fmla="*/ 368 w 1321"/>
                  <a:gd name="T33" fmla="*/ 158 h 712"/>
                  <a:gd name="T34" fmla="*/ 319 w 1321"/>
                  <a:gd name="T35" fmla="*/ 157 h 712"/>
                  <a:gd name="T36" fmla="*/ 272 w 1321"/>
                  <a:gd name="T37" fmla="*/ 156 h 712"/>
                  <a:gd name="T38" fmla="*/ 227 w 1321"/>
                  <a:gd name="T39" fmla="*/ 154 h 712"/>
                  <a:gd name="T40" fmla="*/ 183 w 1321"/>
                  <a:gd name="T41" fmla="*/ 151 h 712"/>
                  <a:gd name="T42" fmla="*/ 146 w 1321"/>
                  <a:gd name="T43" fmla="*/ 150 h 712"/>
                  <a:gd name="T44" fmla="*/ 112 w 1321"/>
                  <a:gd name="T45" fmla="*/ 146 h 712"/>
                  <a:gd name="T46" fmla="*/ 77 w 1321"/>
                  <a:gd name="T47" fmla="*/ 143 h 712"/>
                  <a:gd name="T48" fmla="*/ 54 w 1321"/>
                  <a:gd name="T49" fmla="*/ 140 h 712"/>
                  <a:gd name="T50" fmla="*/ 26 w 1321"/>
                  <a:gd name="T51" fmla="*/ 134 h 712"/>
                  <a:gd name="T52" fmla="*/ 18 w 1321"/>
                  <a:gd name="T53" fmla="*/ 129 h 712"/>
                  <a:gd name="T54" fmla="*/ 6 w 1321"/>
                  <a:gd name="T55" fmla="*/ 123 h 712"/>
                  <a:gd name="T56" fmla="*/ 0 w 1321"/>
                  <a:gd name="T57" fmla="*/ 116 h 712"/>
                  <a:gd name="T58" fmla="*/ 0 w 1321"/>
                  <a:gd name="T59" fmla="*/ 115 h 712"/>
                  <a:gd name="T60" fmla="*/ 4 w 1321"/>
                  <a:gd name="T61" fmla="*/ 106 h 712"/>
                  <a:gd name="T62" fmla="*/ 16 w 1321"/>
                  <a:gd name="T63" fmla="*/ 99 h 712"/>
                  <a:gd name="T64" fmla="*/ 38 w 1321"/>
                  <a:gd name="T65" fmla="*/ 82 h 712"/>
                  <a:gd name="T66" fmla="*/ 73 w 1321"/>
                  <a:gd name="T67" fmla="*/ 66 h 712"/>
                  <a:gd name="T68" fmla="*/ 116 w 1321"/>
                  <a:gd name="T69" fmla="*/ 53 h 712"/>
                  <a:gd name="T70" fmla="*/ 160 w 1321"/>
                  <a:gd name="T71" fmla="*/ 38 h 712"/>
                  <a:gd name="T72" fmla="*/ 211 w 1321"/>
                  <a:gd name="T73" fmla="*/ 27 h 712"/>
                  <a:gd name="T74" fmla="*/ 267 w 1321"/>
                  <a:gd name="T75" fmla="*/ 18 h 712"/>
                  <a:gd name="T76" fmla="*/ 324 w 1321"/>
                  <a:gd name="T77" fmla="*/ 10 h 712"/>
                  <a:gd name="T78" fmla="*/ 388 w 1321"/>
                  <a:gd name="T79" fmla="*/ 4 h 712"/>
                  <a:gd name="T80" fmla="*/ 453 w 1321"/>
                  <a:gd name="T81" fmla="*/ 4 h 712"/>
                  <a:gd name="T82" fmla="*/ 521 w 1321"/>
                  <a:gd name="T83" fmla="*/ 0 h 712"/>
                  <a:gd name="T84" fmla="*/ 521 w 1321"/>
                  <a:gd name="T85" fmla="*/ 0 h 712"/>
                  <a:gd name="T86" fmla="*/ 592 w 1321"/>
                  <a:gd name="T87" fmla="*/ 4 h 712"/>
                  <a:gd name="T88" fmla="*/ 661 w 1321"/>
                  <a:gd name="T89" fmla="*/ 4 h 712"/>
                  <a:gd name="T90" fmla="*/ 727 w 1321"/>
                  <a:gd name="T91" fmla="*/ 11 h 712"/>
                  <a:gd name="T92" fmla="*/ 789 w 1321"/>
                  <a:gd name="T93" fmla="*/ 20 h 712"/>
                  <a:gd name="T94" fmla="*/ 844 w 1321"/>
                  <a:gd name="T95" fmla="*/ 30 h 712"/>
                  <a:gd name="T96" fmla="*/ 896 w 1321"/>
                  <a:gd name="T97" fmla="*/ 43 h 712"/>
                  <a:gd name="T98" fmla="*/ 942 w 1321"/>
                  <a:gd name="T99" fmla="*/ 56 h 712"/>
                  <a:gd name="T100" fmla="*/ 982 w 1321"/>
                  <a:gd name="T101" fmla="*/ 72 h 712"/>
                  <a:gd name="T102" fmla="*/ 1014 w 1321"/>
                  <a:gd name="T103" fmla="*/ 89 h 712"/>
                  <a:gd name="T104" fmla="*/ 1014 w 1321"/>
                  <a:gd name="T105" fmla="*/ 8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3" name="Text Box 16"/>
            <p:cNvSpPr txBox="1">
              <a:spLocks noChangeArrowheads="1"/>
            </p:cNvSpPr>
            <p:nvPr/>
          </p:nvSpPr>
          <p:spPr bwMode="gray">
            <a:xfrm>
              <a:off x="3651" y="1201"/>
              <a:ext cx="559" cy="2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TW" altLang="en-US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科學技能</a:t>
              </a:r>
              <a:endParaRPr lang="en-US" altLang="zh-TW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4586" name="Group 17"/>
          <p:cNvGrpSpPr>
            <a:grpSpLocks/>
          </p:cNvGrpSpPr>
          <p:nvPr/>
        </p:nvGrpSpPr>
        <p:grpSpPr bwMode="auto">
          <a:xfrm>
            <a:off x="987723" y="2837231"/>
            <a:ext cx="2266950" cy="1895475"/>
            <a:chOff x="624" y="1584"/>
            <a:chExt cx="1248" cy="1296"/>
          </a:xfrm>
        </p:grpSpPr>
        <p:grpSp>
          <p:nvGrpSpPr>
            <p:cNvPr id="24595" name="Group 18"/>
            <p:cNvGrpSpPr>
              <a:grpSpLocks/>
            </p:cNvGrpSpPr>
            <p:nvPr/>
          </p:nvGrpSpPr>
          <p:grpSpPr bwMode="auto">
            <a:xfrm>
              <a:off x="624" y="1584"/>
              <a:ext cx="1248" cy="1296"/>
              <a:chOff x="2016" y="1920"/>
              <a:chExt cx="1680" cy="1680"/>
            </a:xfrm>
          </p:grpSpPr>
          <p:sp>
            <p:nvSpPr>
              <p:cNvPr id="20" name="Oval 1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3529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24598" name="Freeform 2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14 w 1321"/>
                  <a:gd name="T1" fmla="*/ 89 h 712"/>
                  <a:gd name="T2" fmla="*/ 1027 w 1321"/>
                  <a:gd name="T3" fmla="*/ 98 h 712"/>
                  <a:gd name="T4" fmla="*/ 1030 w 1321"/>
                  <a:gd name="T5" fmla="*/ 106 h 712"/>
                  <a:gd name="T6" fmla="*/ 1025 w 1321"/>
                  <a:gd name="T7" fmla="*/ 114 h 712"/>
                  <a:gd name="T8" fmla="*/ 1012 w 1321"/>
                  <a:gd name="T9" fmla="*/ 120 h 712"/>
                  <a:gd name="T10" fmla="*/ 992 w 1321"/>
                  <a:gd name="T11" fmla="*/ 128 h 712"/>
                  <a:gd name="T12" fmla="*/ 966 w 1321"/>
                  <a:gd name="T13" fmla="*/ 134 h 712"/>
                  <a:gd name="T14" fmla="*/ 933 w 1321"/>
                  <a:gd name="T15" fmla="*/ 139 h 712"/>
                  <a:gd name="T16" fmla="*/ 895 w 1321"/>
                  <a:gd name="T17" fmla="*/ 144 h 712"/>
                  <a:gd name="T18" fmla="*/ 852 w 1321"/>
                  <a:gd name="T19" fmla="*/ 148 h 712"/>
                  <a:gd name="T20" fmla="*/ 804 w 1321"/>
                  <a:gd name="T21" fmla="*/ 151 h 712"/>
                  <a:gd name="T22" fmla="*/ 754 w 1321"/>
                  <a:gd name="T23" fmla="*/ 152 h 712"/>
                  <a:gd name="T24" fmla="*/ 699 w 1321"/>
                  <a:gd name="T25" fmla="*/ 156 h 712"/>
                  <a:gd name="T26" fmla="*/ 643 w 1321"/>
                  <a:gd name="T27" fmla="*/ 157 h 712"/>
                  <a:gd name="T28" fmla="*/ 621 w 1321"/>
                  <a:gd name="T29" fmla="*/ 158 h 712"/>
                  <a:gd name="T30" fmla="*/ 372 w 1321"/>
                  <a:gd name="T31" fmla="*/ 158 h 712"/>
                  <a:gd name="T32" fmla="*/ 368 w 1321"/>
                  <a:gd name="T33" fmla="*/ 158 h 712"/>
                  <a:gd name="T34" fmla="*/ 319 w 1321"/>
                  <a:gd name="T35" fmla="*/ 157 h 712"/>
                  <a:gd name="T36" fmla="*/ 272 w 1321"/>
                  <a:gd name="T37" fmla="*/ 156 h 712"/>
                  <a:gd name="T38" fmla="*/ 227 w 1321"/>
                  <a:gd name="T39" fmla="*/ 154 h 712"/>
                  <a:gd name="T40" fmla="*/ 183 w 1321"/>
                  <a:gd name="T41" fmla="*/ 151 h 712"/>
                  <a:gd name="T42" fmla="*/ 146 w 1321"/>
                  <a:gd name="T43" fmla="*/ 150 h 712"/>
                  <a:gd name="T44" fmla="*/ 112 w 1321"/>
                  <a:gd name="T45" fmla="*/ 146 h 712"/>
                  <a:gd name="T46" fmla="*/ 77 w 1321"/>
                  <a:gd name="T47" fmla="*/ 143 h 712"/>
                  <a:gd name="T48" fmla="*/ 54 w 1321"/>
                  <a:gd name="T49" fmla="*/ 140 h 712"/>
                  <a:gd name="T50" fmla="*/ 26 w 1321"/>
                  <a:gd name="T51" fmla="*/ 134 h 712"/>
                  <a:gd name="T52" fmla="*/ 18 w 1321"/>
                  <a:gd name="T53" fmla="*/ 129 h 712"/>
                  <a:gd name="T54" fmla="*/ 6 w 1321"/>
                  <a:gd name="T55" fmla="*/ 123 h 712"/>
                  <a:gd name="T56" fmla="*/ 0 w 1321"/>
                  <a:gd name="T57" fmla="*/ 116 h 712"/>
                  <a:gd name="T58" fmla="*/ 0 w 1321"/>
                  <a:gd name="T59" fmla="*/ 115 h 712"/>
                  <a:gd name="T60" fmla="*/ 4 w 1321"/>
                  <a:gd name="T61" fmla="*/ 106 h 712"/>
                  <a:gd name="T62" fmla="*/ 16 w 1321"/>
                  <a:gd name="T63" fmla="*/ 99 h 712"/>
                  <a:gd name="T64" fmla="*/ 38 w 1321"/>
                  <a:gd name="T65" fmla="*/ 82 h 712"/>
                  <a:gd name="T66" fmla="*/ 73 w 1321"/>
                  <a:gd name="T67" fmla="*/ 66 h 712"/>
                  <a:gd name="T68" fmla="*/ 116 w 1321"/>
                  <a:gd name="T69" fmla="*/ 53 h 712"/>
                  <a:gd name="T70" fmla="*/ 160 w 1321"/>
                  <a:gd name="T71" fmla="*/ 38 h 712"/>
                  <a:gd name="T72" fmla="*/ 211 w 1321"/>
                  <a:gd name="T73" fmla="*/ 27 h 712"/>
                  <a:gd name="T74" fmla="*/ 267 w 1321"/>
                  <a:gd name="T75" fmla="*/ 18 h 712"/>
                  <a:gd name="T76" fmla="*/ 324 w 1321"/>
                  <a:gd name="T77" fmla="*/ 10 h 712"/>
                  <a:gd name="T78" fmla="*/ 388 w 1321"/>
                  <a:gd name="T79" fmla="*/ 4 h 712"/>
                  <a:gd name="T80" fmla="*/ 453 w 1321"/>
                  <a:gd name="T81" fmla="*/ 4 h 712"/>
                  <a:gd name="T82" fmla="*/ 521 w 1321"/>
                  <a:gd name="T83" fmla="*/ 0 h 712"/>
                  <a:gd name="T84" fmla="*/ 521 w 1321"/>
                  <a:gd name="T85" fmla="*/ 0 h 712"/>
                  <a:gd name="T86" fmla="*/ 592 w 1321"/>
                  <a:gd name="T87" fmla="*/ 4 h 712"/>
                  <a:gd name="T88" fmla="*/ 661 w 1321"/>
                  <a:gd name="T89" fmla="*/ 4 h 712"/>
                  <a:gd name="T90" fmla="*/ 727 w 1321"/>
                  <a:gd name="T91" fmla="*/ 11 h 712"/>
                  <a:gd name="T92" fmla="*/ 789 w 1321"/>
                  <a:gd name="T93" fmla="*/ 20 h 712"/>
                  <a:gd name="T94" fmla="*/ 844 w 1321"/>
                  <a:gd name="T95" fmla="*/ 30 h 712"/>
                  <a:gd name="T96" fmla="*/ 896 w 1321"/>
                  <a:gd name="T97" fmla="*/ 43 h 712"/>
                  <a:gd name="T98" fmla="*/ 942 w 1321"/>
                  <a:gd name="T99" fmla="*/ 56 h 712"/>
                  <a:gd name="T100" fmla="*/ 982 w 1321"/>
                  <a:gd name="T101" fmla="*/ 72 h 712"/>
                  <a:gd name="T102" fmla="*/ 1014 w 1321"/>
                  <a:gd name="T103" fmla="*/ 89 h 712"/>
                  <a:gd name="T104" fmla="*/ 1014 w 1321"/>
                  <a:gd name="T105" fmla="*/ 8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9" name="Text Box 21"/>
            <p:cNvSpPr txBox="1">
              <a:spLocks noChangeArrowheads="1"/>
            </p:cNvSpPr>
            <p:nvPr/>
          </p:nvSpPr>
          <p:spPr bwMode="gray">
            <a:xfrm>
              <a:off x="767" y="1875"/>
              <a:ext cx="892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TW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認知與</a:t>
              </a:r>
              <a:endPara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  <a:p>
              <a:pPr algn="ctr">
                <a:defRPr/>
              </a:pPr>
              <a:r>
                <a:rPr lang="zh-TW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規畫執行</a:t>
              </a:r>
              <a:endPara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4587" name="Group 22"/>
          <p:cNvGrpSpPr>
            <a:grpSpLocks/>
          </p:cNvGrpSpPr>
          <p:nvPr/>
        </p:nvGrpSpPr>
        <p:grpSpPr bwMode="auto">
          <a:xfrm>
            <a:off x="5004839" y="4365625"/>
            <a:ext cx="1979568" cy="1787525"/>
            <a:chOff x="3304" y="2688"/>
            <a:chExt cx="1540" cy="1440"/>
          </a:xfrm>
        </p:grpSpPr>
        <p:grpSp>
          <p:nvGrpSpPr>
            <p:cNvPr id="24591" name="Group 23"/>
            <p:cNvGrpSpPr>
              <a:grpSpLocks/>
            </p:cNvGrpSpPr>
            <p:nvPr/>
          </p:nvGrpSpPr>
          <p:grpSpPr bwMode="auto">
            <a:xfrm>
              <a:off x="3360" y="2688"/>
              <a:ext cx="1440" cy="1440"/>
              <a:chOff x="2016" y="1920"/>
              <a:chExt cx="1680" cy="1680"/>
            </a:xfrm>
          </p:grpSpPr>
          <p:sp>
            <p:nvSpPr>
              <p:cNvPr id="16" name="Oval 24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gray">
              <a:xfrm>
                <a:off x="2208" y="1948"/>
                <a:ext cx="1295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5" name="Text Box 26"/>
            <p:cNvSpPr txBox="1">
              <a:spLocks noChangeArrowheads="1"/>
            </p:cNvSpPr>
            <p:nvPr/>
          </p:nvSpPr>
          <p:spPr bwMode="gray">
            <a:xfrm>
              <a:off x="3304" y="3172"/>
              <a:ext cx="1540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TW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自主與合作</a:t>
              </a:r>
              <a:endPara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4589" name="內容版面配置區 2"/>
          <p:cNvSpPr txBox="1">
            <a:spLocks/>
          </p:cNvSpPr>
          <p:nvPr/>
        </p:nvSpPr>
        <p:spPr bwMode="gray">
          <a:xfrm>
            <a:off x="2506464" y="4401188"/>
            <a:ext cx="258593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844B91"/>
              </a:buClr>
            </a:pP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小組合作互動</a:t>
            </a:r>
          </a:p>
          <a:p>
            <a:pPr eaLnBrk="1" hangingPunct="1">
              <a:buClr>
                <a:srgbClr val="844B91"/>
              </a:buClr>
            </a:pP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自主求知發問</a:t>
            </a:r>
            <a:endParaRPr lang="en-US" altLang="zh-TW" sz="2200" dirty="0">
              <a:solidFill>
                <a:srgbClr val="6600FF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</a:pP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作業按時書寫、積極訂正</a:t>
            </a:r>
          </a:p>
          <a:p>
            <a:pPr eaLnBrk="1" hangingPunct="1">
              <a:buClr>
                <a:srgbClr val="844B91"/>
              </a:buClr>
              <a:buFont typeface="Wingdings" panose="05000000000000000000" pitchFamily="2" charset="2"/>
              <a:buNone/>
            </a:pPr>
            <a:r>
              <a:rPr lang="en-US" altLang="zh-TW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20</a:t>
            </a: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％</a:t>
            </a:r>
          </a:p>
          <a:p>
            <a:pPr eaLnBrk="1" hangingPunct="1">
              <a:buClr>
                <a:srgbClr val="844B91"/>
              </a:buClr>
            </a:pPr>
            <a:endParaRPr lang="zh-TW" altLang="en-US" sz="2200" dirty="0">
              <a:solidFill>
                <a:srgbClr val="6600FF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  <a:buFont typeface="Wingdings" panose="05000000000000000000" pitchFamily="2" charset="2"/>
              <a:buNone/>
            </a:pPr>
            <a:endParaRPr lang="zh-TW" altLang="en-US" dirty="0">
              <a:solidFill>
                <a:srgbClr val="7A4832"/>
              </a:solidFill>
            </a:endParaRPr>
          </a:p>
        </p:txBody>
      </p:sp>
      <p:sp>
        <p:nvSpPr>
          <p:cNvPr id="24590" name="內容版面配置區 2"/>
          <p:cNvSpPr txBox="1">
            <a:spLocks/>
          </p:cNvSpPr>
          <p:nvPr/>
        </p:nvSpPr>
        <p:spPr bwMode="gray">
          <a:xfrm>
            <a:off x="428625" y="1643063"/>
            <a:ext cx="3567113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844B91"/>
              </a:buClr>
            </a:pP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紙筆測驗兩次（</a:t>
            </a:r>
            <a:r>
              <a:rPr lang="en-US" altLang="zh-TW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40</a:t>
            </a: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％）</a:t>
            </a:r>
            <a:endParaRPr lang="en-US" altLang="zh-TW" sz="2200" dirty="0">
              <a:solidFill>
                <a:srgbClr val="008000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</a:pP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多元評量</a:t>
            </a:r>
            <a:r>
              <a:rPr lang="en-US" altLang="zh-TW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—</a:t>
            </a: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報告製作（</a:t>
            </a:r>
            <a:r>
              <a:rPr lang="en-US" altLang="zh-TW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20</a:t>
            </a: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％）</a:t>
            </a:r>
            <a:endParaRPr lang="en-US" altLang="zh-TW" sz="2200" dirty="0">
              <a:solidFill>
                <a:srgbClr val="008000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</a:pPr>
            <a:endParaRPr lang="zh-TW" altLang="en-US" sz="2000" dirty="0">
              <a:solidFill>
                <a:srgbClr val="7A4832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  <a:buFont typeface="Wingdings" panose="05000000000000000000" pitchFamily="2" charset="2"/>
              <a:buNone/>
            </a:pPr>
            <a:endParaRPr lang="zh-TW" altLang="en-US" dirty="0">
              <a:solidFill>
                <a:srgbClr val="7A483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請家長協助事項</a:t>
            </a:r>
          </a:p>
        </p:txBody>
      </p:sp>
      <p:sp>
        <p:nvSpPr>
          <p:cNvPr id="296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請您叮嚀孩子晚上就寢前依照課表及聯絡本，帶齊自然課須帶的物品及簿本。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鼓勵孩子認真</a:t>
            </a:r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完成作業與錯誤之訂正（有分數代表已經訂正完成）</a:t>
            </a:r>
            <a:r>
              <a:rPr lang="zh-TW" altLang="en-US" dirty="0">
                <a:ea typeface="新細明體" panose="02020500000000000000" pitchFamily="18" charset="-120"/>
              </a:rPr>
              <a:t>，若孩子有學習困難時，您若能鼓勵他向老師請教發問，他會學得更好、更多，也有助親子的感情互動喔</a:t>
            </a:r>
            <a:r>
              <a:rPr lang="en-US" altLang="zh-TW" dirty="0">
                <a:ea typeface="新細明體" panose="02020500000000000000" pitchFamily="18" charset="-120"/>
              </a:rPr>
              <a:t>!</a:t>
            </a:r>
            <a:endParaRPr lang="zh-TW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有相關自然課業問題請聯繫葉香螢老師（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2596-5407</a:t>
            </a:r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轉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362</a:t>
            </a:r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輔導室或</a:t>
            </a:r>
            <a:endParaRPr lang="en-US" altLang="zh-TW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                   分機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 827</a:t>
            </a:r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二樓自然教室</a:t>
            </a:r>
            <a:r>
              <a:rPr lang="zh-TW" altLang="en-US" dirty="0">
                <a:ea typeface="新細明體" panose="02020500000000000000" pitchFamily="18" charset="-120"/>
              </a:rPr>
              <a:t>。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zh-TW" altLang="en-US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ea typeface="新細明體" panose="02020500000000000000" pitchFamily="18" charset="-120"/>
              </a:rPr>
              <a:t>教學活動報告</a:t>
            </a:r>
            <a:r>
              <a:rPr lang="en-US" altLang="zh-TW">
                <a:ea typeface="新細明體" panose="02020500000000000000" pitchFamily="18" charset="-120"/>
              </a:rPr>
              <a:t>~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實驗完當天書寫自然習作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月考前書寫</a:t>
            </a:r>
            <a:r>
              <a:rPr lang="en-US" altLang="zh-TW" dirty="0">
                <a:solidFill>
                  <a:srgbClr val="7030A0"/>
                </a:solidFill>
                <a:ea typeface="新細明體" panose="02020500000000000000" pitchFamily="18" charset="-120"/>
              </a:rPr>
              <a:t>1-2</a:t>
            </a: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張練習卷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購買自然練習本</a:t>
            </a:r>
            <a:r>
              <a:rPr lang="en-US" altLang="zh-TW" dirty="0">
                <a:solidFill>
                  <a:srgbClr val="7030A0"/>
                </a:solidFill>
                <a:ea typeface="新細明體" panose="02020500000000000000" pitchFamily="18" charset="-120"/>
              </a:rPr>
              <a:t>---</a:t>
            </a: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每生一本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定期考試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   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1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、期中考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---11/2(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自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)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、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11/3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   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2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、期末考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---1/12(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自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)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、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1/13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solidFill>
                  <a:srgbClr val="0000FF"/>
                </a:solidFill>
                <a:ea typeface="新細明體" panose="02020500000000000000" pitchFamily="18" charset="-120"/>
              </a:rPr>
              <a:t>  </a:t>
            </a:r>
            <a:endParaRPr lang="en-US" altLang="zh-TW" sz="2400" dirty="0">
              <a:solidFill>
                <a:srgbClr val="0000FF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標題 1"/>
          <p:cNvSpPr>
            <a:spLocks noGrp="1"/>
          </p:cNvSpPr>
          <p:nvPr>
            <p:ph type="title"/>
          </p:nvPr>
        </p:nvSpPr>
        <p:spPr>
          <a:xfrm>
            <a:off x="827088" y="2071688"/>
            <a:ext cx="7497762" cy="1366837"/>
          </a:xfrm>
        </p:spPr>
        <p:txBody>
          <a:bodyPr/>
          <a:lstStyle/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感謝您一同關心我們的寶貝！</a:t>
            </a: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zh-TW" altLang="en-US" dirty="0">
                <a:ea typeface="新細明體" panose="02020500000000000000" pitchFamily="18" charset="-120"/>
              </a:rPr>
              <a:t>請您積極參與孩子的成長。</a:t>
            </a: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39939" name="標題 1"/>
          <p:cNvSpPr txBox="1">
            <a:spLocks/>
          </p:cNvSpPr>
          <p:nvPr/>
        </p:nvSpPr>
        <p:spPr bwMode="gray">
          <a:xfrm>
            <a:off x="5364088" y="4653757"/>
            <a:ext cx="3554618" cy="17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香螢老師感謝您的支持與建議</a:t>
            </a:r>
            <a:endParaRPr lang="en-US" altLang="zh-TW" sz="2000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02-25965407</a:t>
            </a: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分機</a:t>
            </a:r>
            <a:r>
              <a:rPr lang="en-US" altLang="zh-TW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263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0922002349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若有意見或建議，煩請您利用私</a:t>
            </a:r>
            <a:r>
              <a:rPr lang="en-US" altLang="zh-TW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line</a:t>
            </a: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與我聯繫，謝謝</a:t>
            </a:r>
            <a:endParaRPr lang="en-US" altLang="zh-TW" sz="2000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</a:br>
            <a:endParaRPr lang="zh-TW" altLang="en-US" sz="3200" dirty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pic>
        <p:nvPicPr>
          <p:cNvPr id="39940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213" y="1484313"/>
            <a:ext cx="1905000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標題 1"/>
          <p:cNvSpPr txBox="1">
            <a:spLocks/>
          </p:cNvSpPr>
          <p:nvPr/>
        </p:nvSpPr>
        <p:spPr bwMode="gray">
          <a:xfrm>
            <a:off x="466725" y="3382963"/>
            <a:ext cx="5040560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chemeClr val="tx1"/>
                </a:solidFill>
                <a:ea typeface="新細明體" panose="02020500000000000000" pitchFamily="18" charset="-120"/>
              </a:rPr>
              <a:t>網頁</a:t>
            </a:r>
            <a:endParaRPr lang="en-US" altLang="zh-TW" sz="2400" dirty="0">
              <a:solidFill>
                <a:schemeClr val="tx1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200" dirty="0">
                <a:solidFill>
                  <a:srgbClr val="CC00CC"/>
                </a:solidFill>
                <a:ea typeface="新細明體" panose="02020500000000000000" pitchFamily="18" charset="-120"/>
                <a:hlinkClick r:id="rId3"/>
              </a:rPr>
              <a:t>6</a:t>
            </a:r>
            <a:endParaRPr lang="en-US" altLang="zh-TW" sz="12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由學校路徑</a:t>
            </a:r>
            <a:endParaRPr lang="en-US" altLang="zh-TW" sz="24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北市大同國小</a:t>
            </a: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關於大同</a:t>
            </a:r>
            <a:endParaRPr lang="en-US" altLang="zh-TW" sz="24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班級與教師</a:t>
            </a:r>
            <a:endParaRPr lang="en-US" altLang="zh-TW" sz="24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輔導室</a:t>
            </a: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葉香</a:t>
            </a:r>
            <a:r>
              <a:rPr lang="zh-TW" altLang="en-US" sz="24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螢</a:t>
            </a:r>
            <a: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</a:br>
            <a: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</a:br>
            <a:r>
              <a:rPr lang="en-US" altLang="zh-TW" sz="1400" dirty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http://</a:t>
            </a:r>
            <a:r>
              <a:rPr lang="en-US" altLang="zh-TW" sz="1400" dirty="0" err="1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tw.class.uschoolnet.com</a:t>
            </a:r>
            <a:r>
              <a:rPr lang="en-US" altLang="zh-TW" sz="1400" dirty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/class/?</a:t>
            </a:r>
            <a:r>
              <a:rPr lang="en-US" altLang="zh-TW" sz="1400" dirty="0" err="1" smtClean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csid</a:t>
            </a:r>
            <a:r>
              <a:rPr lang="en-US" altLang="zh-TW" sz="1400" dirty="0" smtClean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=</a:t>
            </a:r>
            <a:r>
              <a:rPr lang="en-US" altLang="zh-TW" sz="1400" dirty="0" err="1" smtClean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css000000211455&amp;id</a:t>
            </a:r>
            <a:r>
              <a:rPr lang="en-US" altLang="zh-TW" sz="1400" dirty="0" smtClean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=</a:t>
            </a:r>
            <a:r>
              <a:rPr lang="en-US" altLang="zh-TW" sz="1400" dirty="0" err="1" smtClean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model16&amp;cl</a:t>
            </a:r>
            <a:r>
              <a:rPr lang="en-US" altLang="zh-TW" sz="1400" dirty="0" smtClean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=1629334011-7010-884</a:t>
            </a:r>
            <a:endParaRPr lang="en-US" altLang="zh-TW" sz="1400" dirty="0" smtClean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endParaRPr lang="en-US" altLang="zh-TW" sz="1400" dirty="0">
              <a:solidFill>
                <a:srgbClr val="CC00CC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23tgp_edu_light">
  <a:themeElements>
    <a:clrScheme name="223tgp_edu_light 3">
      <a:dk1>
        <a:srgbClr val="000000"/>
      </a:dk1>
      <a:lt1>
        <a:srgbClr val="FFFFFF"/>
      </a:lt1>
      <a:dk2>
        <a:srgbClr val="7A4832"/>
      </a:dk2>
      <a:lt2>
        <a:srgbClr val="DDDDDD"/>
      </a:lt2>
      <a:accent1>
        <a:srgbClr val="A18537"/>
      </a:accent1>
      <a:accent2>
        <a:srgbClr val="518D47"/>
      </a:accent2>
      <a:accent3>
        <a:srgbClr val="FFFFFF"/>
      </a:accent3>
      <a:accent4>
        <a:srgbClr val="000000"/>
      </a:accent4>
      <a:accent5>
        <a:srgbClr val="CDC2AE"/>
      </a:accent5>
      <a:accent6>
        <a:srgbClr val="497F3F"/>
      </a:accent6>
      <a:hlink>
        <a:srgbClr val="844B91"/>
      </a:hlink>
      <a:folHlink>
        <a:srgbClr val="90A8B0"/>
      </a:folHlink>
    </a:clrScheme>
    <a:fontScheme name="223tgp_edu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23tgp_edu_light 1">
        <a:dk1>
          <a:srgbClr val="000066"/>
        </a:dk1>
        <a:lt1>
          <a:srgbClr val="FFFFFF"/>
        </a:lt1>
        <a:dk2>
          <a:srgbClr val="0D5597"/>
        </a:dk2>
        <a:lt2>
          <a:srgbClr val="DDDDDD"/>
        </a:lt2>
        <a:accent1>
          <a:srgbClr val="428E71"/>
        </a:accent1>
        <a:accent2>
          <a:srgbClr val="3F90BD"/>
        </a:accent2>
        <a:accent3>
          <a:srgbClr val="FFFFFF"/>
        </a:accent3>
        <a:accent4>
          <a:srgbClr val="000056"/>
        </a:accent4>
        <a:accent5>
          <a:srgbClr val="B0C6BB"/>
        </a:accent5>
        <a:accent6>
          <a:srgbClr val="3882AB"/>
        </a:accent6>
        <a:hlink>
          <a:srgbClr val="99A75F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2">
        <a:dk1>
          <a:srgbClr val="30311D"/>
        </a:dk1>
        <a:lt1>
          <a:srgbClr val="FFFFFF"/>
        </a:lt1>
        <a:dk2>
          <a:srgbClr val="866D10"/>
        </a:dk2>
        <a:lt2>
          <a:srgbClr val="DDDDDD"/>
        </a:lt2>
        <a:accent1>
          <a:srgbClr val="345C22"/>
        </a:accent1>
        <a:accent2>
          <a:srgbClr val="93B75F"/>
        </a:accent2>
        <a:accent3>
          <a:srgbClr val="FFFFFF"/>
        </a:accent3>
        <a:accent4>
          <a:srgbClr val="272817"/>
        </a:accent4>
        <a:accent5>
          <a:srgbClr val="AEB5AB"/>
        </a:accent5>
        <a:accent6>
          <a:srgbClr val="85A655"/>
        </a:accent6>
        <a:hlink>
          <a:srgbClr val="557B9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3">
        <a:dk1>
          <a:srgbClr val="000000"/>
        </a:dk1>
        <a:lt1>
          <a:srgbClr val="FFFFFF"/>
        </a:lt1>
        <a:dk2>
          <a:srgbClr val="7A4832"/>
        </a:dk2>
        <a:lt2>
          <a:srgbClr val="DDDDDD"/>
        </a:lt2>
        <a:accent1>
          <a:srgbClr val="A18537"/>
        </a:accent1>
        <a:accent2>
          <a:srgbClr val="518D47"/>
        </a:accent2>
        <a:accent3>
          <a:srgbClr val="FFFFFF"/>
        </a:accent3>
        <a:accent4>
          <a:srgbClr val="000000"/>
        </a:accent4>
        <a:accent5>
          <a:srgbClr val="CDC2AE"/>
        </a:accent5>
        <a:accent6>
          <a:srgbClr val="497F3F"/>
        </a:accent6>
        <a:hlink>
          <a:srgbClr val="844B91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23TGp_edu_light_v2">
  <a:themeElements>
    <a:clrScheme name="223tgp_edu_light 3">
      <a:dk1>
        <a:srgbClr val="000000"/>
      </a:dk1>
      <a:lt1>
        <a:srgbClr val="FFFFFF"/>
      </a:lt1>
      <a:dk2>
        <a:srgbClr val="7A4832"/>
      </a:dk2>
      <a:lt2>
        <a:srgbClr val="DDDDDD"/>
      </a:lt2>
      <a:accent1>
        <a:srgbClr val="A18537"/>
      </a:accent1>
      <a:accent2>
        <a:srgbClr val="518D47"/>
      </a:accent2>
      <a:accent3>
        <a:srgbClr val="FFFFFF"/>
      </a:accent3>
      <a:accent4>
        <a:srgbClr val="000000"/>
      </a:accent4>
      <a:accent5>
        <a:srgbClr val="CDC2AE"/>
      </a:accent5>
      <a:accent6>
        <a:srgbClr val="497F3F"/>
      </a:accent6>
      <a:hlink>
        <a:srgbClr val="844B91"/>
      </a:hlink>
      <a:folHlink>
        <a:srgbClr val="90A8B0"/>
      </a:folHlink>
    </a:clrScheme>
    <a:fontScheme name="223tgp_edu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23tgp_edu_light 1">
        <a:dk1>
          <a:srgbClr val="000066"/>
        </a:dk1>
        <a:lt1>
          <a:srgbClr val="FFFFFF"/>
        </a:lt1>
        <a:dk2>
          <a:srgbClr val="0D5597"/>
        </a:dk2>
        <a:lt2>
          <a:srgbClr val="DDDDDD"/>
        </a:lt2>
        <a:accent1>
          <a:srgbClr val="428E71"/>
        </a:accent1>
        <a:accent2>
          <a:srgbClr val="3F90BD"/>
        </a:accent2>
        <a:accent3>
          <a:srgbClr val="FFFFFF"/>
        </a:accent3>
        <a:accent4>
          <a:srgbClr val="000056"/>
        </a:accent4>
        <a:accent5>
          <a:srgbClr val="B0C6BB"/>
        </a:accent5>
        <a:accent6>
          <a:srgbClr val="3882AB"/>
        </a:accent6>
        <a:hlink>
          <a:srgbClr val="99A75F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2">
        <a:dk1>
          <a:srgbClr val="30311D"/>
        </a:dk1>
        <a:lt1>
          <a:srgbClr val="FFFFFF"/>
        </a:lt1>
        <a:dk2>
          <a:srgbClr val="866D10"/>
        </a:dk2>
        <a:lt2>
          <a:srgbClr val="DDDDDD"/>
        </a:lt2>
        <a:accent1>
          <a:srgbClr val="345C22"/>
        </a:accent1>
        <a:accent2>
          <a:srgbClr val="93B75F"/>
        </a:accent2>
        <a:accent3>
          <a:srgbClr val="FFFFFF"/>
        </a:accent3>
        <a:accent4>
          <a:srgbClr val="272817"/>
        </a:accent4>
        <a:accent5>
          <a:srgbClr val="AEB5AB"/>
        </a:accent5>
        <a:accent6>
          <a:srgbClr val="85A655"/>
        </a:accent6>
        <a:hlink>
          <a:srgbClr val="557B9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3">
        <a:dk1>
          <a:srgbClr val="000000"/>
        </a:dk1>
        <a:lt1>
          <a:srgbClr val="FFFFFF"/>
        </a:lt1>
        <a:dk2>
          <a:srgbClr val="7A4832"/>
        </a:dk2>
        <a:lt2>
          <a:srgbClr val="DDDDDD"/>
        </a:lt2>
        <a:accent1>
          <a:srgbClr val="A18537"/>
        </a:accent1>
        <a:accent2>
          <a:srgbClr val="518D47"/>
        </a:accent2>
        <a:accent3>
          <a:srgbClr val="FFFFFF"/>
        </a:accent3>
        <a:accent4>
          <a:srgbClr val="000000"/>
        </a:accent4>
        <a:accent5>
          <a:srgbClr val="CDC2AE"/>
        </a:accent5>
        <a:accent6>
          <a:srgbClr val="497F3F"/>
        </a:accent6>
        <a:hlink>
          <a:srgbClr val="844B91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223</Template>
  <TotalTime>1380</TotalTime>
  <Words>741</Words>
  <Application>Microsoft Office PowerPoint</Application>
  <PresentationFormat>如螢幕大小 (4:3)</PresentationFormat>
  <Paragraphs>126</Paragraphs>
  <Slides>9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文鼎中特毛楷</vt:lpstr>
      <vt:lpstr>新細明體</vt:lpstr>
      <vt:lpstr>標楷體</vt:lpstr>
      <vt:lpstr>Arial</vt:lpstr>
      <vt:lpstr>Calibri</vt:lpstr>
      <vt:lpstr>Times New Roman</vt:lpstr>
      <vt:lpstr>Verdana</vt:lpstr>
      <vt:lpstr>Wingdings</vt:lpstr>
      <vt:lpstr>223tgp_edu_light</vt:lpstr>
      <vt:lpstr>223TGp_edu_light_v2</vt:lpstr>
      <vt:lpstr>北市大同國小 110學年第1學期</vt:lpstr>
      <vt:lpstr>個人履歷</vt:lpstr>
      <vt:lpstr>  12年國教課程目標</vt:lpstr>
      <vt:lpstr>科學研究方法</vt:lpstr>
      <vt:lpstr>四大單元</vt:lpstr>
      <vt:lpstr>評分方式</vt:lpstr>
      <vt:lpstr>請家長協助事項</vt:lpstr>
      <vt:lpstr>教學活動報告~</vt:lpstr>
      <vt:lpstr>感謝您一同關心我們的寶貝！ 請您積極參與孩子的成長。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user</dc:creator>
  <cp:lastModifiedBy>user</cp:lastModifiedBy>
  <cp:revision>151</cp:revision>
  <dcterms:created xsi:type="dcterms:W3CDTF">2017-09-08T08:19:35Z</dcterms:created>
  <dcterms:modified xsi:type="dcterms:W3CDTF">2021-08-19T03:36:05Z</dcterms:modified>
</cp:coreProperties>
</file>