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64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E896-9942-4950-AEEF-A044EAC78EE8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7B9C7-F1B5-4609-88B0-6906132CF63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32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7B9C7-F1B5-4609-88B0-6906132CF6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67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7B9C7-F1B5-4609-88B0-6906132CF63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653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7B9C7-F1B5-4609-88B0-6906132CF63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076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7B9C7-F1B5-4609-88B0-6906132CF63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0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7B9C7-F1B5-4609-88B0-6906132CF63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418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7B9C7-F1B5-4609-88B0-6906132CF63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01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7B9C7-F1B5-4609-88B0-6906132CF63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74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108</a:t>
            </a:r>
            <a:r>
              <a:rPr lang="zh-TW" altLang="en-US" dirty="0" smtClean="0"/>
              <a:t>學年度高年級自然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dirty="0" smtClean="0"/>
              <a:t>魏子仁老師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301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座位配置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91680" y="1916832"/>
            <a:ext cx="576064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黑板、講桌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3" name="群組 12"/>
          <p:cNvGrpSpPr/>
          <p:nvPr/>
        </p:nvGrpSpPr>
        <p:grpSpPr>
          <a:xfrm>
            <a:off x="4860032" y="2564904"/>
            <a:ext cx="2592288" cy="2198568"/>
            <a:chOff x="4860032" y="2852936"/>
            <a:chExt cx="2592288" cy="2198568"/>
          </a:xfrm>
        </p:grpSpPr>
        <p:sp>
          <p:nvSpPr>
            <p:cNvPr id="4" name="文字方塊 3"/>
            <p:cNvSpPr txBox="1"/>
            <p:nvPr/>
          </p:nvSpPr>
          <p:spPr>
            <a:xfrm>
              <a:off x="5570240" y="2852936"/>
              <a:ext cx="1169551" cy="1584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zh-TW" altLang="en-US" sz="2800" dirty="0" smtClean="0">
                  <a:latin typeface="標楷體" pitchFamily="65" charset="-120"/>
                  <a:ea typeface="標楷體" pitchFamily="65" charset="-120"/>
                </a:rPr>
                <a:t>第一組</a:t>
              </a:r>
              <a:endParaRPr lang="en-US" altLang="zh-TW" sz="2800" dirty="0" smtClean="0"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2800" dirty="0" smtClean="0">
                  <a:latin typeface="標楷體" pitchFamily="65" charset="-120"/>
                  <a:ea typeface="標楷體" pitchFamily="65" charset="-120"/>
                </a:rPr>
                <a:t>第二</a:t>
              </a:r>
              <a:r>
                <a:rPr lang="zh-TW" altLang="en-US" sz="2800" dirty="0">
                  <a:latin typeface="標楷體" pitchFamily="65" charset="-120"/>
                  <a:ea typeface="標楷體" pitchFamily="65" charset="-120"/>
                </a:rPr>
                <a:t>組</a:t>
              </a:r>
              <a:endParaRPr lang="zh-TW" altLang="en-US" dirty="0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6876256" y="2852936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01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876256" y="3429000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09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6876256" y="4005064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17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4860032" y="2852936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02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4860032" y="3429000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10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4860032" y="4005064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18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940152" y="4528284"/>
              <a:ext cx="541221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25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3" name="群組 22"/>
          <p:cNvGrpSpPr/>
          <p:nvPr/>
        </p:nvGrpSpPr>
        <p:grpSpPr>
          <a:xfrm>
            <a:off x="4860032" y="4994012"/>
            <a:ext cx="2592288" cy="1675348"/>
            <a:chOff x="4860032" y="4614808"/>
            <a:chExt cx="2592288" cy="1675348"/>
          </a:xfrm>
        </p:grpSpPr>
        <p:sp>
          <p:nvSpPr>
            <p:cNvPr id="15" name="文字方塊 14"/>
            <p:cNvSpPr txBox="1"/>
            <p:nvPr/>
          </p:nvSpPr>
          <p:spPr>
            <a:xfrm>
              <a:off x="5539462" y="4614808"/>
              <a:ext cx="1200329" cy="1584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zh-TW" altLang="en-US" sz="2800" dirty="0" smtClean="0">
                  <a:latin typeface="標楷體" pitchFamily="65" charset="-120"/>
                  <a:ea typeface="標楷體" pitchFamily="65" charset="-120"/>
                </a:rPr>
                <a:t>第五組</a:t>
              </a:r>
              <a:endParaRPr lang="en-US" altLang="zh-TW" sz="2800" dirty="0" smtClean="0"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2800" dirty="0">
                  <a:latin typeface="標楷體" pitchFamily="65" charset="-120"/>
                  <a:ea typeface="標楷體" pitchFamily="65" charset="-120"/>
                </a:rPr>
                <a:t>第六組</a:t>
              </a: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6876256" y="4614808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05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6876256" y="5190872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13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6876256" y="5766936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21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4860032" y="4614808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06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4860032" y="5190872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14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4860032" y="5766936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22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" name="群組 23"/>
          <p:cNvGrpSpPr/>
          <p:nvPr/>
        </p:nvGrpSpPr>
        <p:grpSpPr>
          <a:xfrm>
            <a:off x="1691680" y="2564904"/>
            <a:ext cx="2592288" cy="2198568"/>
            <a:chOff x="4860032" y="2852936"/>
            <a:chExt cx="2592288" cy="2198568"/>
          </a:xfrm>
        </p:grpSpPr>
        <p:sp>
          <p:nvSpPr>
            <p:cNvPr id="25" name="文字方塊 24"/>
            <p:cNvSpPr txBox="1"/>
            <p:nvPr/>
          </p:nvSpPr>
          <p:spPr>
            <a:xfrm>
              <a:off x="5539462" y="2852936"/>
              <a:ext cx="1200329" cy="1584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zh-TW" altLang="en-US" sz="2800" dirty="0" smtClean="0">
                  <a:latin typeface="標楷體" pitchFamily="65" charset="-120"/>
                  <a:ea typeface="標楷體" pitchFamily="65" charset="-120"/>
                </a:rPr>
                <a:t>第三組</a:t>
              </a:r>
              <a:endParaRPr lang="en-US" altLang="zh-TW" sz="2800" dirty="0" smtClean="0"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2800" dirty="0" smtClean="0">
                  <a:latin typeface="標楷體" pitchFamily="65" charset="-120"/>
                  <a:ea typeface="標楷體" pitchFamily="65" charset="-120"/>
                </a:rPr>
                <a:t>第四組</a:t>
              </a:r>
              <a:endParaRPr lang="zh-TW" altLang="en-US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6876256" y="2852936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03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6876256" y="3429000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11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6876256" y="4005064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19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4860032" y="2852936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04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4860032" y="3429000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12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4860032" y="4005064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20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5902987" y="4528284"/>
              <a:ext cx="541221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26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1691680" y="4994012"/>
            <a:ext cx="2592288" cy="1675348"/>
            <a:chOff x="4860032" y="4614808"/>
            <a:chExt cx="2592288" cy="1675348"/>
          </a:xfrm>
        </p:grpSpPr>
        <p:sp>
          <p:nvSpPr>
            <p:cNvPr id="34" name="文字方塊 33"/>
            <p:cNvSpPr txBox="1"/>
            <p:nvPr/>
          </p:nvSpPr>
          <p:spPr>
            <a:xfrm>
              <a:off x="5539462" y="4614808"/>
              <a:ext cx="1200329" cy="158417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zh-TW" altLang="en-US" sz="2800" dirty="0" smtClean="0">
                  <a:latin typeface="標楷體" pitchFamily="65" charset="-120"/>
                  <a:ea typeface="標楷體" pitchFamily="65" charset="-120"/>
                </a:rPr>
                <a:t>第七組</a:t>
              </a:r>
              <a:endParaRPr lang="en-US" altLang="zh-TW" sz="2800" dirty="0" smtClean="0">
                <a:latin typeface="標楷體" pitchFamily="65" charset="-120"/>
                <a:ea typeface="標楷體" pitchFamily="65" charset="-120"/>
              </a:endParaRPr>
            </a:p>
            <a:p>
              <a:pPr algn="ctr"/>
              <a:r>
                <a:rPr lang="zh-TW" altLang="en-US" sz="2800" dirty="0">
                  <a:latin typeface="標楷體" pitchFamily="65" charset="-120"/>
                  <a:ea typeface="標楷體" pitchFamily="65" charset="-120"/>
                </a:rPr>
                <a:t>第八組</a:t>
              </a:r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6876256" y="4614808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07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6876256" y="5190872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15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6876256" y="5766936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23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4860032" y="4614808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08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860032" y="5190872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16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4860032" y="5766936"/>
              <a:ext cx="576064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>
                  <a:latin typeface="標楷體" pitchFamily="65" charset="-120"/>
                  <a:ea typeface="標楷體" pitchFamily="65" charset="-120"/>
                </a:rPr>
                <a:t>24</a:t>
              </a:r>
              <a:endParaRPr lang="zh-TW" altLang="en-US" sz="28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203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itchFamily="2" charset="2"/>
              <a:buChar char="Ø"/>
            </a:pPr>
            <a:r>
              <a:rPr lang="zh-TW" altLang="en-US" dirty="0" smtClean="0"/>
              <a:t>學校和教室是學習的地方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dirty="0" smtClean="0"/>
              <a:t>請認真學習</a:t>
            </a:r>
            <a:endParaRPr lang="en-US" altLang="zh-TW" dirty="0" smtClean="0"/>
          </a:p>
          <a:p>
            <a:pPr>
              <a:spcAft>
                <a:spcPts val="1200"/>
              </a:spcAft>
            </a:pPr>
            <a:r>
              <a:rPr lang="zh-TW" altLang="en-US" dirty="0"/>
              <a:t>請尊重任何</a:t>
            </a:r>
            <a:r>
              <a:rPr lang="zh-TW" altLang="en-US" dirty="0" smtClean="0"/>
              <a:t>人，包括師長、</a:t>
            </a:r>
            <a:r>
              <a:rPr lang="zh-TW" altLang="en-US" dirty="0" smtClean="0"/>
              <a:t>同學、家長</a:t>
            </a:r>
            <a:r>
              <a:rPr lang="en-US" altLang="zh-TW" dirty="0" smtClean="0"/>
              <a:t>…</a:t>
            </a:r>
            <a:endParaRPr lang="en-US" altLang="zh-TW" dirty="0" smtClean="0"/>
          </a:p>
          <a:p>
            <a:pPr>
              <a:spcAft>
                <a:spcPts val="1200"/>
              </a:spcAft>
            </a:pPr>
            <a:r>
              <a:rPr lang="zh-TW" altLang="en-US" dirty="0" smtClean="0"/>
              <a:t>請說造就人的話，勿說貶低人的話</a:t>
            </a:r>
            <a:endParaRPr lang="en-US" altLang="zh-TW" dirty="0" smtClean="0"/>
          </a:p>
          <a:p>
            <a:pPr>
              <a:spcAft>
                <a:spcPts val="1200"/>
              </a:spcAft>
            </a:pPr>
            <a:r>
              <a:rPr lang="zh-TW" altLang="en-US" dirty="0" smtClean="0"/>
              <a:t>請做好個人情緒管控，勿在教室內有吵架、任性、</a:t>
            </a:r>
            <a:r>
              <a:rPr lang="zh-TW" altLang="en-US" dirty="0" smtClean="0"/>
              <a:t>耍脾氣等</a:t>
            </a:r>
            <a:r>
              <a:rPr lang="zh-TW" altLang="en-US" dirty="0"/>
              <a:t>個人不佳行為</a:t>
            </a:r>
            <a:endParaRPr lang="en-US" altLang="zh-TW" dirty="0" smtClean="0"/>
          </a:p>
          <a:p>
            <a:pPr>
              <a:spcAft>
                <a:spcPts val="1200"/>
              </a:spcAft>
            </a:pPr>
            <a:r>
              <a:rPr lang="zh-TW" altLang="en-US" dirty="0" smtClean="0"/>
              <a:t>請準時且確實</a:t>
            </a:r>
            <a:r>
              <a:rPr lang="zh-TW" altLang="en-US" dirty="0"/>
              <a:t>完成習作、作業、</a:t>
            </a:r>
            <a:r>
              <a:rPr lang="zh-TW" altLang="en-US" dirty="0" smtClean="0"/>
              <a:t>報告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38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itchFamily="2" charset="2"/>
              <a:buChar char="Ø"/>
            </a:pPr>
            <a:r>
              <a:rPr lang="zh-TW" altLang="en-US" dirty="0" smtClean="0"/>
              <a:t>教學重點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dirty="0" smtClean="0"/>
              <a:t>以活動為主要進行方式，練習</a:t>
            </a:r>
            <a:r>
              <a:rPr lang="en-US" altLang="zh-TW" dirty="0" smtClean="0"/>
              <a:t>13</a:t>
            </a:r>
            <a:r>
              <a:rPr lang="zh-TW" altLang="en-US" dirty="0" smtClean="0"/>
              <a:t>項科學過程技能。</a:t>
            </a:r>
            <a:endParaRPr lang="en-US" altLang="zh-TW" dirty="0" smtClean="0"/>
          </a:p>
          <a:p>
            <a:r>
              <a:rPr lang="zh-TW" altLang="en-US" dirty="0" smtClean="0"/>
              <a:t>為增加背景知識，仍</a:t>
            </a:r>
            <a:r>
              <a:rPr lang="zh-TW" altLang="en-US" dirty="0"/>
              <a:t>著重</a:t>
            </a:r>
            <a:r>
              <a:rPr lang="zh-TW" altLang="en-US" dirty="0" smtClean="0"/>
              <a:t>知識學習。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786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itchFamily="2" charset="2"/>
              <a:buChar char="Ø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科學過程技能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996951"/>
            <a:ext cx="4038600" cy="3357973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觀察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運用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時空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關係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預測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運用數字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測量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控制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變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因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357973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推斷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形成假說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下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操作型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定義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解釋資料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溝通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進行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實驗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57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itchFamily="2" charset="2"/>
              <a:buChar char="Ø"/>
            </a:pPr>
            <a:r>
              <a:rPr lang="zh-TW" altLang="en-US" dirty="0"/>
              <a:t>評分原則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上課發言</a:t>
            </a:r>
            <a:r>
              <a:rPr lang="en-US" altLang="zh-TW" dirty="0" smtClean="0"/>
              <a:t>15%</a:t>
            </a:r>
          </a:p>
          <a:p>
            <a:r>
              <a:rPr lang="zh-TW" altLang="en-US" dirty="0" smtClean="0"/>
              <a:t>上課態度、秩序與常規</a:t>
            </a:r>
            <a:r>
              <a:rPr lang="en-US" altLang="zh-TW" dirty="0" smtClean="0"/>
              <a:t>15%</a:t>
            </a:r>
          </a:p>
          <a:p>
            <a:r>
              <a:rPr lang="zh-TW" altLang="en-US" dirty="0"/>
              <a:t>習作</a:t>
            </a:r>
            <a:r>
              <a:rPr lang="zh-TW" altLang="en-US" dirty="0" smtClean="0"/>
              <a:t>書寫</a:t>
            </a:r>
            <a:r>
              <a:rPr lang="en-US" altLang="zh-TW" dirty="0" smtClean="0"/>
              <a:t>10%</a:t>
            </a:r>
          </a:p>
          <a:p>
            <a:r>
              <a:rPr lang="zh-TW" altLang="en-US" dirty="0"/>
              <a:t>平時</a:t>
            </a:r>
            <a:r>
              <a:rPr lang="zh-TW" altLang="en-US" dirty="0" smtClean="0"/>
              <a:t>測驗</a:t>
            </a:r>
            <a:r>
              <a:rPr lang="en-US" altLang="zh-TW" dirty="0" smtClean="0"/>
              <a:t>10%</a:t>
            </a:r>
          </a:p>
          <a:p>
            <a:r>
              <a:rPr lang="zh-TW" altLang="en-US" dirty="0"/>
              <a:t>各項</a:t>
            </a:r>
            <a:r>
              <a:rPr lang="zh-TW" altLang="en-US" dirty="0" smtClean="0"/>
              <a:t>報告</a:t>
            </a:r>
            <a:r>
              <a:rPr lang="en-US" altLang="zh-TW" dirty="0" smtClean="0"/>
              <a:t>25%</a:t>
            </a:r>
          </a:p>
          <a:p>
            <a:r>
              <a:rPr lang="zh-TW" altLang="en-US" dirty="0"/>
              <a:t>定期</a:t>
            </a:r>
            <a:r>
              <a:rPr lang="zh-TW" altLang="en-US" dirty="0" smtClean="0"/>
              <a:t>評量</a:t>
            </a:r>
            <a:r>
              <a:rPr lang="en-US" altLang="zh-TW" dirty="0" smtClean="0"/>
              <a:t>25%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16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學年度上學期學習單元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780927"/>
            <a:ext cx="4038600" cy="3573997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02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觀測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太陽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02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植物世界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面面觀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02350" indent="-514350">
              <a:buFont typeface="+mj-lt"/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水溶液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02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力與運動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780927"/>
            <a:ext cx="4038600" cy="3573997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02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天氣的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變化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02350" indent="-514350">
              <a:buFont typeface="+mj-lt"/>
              <a:buAutoNum type="arabicPeriod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熱對物質的影響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02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大地的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奧秘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02350" indent="-514350">
              <a:buFont typeface="+mj-lt"/>
              <a:buAutoNum type="arabicPeriod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電磁作用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28800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0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242</Words>
  <Application>Microsoft Office PowerPoint</Application>
  <PresentationFormat>如螢幕大小 (4:3)</PresentationFormat>
  <Paragraphs>86</Paragraphs>
  <Slides>7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流線</vt:lpstr>
      <vt:lpstr>108學年度高年級自然</vt:lpstr>
      <vt:lpstr>座位配置</vt:lpstr>
      <vt:lpstr>學校和教室是學習的地方</vt:lpstr>
      <vt:lpstr>教學重點</vt:lpstr>
      <vt:lpstr>科學過程技能</vt:lpstr>
      <vt:lpstr>評分原則</vt:lpstr>
      <vt:lpstr>108學年度上學期學習單元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自然教室公約</dc:title>
  <dc:creator>user</dc:creator>
  <cp:lastModifiedBy>user</cp:lastModifiedBy>
  <cp:revision>30</cp:revision>
  <dcterms:created xsi:type="dcterms:W3CDTF">2019-08-29T07:13:52Z</dcterms:created>
  <dcterms:modified xsi:type="dcterms:W3CDTF">2019-09-02T05:19:37Z</dcterms:modified>
</cp:coreProperties>
</file>