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312" r:id="rId4"/>
    <p:sldId id="291" r:id="rId5"/>
    <p:sldId id="281" r:id="rId6"/>
    <p:sldId id="307" r:id="rId7"/>
    <p:sldId id="275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90C"/>
    <a:srgbClr val="B8E32F"/>
    <a:srgbClr val="FF9600"/>
    <a:srgbClr val="EBD531"/>
    <a:srgbClr val="FFFFFF"/>
    <a:srgbClr val="C16557"/>
    <a:srgbClr val="95557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2" autoAdjust="0"/>
    <p:restoredTop sz="94660"/>
  </p:normalViewPr>
  <p:slideViewPr>
    <p:cSldViewPr>
      <p:cViewPr varScale="1">
        <p:scale>
          <a:sx n="102" d="100"/>
          <a:sy n="102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4" name="Rectangle 272"/>
          <p:cNvSpPr>
            <a:spLocks noChangeArrowheads="1"/>
          </p:cNvSpPr>
          <p:nvPr/>
        </p:nvSpPr>
        <p:spPr bwMode="gray">
          <a:xfrm>
            <a:off x="0" y="6096000"/>
            <a:ext cx="9144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4" name="Rectangle 252"/>
          <p:cNvSpPr>
            <a:spLocks noChangeArrowheads="1"/>
          </p:cNvSpPr>
          <p:nvPr/>
        </p:nvSpPr>
        <p:spPr bwMode="gray">
          <a:xfrm>
            <a:off x="0" y="914400"/>
            <a:ext cx="4960938" cy="515461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41" name="Rectangle 269"/>
          <p:cNvSpPr>
            <a:spLocks noChangeArrowheads="1"/>
          </p:cNvSpPr>
          <p:nvPr/>
        </p:nvSpPr>
        <p:spPr bwMode="gray">
          <a:xfrm>
            <a:off x="196850" y="4311650"/>
            <a:ext cx="4770438" cy="17541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10400" y="6553200"/>
            <a:ext cx="19812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8600" y="6553200"/>
            <a:ext cx="381000" cy="244475"/>
          </a:xfrm>
        </p:spPr>
        <p:txBody>
          <a:bodyPr/>
          <a:lstStyle>
            <a:lvl1pPr>
              <a:defRPr sz="1200"/>
            </a:lvl1pPr>
          </a:lstStyle>
          <a:p>
            <a:fld id="{CAB8B599-5A13-47DE-9439-799BFF3E176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3326" name="Rectangle 254"/>
          <p:cNvSpPr>
            <a:spLocks noChangeArrowheads="1"/>
          </p:cNvSpPr>
          <p:nvPr/>
        </p:nvSpPr>
        <p:spPr bwMode="gray">
          <a:xfrm>
            <a:off x="3308350" y="914400"/>
            <a:ext cx="1654175" cy="16764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3329" name="Rectangle 257"/>
          <p:cNvSpPr>
            <a:spLocks noChangeArrowheads="1"/>
          </p:cNvSpPr>
          <p:nvPr/>
        </p:nvSpPr>
        <p:spPr bwMode="gray">
          <a:xfrm>
            <a:off x="3317875" y="2590800"/>
            <a:ext cx="1639888" cy="170338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31" name="Rectangle 259"/>
          <p:cNvSpPr>
            <a:spLocks noChangeArrowheads="1"/>
          </p:cNvSpPr>
          <p:nvPr/>
        </p:nvSpPr>
        <p:spPr bwMode="gray">
          <a:xfrm>
            <a:off x="1654175" y="4300538"/>
            <a:ext cx="1654175" cy="176688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35" name="Line 263"/>
          <p:cNvSpPr>
            <a:spLocks noChangeShapeType="1"/>
          </p:cNvSpPr>
          <p:nvPr/>
        </p:nvSpPr>
        <p:spPr bwMode="gray">
          <a:xfrm>
            <a:off x="3309938" y="904875"/>
            <a:ext cx="0" cy="51911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30" name="Rectangle 258"/>
          <p:cNvSpPr>
            <a:spLocks noChangeArrowheads="1"/>
          </p:cNvSpPr>
          <p:nvPr/>
        </p:nvSpPr>
        <p:spPr bwMode="gray">
          <a:xfrm>
            <a:off x="0" y="4300538"/>
            <a:ext cx="1654175" cy="1766887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37" name="Line 265"/>
          <p:cNvSpPr>
            <a:spLocks noChangeShapeType="1"/>
          </p:cNvSpPr>
          <p:nvPr/>
        </p:nvSpPr>
        <p:spPr bwMode="gray">
          <a:xfrm>
            <a:off x="0" y="2590800"/>
            <a:ext cx="4953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38" name="Line 266"/>
          <p:cNvSpPr>
            <a:spLocks noChangeShapeType="1"/>
          </p:cNvSpPr>
          <p:nvPr/>
        </p:nvSpPr>
        <p:spPr bwMode="gray">
          <a:xfrm>
            <a:off x="22225" y="4302125"/>
            <a:ext cx="4949825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34" name="Line 262"/>
          <p:cNvSpPr>
            <a:spLocks noChangeShapeType="1"/>
          </p:cNvSpPr>
          <p:nvPr/>
        </p:nvSpPr>
        <p:spPr bwMode="gray">
          <a:xfrm>
            <a:off x="1666875" y="838200"/>
            <a:ext cx="0" cy="5257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45" name="Line 273"/>
          <p:cNvSpPr>
            <a:spLocks noChangeShapeType="1"/>
          </p:cNvSpPr>
          <p:nvPr/>
        </p:nvSpPr>
        <p:spPr bwMode="gray">
          <a:xfrm flipV="1">
            <a:off x="4978400" y="2190750"/>
            <a:ext cx="4178300" cy="1905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46" name="Line 274"/>
          <p:cNvSpPr>
            <a:spLocks noChangeShapeType="1"/>
          </p:cNvSpPr>
          <p:nvPr/>
        </p:nvSpPr>
        <p:spPr bwMode="gray">
          <a:xfrm flipV="1">
            <a:off x="4978400" y="5568950"/>
            <a:ext cx="4178300" cy="1905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43" name="Rectangle 271"/>
          <p:cNvSpPr>
            <a:spLocks noChangeArrowheads="1"/>
          </p:cNvSpPr>
          <p:nvPr/>
        </p:nvSpPr>
        <p:spPr bwMode="gray">
          <a:xfrm>
            <a:off x="0" y="0"/>
            <a:ext cx="9144000" cy="8905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152400" y="304800"/>
            <a:ext cx="10668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100" i="1">
                <a:solidFill>
                  <a:srgbClr val="FFFFFF"/>
                </a:solidFill>
                <a:latin typeface="Arial Black" pitchFamily="34" charset="0"/>
                <a:ea typeface="新細明體" charset="-120"/>
              </a:rPr>
              <a:t>LOGO</a:t>
            </a:r>
          </a:p>
        </p:txBody>
      </p:sp>
      <p:sp>
        <p:nvSpPr>
          <p:cNvPr id="3353" name="Rectangle 281"/>
          <p:cNvSpPr>
            <a:spLocks noChangeArrowheads="1"/>
          </p:cNvSpPr>
          <p:nvPr/>
        </p:nvSpPr>
        <p:spPr bwMode="gray">
          <a:xfrm>
            <a:off x="4953000" y="914400"/>
            <a:ext cx="4191000" cy="5181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029200" y="2743200"/>
            <a:ext cx="4114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altLang="zh-TW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57800" y="1905000"/>
            <a:ext cx="3886200" cy="457200"/>
          </a:xfrm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3600" b="1">
                <a:solidFill>
                  <a:schemeClr val="hlink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altLang="zh-TW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5318125"/>
            <a:ext cx="2133600" cy="244475"/>
          </a:xfrm>
        </p:spPr>
        <p:txBody>
          <a:bodyPr/>
          <a:lstStyle>
            <a:lvl1pPr>
              <a:defRPr sz="1400" b="0"/>
            </a:lvl1pPr>
          </a:lstStyle>
          <a:p>
            <a:r>
              <a:rPr lang="en-US" altLang="zh-TW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45D36A-1226-4164-B0F4-9E56EB3EFEE1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675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1981200" cy="62293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171450"/>
            <a:ext cx="5791200" cy="62293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4BA963-17BC-441C-8E70-A7256422B07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65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C23B71-8A99-4C31-96E7-7F933E90EEE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31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849078-2B25-4C6C-9467-83A8F4CE3A7A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565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C5B17-BFDE-4C4B-9BC0-D4BF695D9A03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079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9A3B36-07D5-4BB1-9E27-C8E5564D73B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181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45285-3EFE-4767-8F4C-946A3CA3350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37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B370D9-A424-4A89-9B25-6F1C05D6F4F1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11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BD8CE3-892A-4280-861D-E60A04BF3E21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907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6C8EBE-B5B5-4795-B83C-98B0776B52D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783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Rectangle 168"/>
          <p:cNvSpPr>
            <a:spLocks noChangeArrowheads="1"/>
          </p:cNvSpPr>
          <p:nvPr/>
        </p:nvSpPr>
        <p:spPr bwMode="gray">
          <a:xfrm>
            <a:off x="0" y="723900"/>
            <a:ext cx="9144000" cy="385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157" name="Rectangle 133"/>
          <p:cNvSpPr>
            <a:spLocks noChangeArrowheads="1"/>
          </p:cNvSpPr>
          <p:nvPr/>
        </p:nvSpPr>
        <p:spPr bwMode="gray">
          <a:xfrm>
            <a:off x="0" y="0"/>
            <a:ext cx="9144000" cy="723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150" name="Freeform 126"/>
          <p:cNvSpPr>
            <a:spLocks/>
          </p:cNvSpPr>
          <p:nvPr/>
        </p:nvSpPr>
        <p:spPr bwMode="gray">
          <a:xfrm>
            <a:off x="-12700" y="342900"/>
            <a:ext cx="6032500" cy="679450"/>
          </a:xfrm>
          <a:custGeom>
            <a:avLst/>
            <a:gdLst>
              <a:gd name="T0" fmla="*/ 0 w 3800"/>
              <a:gd name="T1" fmla="*/ 0 h 428"/>
              <a:gd name="T2" fmla="*/ 3800 w 3800"/>
              <a:gd name="T3" fmla="*/ 0 h 428"/>
              <a:gd name="T4" fmla="*/ 3456 w 3800"/>
              <a:gd name="T5" fmla="*/ 428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00" h="428">
                <a:moveTo>
                  <a:pt x="0" y="0"/>
                </a:moveTo>
                <a:lnTo>
                  <a:pt x="3800" y="0"/>
                </a:lnTo>
                <a:lnTo>
                  <a:pt x="3456" y="428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51" name="Rectangle 127"/>
          <p:cNvSpPr>
            <a:spLocks noChangeArrowheads="1"/>
          </p:cNvSpPr>
          <p:nvPr/>
        </p:nvSpPr>
        <p:spPr bwMode="gray">
          <a:xfrm>
            <a:off x="7366000" y="6448425"/>
            <a:ext cx="137160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altLang="zh-TW" sz="2000" b="1" i="1">
                <a:solidFill>
                  <a:srgbClr val="D7181F"/>
                </a:solidFill>
                <a:ea typeface="新細明體" charset="-120"/>
              </a:rPr>
              <a:t>LOGO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685800" y="1295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78500" y="653097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新細明體" charset="-120"/>
              </a:defRPr>
            </a:lvl1pPr>
          </a:lstStyle>
          <a:p>
            <a:r>
              <a:rPr lang="en-US" altLang="zh-TW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86200" y="6505575"/>
            <a:ext cx="8382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新細明體" charset="-120"/>
              </a:defRPr>
            </a:lvl1pPr>
          </a:lstStyle>
          <a:p>
            <a:fld id="{ED14C5AB-C438-4471-9D97-C2953B109639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05575"/>
            <a:ext cx="1905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371600" y="171450"/>
            <a:ext cx="70866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196" name="Rectangle 172"/>
          <p:cNvSpPr>
            <a:spLocks noChangeArrowheads="1"/>
          </p:cNvSpPr>
          <p:nvPr/>
        </p:nvSpPr>
        <p:spPr bwMode="gray">
          <a:xfrm>
            <a:off x="0" y="0"/>
            <a:ext cx="1074738" cy="11176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84" name="Line 160"/>
          <p:cNvSpPr>
            <a:spLocks noChangeShapeType="1"/>
          </p:cNvSpPr>
          <p:nvPr/>
        </p:nvSpPr>
        <p:spPr bwMode="gray">
          <a:xfrm>
            <a:off x="714375" y="-7938"/>
            <a:ext cx="0" cy="1143001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7" name="Line 163"/>
          <p:cNvSpPr>
            <a:spLocks noChangeShapeType="1"/>
          </p:cNvSpPr>
          <p:nvPr/>
        </p:nvSpPr>
        <p:spPr bwMode="gray">
          <a:xfrm>
            <a:off x="-1588" y="357188"/>
            <a:ext cx="1073151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8" name="Line 164"/>
          <p:cNvSpPr>
            <a:spLocks noChangeShapeType="1"/>
          </p:cNvSpPr>
          <p:nvPr/>
        </p:nvSpPr>
        <p:spPr bwMode="gray">
          <a:xfrm>
            <a:off x="3175" y="728663"/>
            <a:ext cx="914082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" name="Line 165"/>
          <p:cNvSpPr>
            <a:spLocks noChangeShapeType="1"/>
          </p:cNvSpPr>
          <p:nvPr/>
        </p:nvSpPr>
        <p:spPr bwMode="gray">
          <a:xfrm>
            <a:off x="358775" y="-22225"/>
            <a:ext cx="0" cy="11557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35398" y="1700808"/>
            <a:ext cx="4089400" cy="762000"/>
          </a:xfrm>
        </p:spPr>
        <p:txBody>
          <a:bodyPr/>
          <a:lstStyle/>
          <a:p>
            <a:r>
              <a:rPr lang="zh-TW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五年級英文科</a:t>
            </a:r>
            <a:endParaRPr lang="en-US" altLang="zh-TW" sz="4000" dirty="0">
              <a:solidFill>
                <a:schemeClr val="tx2">
                  <a:lumMod val="60000"/>
                  <a:lumOff val="40000"/>
                </a:schemeClr>
              </a:solidFill>
              <a:ea typeface="新細明體" charset="-120"/>
            </a:endParaRP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517998" y="3140968"/>
            <a:ext cx="3124200" cy="457200"/>
          </a:xfrm>
        </p:spPr>
        <p:txBody>
          <a:bodyPr/>
          <a:lstStyle/>
          <a:p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徐嘉慧老師</a:t>
            </a:r>
            <a:endParaRPr lang="en-US" altLang="zh-TW" sz="2000" b="1" dirty="0" smtClean="0">
              <a:solidFill>
                <a:schemeClr val="tx2">
                  <a:lumMod val="60000"/>
                  <a:lumOff val="40000"/>
                </a:schemeClr>
              </a:solidFill>
              <a:ea typeface="新細明體" charset="-120"/>
            </a:endParaRPr>
          </a:p>
          <a:p>
            <a:r>
              <a:rPr lang="en-US" altLang="zh-TW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</a:rPr>
              <a:t>Ms. Hsu </a:t>
            </a:r>
            <a:r>
              <a:rPr lang="en-US" altLang="zh-TW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新細明體" charset="-120"/>
                <a:sym typeface="Wingdings" panose="05000000000000000000" pitchFamily="2" charset="2"/>
              </a:rPr>
              <a:t></a:t>
            </a:r>
            <a:endParaRPr lang="en-US" altLang="zh-TW" sz="2000" b="1" dirty="0">
              <a:solidFill>
                <a:schemeClr val="tx2">
                  <a:lumMod val="60000"/>
                  <a:lumOff val="40000"/>
                </a:schemeClr>
              </a:solidFill>
              <a:ea typeface="新細明體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8115">
            <a:off x="6084522" y="4190014"/>
            <a:ext cx="1991153" cy="1628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chemeClr val="tx1"/>
                </a:solidFill>
                <a:ea typeface="新細明體" charset="-120"/>
              </a:rPr>
              <a:t>教材說明</a:t>
            </a:r>
            <a:endParaRPr lang="en-US" altLang="zh-TW" sz="3600" dirty="0">
              <a:solidFill>
                <a:schemeClr val="tx1"/>
              </a:solidFill>
              <a:ea typeface="新細明體" charset="-120"/>
            </a:endParaRPr>
          </a:p>
        </p:txBody>
      </p:sp>
      <p:grpSp>
        <p:nvGrpSpPr>
          <p:cNvPr id="212013" name="Group 45"/>
          <p:cNvGrpSpPr>
            <a:grpSpLocks/>
          </p:cNvGrpSpPr>
          <p:nvPr/>
        </p:nvGrpSpPr>
        <p:grpSpPr bwMode="auto">
          <a:xfrm>
            <a:off x="2133600" y="1567792"/>
            <a:ext cx="5174704" cy="925103"/>
            <a:chOff x="1296" y="1824"/>
            <a:chExt cx="2976" cy="432"/>
          </a:xfrm>
        </p:grpSpPr>
        <p:sp>
          <p:nvSpPr>
            <p:cNvPr id="212014" name="AutoShape 46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2015" name="AutoShape 47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2016" name="Text Box 48"/>
            <p:cNvSpPr txBox="1">
              <a:spLocks noChangeArrowheads="1"/>
            </p:cNvSpPr>
            <p:nvPr/>
          </p:nvSpPr>
          <p:spPr bwMode="gray">
            <a:xfrm>
              <a:off x="1706" y="192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zh-TW" b="1" dirty="0">
                <a:solidFill>
                  <a:srgbClr val="000000"/>
                </a:solidFill>
                <a:ea typeface="新細明體" charset="-120"/>
              </a:endParaRPr>
            </a:p>
          </p:txBody>
        </p:sp>
        <p:sp>
          <p:nvSpPr>
            <p:cNvPr id="212017" name="Text Box 49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TW" sz="2400" dirty="0">
                  <a:solidFill>
                    <a:schemeClr val="bg1"/>
                  </a:solidFill>
                  <a:ea typeface="新細明體" charset="-120"/>
                </a:rPr>
                <a:t>1</a:t>
              </a:r>
            </a:p>
          </p:txBody>
        </p:sp>
      </p:grpSp>
      <p:grpSp>
        <p:nvGrpSpPr>
          <p:cNvPr id="212018" name="Group 50"/>
          <p:cNvGrpSpPr>
            <a:grpSpLocks/>
          </p:cNvGrpSpPr>
          <p:nvPr/>
        </p:nvGrpSpPr>
        <p:grpSpPr bwMode="auto">
          <a:xfrm>
            <a:off x="2133600" y="2590800"/>
            <a:ext cx="5174704" cy="838200"/>
            <a:chOff x="1296" y="1824"/>
            <a:chExt cx="2976" cy="432"/>
          </a:xfrm>
        </p:grpSpPr>
        <p:sp>
          <p:nvSpPr>
            <p:cNvPr id="212019" name="AutoShape 51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2020" name="AutoShape 52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2021" name="Text Box 53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altLang="zh-TW" b="1" dirty="0">
                <a:solidFill>
                  <a:srgbClr val="000000"/>
                </a:solidFill>
                <a:ea typeface="新細明體" charset="-120"/>
              </a:endParaRPr>
            </a:p>
          </p:txBody>
        </p:sp>
        <p:sp>
          <p:nvSpPr>
            <p:cNvPr id="212022" name="Text Box 54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ea typeface="新細明體" charset="-120"/>
                </a:rPr>
                <a:t>2</a:t>
              </a:r>
            </a:p>
          </p:txBody>
        </p:sp>
      </p:grpSp>
      <p:grpSp>
        <p:nvGrpSpPr>
          <p:cNvPr id="212023" name="Group 55"/>
          <p:cNvGrpSpPr>
            <a:grpSpLocks/>
          </p:cNvGrpSpPr>
          <p:nvPr/>
        </p:nvGrpSpPr>
        <p:grpSpPr bwMode="auto">
          <a:xfrm>
            <a:off x="1836263" y="3429000"/>
            <a:ext cx="5472041" cy="838200"/>
            <a:chOff x="1125" y="1824"/>
            <a:chExt cx="3147" cy="432"/>
          </a:xfrm>
        </p:grpSpPr>
        <p:sp>
          <p:nvSpPr>
            <p:cNvPr id="212024" name="AutoShape 56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2025" name="AutoShape 57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2026" name="Text Box 58"/>
            <p:cNvSpPr txBox="1">
              <a:spLocks noChangeArrowheads="1"/>
            </p:cNvSpPr>
            <p:nvPr/>
          </p:nvSpPr>
          <p:spPr bwMode="gray">
            <a:xfrm>
              <a:off x="1125" y="1928"/>
              <a:ext cx="216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TW" altLang="en-US" dirty="0" smtClean="0"/>
                <a:t>英語繪本</a:t>
              </a:r>
              <a:endParaRPr lang="en-US" altLang="zh-TW" b="1" dirty="0">
                <a:solidFill>
                  <a:srgbClr val="000000"/>
                </a:solidFill>
                <a:ea typeface="新細明體" charset="-120"/>
              </a:endParaRPr>
            </a:p>
          </p:txBody>
        </p:sp>
        <p:sp>
          <p:nvSpPr>
            <p:cNvPr id="212027" name="Text Box 59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ea typeface="新細明體" charset="-120"/>
                </a:rPr>
                <a:t>3</a:t>
              </a:r>
            </a:p>
          </p:txBody>
        </p:sp>
      </p:grpSp>
      <p:grpSp>
        <p:nvGrpSpPr>
          <p:cNvPr id="212028" name="Group 60"/>
          <p:cNvGrpSpPr>
            <a:grpSpLocks/>
          </p:cNvGrpSpPr>
          <p:nvPr/>
        </p:nvGrpSpPr>
        <p:grpSpPr bwMode="auto">
          <a:xfrm>
            <a:off x="2133600" y="4267200"/>
            <a:ext cx="5174704" cy="914400"/>
            <a:chOff x="1296" y="1824"/>
            <a:chExt cx="2976" cy="432"/>
          </a:xfrm>
        </p:grpSpPr>
        <p:sp>
          <p:nvSpPr>
            <p:cNvPr id="212029" name="AutoShape 61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2030" name="AutoShape 62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2031" name="Text Box 63"/>
            <p:cNvSpPr txBox="1">
              <a:spLocks noChangeArrowheads="1"/>
            </p:cNvSpPr>
            <p:nvPr/>
          </p:nvSpPr>
          <p:spPr bwMode="gray">
            <a:xfrm>
              <a:off x="1569" y="1928"/>
              <a:ext cx="216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TW" altLang="en-US" dirty="0" smtClean="0"/>
                <a:t>網路資源</a:t>
              </a:r>
              <a:r>
                <a:rPr lang="en-US" altLang="zh-TW" dirty="0" smtClean="0"/>
                <a:t>(</a:t>
              </a:r>
              <a:r>
                <a:rPr lang="zh-TW" altLang="en-US" dirty="0" smtClean="0"/>
                <a:t>歌曲</a:t>
              </a:r>
              <a:r>
                <a:rPr lang="zh-TW" altLang="en-US" dirty="0" smtClean="0">
                  <a:latin typeface="MYuenHK-Xbold" pitchFamily="50" charset="-120"/>
                  <a:ea typeface="MYuenHK-Xbold" pitchFamily="50" charset="-120"/>
                </a:rPr>
                <a:t>、</a:t>
              </a:r>
              <a:r>
                <a:rPr lang="zh-TW" altLang="en-US" dirty="0" smtClean="0"/>
                <a:t>影片</a:t>
              </a:r>
              <a:r>
                <a:rPr lang="en-US" altLang="zh-TW" dirty="0" smtClean="0"/>
                <a:t>)…</a:t>
              </a:r>
            </a:p>
            <a:p>
              <a:pPr algn="ctr" eaLnBrk="0" hangingPunct="0"/>
              <a:endParaRPr lang="en-US" altLang="zh-TW" b="1" dirty="0">
                <a:solidFill>
                  <a:srgbClr val="000000"/>
                </a:solidFill>
                <a:ea typeface="新細明體" charset="-120"/>
              </a:endParaRPr>
            </a:p>
          </p:txBody>
        </p:sp>
        <p:sp>
          <p:nvSpPr>
            <p:cNvPr id="212032" name="Text Box 64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ea typeface="新細明體" charset="-120"/>
                </a:rPr>
                <a:t>4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3136344" y="1772816"/>
            <a:ext cx="3721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教材</a:t>
            </a:r>
            <a:r>
              <a:rPr lang="en-US" altLang="zh-TW" dirty="0" smtClean="0"/>
              <a:t>: Dino On The Go 7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3136344" y="2809278"/>
            <a:ext cx="3322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補充教材</a:t>
            </a:r>
            <a:r>
              <a:rPr lang="en-US" altLang="zh-TW" dirty="0" smtClean="0"/>
              <a:t>: </a:t>
            </a:r>
            <a:r>
              <a:rPr lang="zh-TW" altLang="en-US" dirty="0" smtClean="0"/>
              <a:t>學習單</a:t>
            </a:r>
            <a:endParaRPr lang="en-US" altLang="zh-TW" dirty="0"/>
          </a:p>
        </p:txBody>
      </p:sp>
      <p:pic>
        <p:nvPicPr>
          <p:cNvPr id="29" name="圖片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8115">
            <a:off x="6982131" y="5192983"/>
            <a:ext cx="1991153" cy="1628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kern="1200" dirty="0" smtClean="0">
                <a:solidFill>
                  <a:prstClr val="black"/>
                </a:solidFill>
                <a:latin typeface="MYuenHK-Xbold" pitchFamily="50" charset="-120"/>
                <a:ea typeface="MYuenHK-Xbold" pitchFamily="50" charset="-120"/>
              </a:rPr>
              <a:t>教學理念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5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"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營造互相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尊重且快樂的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學習環境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uenHK-Xbold" pitchFamily="50" charset="-120"/>
              <a:ea typeface="MYuenHK-Xbold" pitchFamily="50" charset="-120"/>
            </a:endParaRPr>
          </a:p>
          <a:p>
            <a:pPr lvl="0" fontAlgn="auto">
              <a:lnSpc>
                <a:spcPct val="15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"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以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任務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為導向讓學生有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使命感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完成每項活動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uenHK-Xbold" pitchFamily="50" charset="-120"/>
              <a:ea typeface="MYuenHK-Xbold" pitchFamily="50" charset="-120"/>
            </a:endParaRPr>
          </a:p>
          <a:p>
            <a:pPr lvl="0" fontAlgn="auto">
              <a:lnSpc>
                <a:spcPct val="15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"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設計延伸課程內容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培養學生國際觀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uenHK-Xbold" pitchFamily="50" charset="-120"/>
              <a:ea typeface="MYuenHK-Xbold" pitchFamily="50" charset="-120"/>
            </a:endParaRPr>
          </a:p>
          <a:p>
            <a:pPr lvl="0" fontAlgn="auto">
              <a:lnSpc>
                <a:spcPct val="15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"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分組團隊競賽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提供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學生自我表現的機會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uenHK-Xbold" pitchFamily="50" charset="-120"/>
              <a:ea typeface="MYuenHK-Xbold" pitchFamily="50" charset="-120"/>
            </a:endParaRPr>
          </a:p>
          <a:p>
            <a:pPr marL="0" lvl="0" indent="0" fontAlgn="auto">
              <a:lnSpc>
                <a:spcPct val="150000"/>
              </a:lnSpc>
              <a:spcAft>
                <a:spcPts val="0"/>
              </a:spcAft>
              <a:buClrTx/>
              <a:buNone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                  	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                     學習合作重要性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uenHK-Xbold" pitchFamily="50" charset="-120"/>
              <a:ea typeface="MYuenHK-Xbold" pitchFamily="50" charset="-120"/>
            </a:endParaRPr>
          </a:p>
          <a:p>
            <a:pPr marL="0" lvl="0" indent="0" fontAlgn="auto">
              <a:lnSpc>
                <a:spcPct val="150000"/>
              </a:lnSpc>
              <a:spcAft>
                <a:spcPts val="0"/>
              </a:spcAft>
              <a:buClrTx/>
              <a:buNone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uenHK-Xbold" pitchFamily="50" charset="-120"/>
                <a:ea typeface="MYuenHK-Xbold" pitchFamily="50" charset="-120"/>
              </a:rPr>
              <a:t>                   	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8115">
            <a:off x="7008476" y="5170337"/>
            <a:ext cx="1991153" cy="162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chemeClr val="tx1"/>
                </a:solidFill>
                <a:ea typeface="新細明體" charset="-120"/>
              </a:rPr>
              <a:t>課程活動</a:t>
            </a:r>
            <a:endParaRPr lang="en-US" altLang="zh-TW" sz="2000" dirty="0">
              <a:ea typeface="新細明體" charset="-120"/>
            </a:endParaRPr>
          </a:p>
        </p:txBody>
      </p:sp>
      <p:sp>
        <p:nvSpPr>
          <p:cNvPr id="225296" name="Oval 16"/>
          <p:cNvSpPr>
            <a:spLocks noChangeArrowheads="1"/>
          </p:cNvSpPr>
          <p:nvPr/>
        </p:nvSpPr>
        <p:spPr bwMode="gray">
          <a:xfrm>
            <a:off x="2827338" y="2092325"/>
            <a:ext cx="3457575" cy="345757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5400" algn="ctr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297" name="AutoShape 17"/>
          <p:cNvSpPr>
            <a:spLocks noChangeArrowheads="1"/>
          </p:cNvSpPr>
          <p:nvPr/>
        </p:nvSpPr>
        <p:spPr bwMode="gray">
          <a:xfrm>
            <a:off x="3622675" y="1665288"/>
            <a:ext cx="1919288" cy="593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7150">
            <a:solidFill>
              <a:schemeClr val="accent1"/>
            </a:solidFill>
            <a:round/>
            <a:headEnd/>
            <a:tailEnd/>
          </a:ln>
          <a:effectLst>
            <a:outerShdw dist="52363" dir="4557825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298" name="AutoShape 18"/>
          <p:cNvSpPr>
            <a:spLocks noChangeArrowheads="1"/>
          </p:cNvSpPr>
          <p:nvPr/>
        </p:nvSpPr>
        <p:spPr bwMode="gray">
          <a:xfrm>
            <a:off x="1357313" y="2971800"/>
            <a:ext cx="1919287" cy="593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7150">
            <a:solidFill>
              <a:schemeClr val="accent1"/>
            </a:solidFill>
            <a:round/>
            <a:headEnd/>
            <a:tailEnd/>
          </a:ln>
          <a:effectLst>
            <a:outerShdw dist="52363" dir="4557825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zh-TW" altLang="en-US" b="1" dirty="0">
                <a:solidFill>
                  <a:srgbClr val="FFFFFF"/>
                </a:solidFill>
                <a:ea typeface="新細明體" charset="-120"/>
              </a:rPr>
              <a:t>節慶教學</a:t>
            </a:r>
            <a:endParaRPr lang="zh-TW" altLang="en-US" dirty="0"/>
          </a:p>
        </p:txBody>
      </p:sp>
      <p:sp>
        <p:nvSpPr>
          <p:cNvPr id="225299" name="AutoShape 19"/>
          <p:cNvSpPr>
            <a:spLocks noChangeArrowheads="1"/>
          </p:cNvSpPr>
          <p:nvPr/>
        </p:nvSpPr>
        <p:spPr bwMode="gray">
          <a:xfrm>
            <a:off x="5867400" y="2971800"/>
            <a:ext cx="1919288" cy="593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7150">
            <a:solidFill>
              <a:schemeClr val="accent1"/>
            </a:solidFill>
            <a:round/>
            <a:headEnd/>
            <a:tailEnd/>
          </a:ln>
          <a:effectLst>
            <a:outerShdw dist="52363" dir="4557825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00" name="AutoShape 20"/>
          <p:cNvSpPr>
            <a:spLocks noChangeArrowheads="1"/>
          </p:cNvSpPr>
          <p:nvPr/>
        </p:nvSpPr>
        <p:spPr bwMode="gray">
          <a:xfrm>
            <a:off x="1939925" y="4743450"/>
            <a:ext cx="1919288" cy="593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7150">
            <a:solidFill>
              <a:schemeClr val="accent1"/>
            </a:solidFill>
            <a:round/>
            <a:headEnd/>
            <a:tailEnd/>
          </a:ln>
          <a:effectLst>
            <a:outerShdw dist="52363" dir="4557825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01" name="AutoShape 21"/>
          <p:cNvSpPr>
            <a:spLocks noChangeArrowheads="1"/>
          </p:cNvSpPr>
          <p:nvPr/>
        </p:nvSpPr>
        <p:spPr bwMode="gray">
          <a:xfrm>
            <a:off x="5233988" y="4756150"/>
            <a:ext cx="1919287" cy="593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7150">
            <a:solidFill>
              <a:schemeClr val="accent1"/>
            </a:solidFill>
            <a:round/>
            <a:headEnd/>
            <a:tailEnd/>
          </a:ln>
          <a:effectLst>
            <a:outerShdw dist="52363" dir="4557825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02" name="Rectangle 22"/>
          <p:cNvSpPr>
            <a:spLocks noChangeArrowheads="1"/>
          </p:cNvSpPr>
          <p:nvPr/>
        </p:nvSpPr>
        <p:spPr bwMode="black">
          <a:xfrm>
            <a:off x="5649913" y="1304906"/>
            <a:ext cx="218916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70000"/>
              </a:lnSpc>
            </a:pPr>
            <a:r>
              <a:rPr lang="en-US" altLang="zh-TW" sz="2000" dirty="0" smtClean="0">
                <a:solidFill>
                  <a:srgbClr val="000000"/>
                </a:solidFill>
                <a:ea typeface="新細明體" charset="-120"/>
              </a:rPr>
              <a:t>1.</a:t>
            </a:r>
            <a:r>
              <a:rPr lang="zh-TW" altLang="en-US" sz="2000" dirty="0" smtClean="0">
                <a:solidFill>
                  <a:srgbClr val="000000"/>
                </a:solidFill>
                <a:ea typeface="新細明體" charset="-120"/>
              </a:rPr>
              <a:t> 演說</a:t>
            </a:r>
            <a:endParaRPr lang="en-US" altLang="zh-TW" sz="2000" dirty="0" smtClean="0">
              <a:solidFill>
                <a:srgbClr val="000000"/>
              </a:solidFill>
              <a:ea typeface="新細明體" charset="-120"/>
            </a:endParaRPr>
          </a:p>
          <a:p>
            <a:pPr marL="228600" indent="-228600">
              <a:lnSpc>
                <a:spcPct val="70000"/>
              </a:lnSpc>
              <a:buAutoNum type="arabicPeriod"/>
            </a:pPr>
            <a:endParaRPr lang="en-US" altLang="zh-TW" sz="2000" dirty="0" smtClean="0">
              <a:solidFill>
                <a:srgbClr val="000000"/>
              </a:solidFill>
              <a:ea typeface="新細明體" charset="-120"/>
            </a:endParaRPr>
          </a:p>
          <a:p>
            <a:pPr marL="0" indent="0">
              <a:lnSpc>
                <a:spcPct val="70000"/>
              </a:lnSpc>
            </a:pPr>
            <a:r>
              <a:rPr lang="en-US" altLang="zh-TW" sz="2000" dirty="0" smtClean="0">
                <a:solidFill>
                  <a:srgbClr val="000000"/>
                </a:solidFill>
                <a:ea typeface="新細明體" charset="-120"/>
              </a:rPr>
              <a:t>2.</a:t>
            </a:r>
            <a:r>
              <a:rPr lang="zh-TW" altLang="en-US" sz="2000" dirty="0" smtClean="0">
                <a:solidFill>
                  <a:srgbClr val="000000"/>
                </a:solidFill>
                <a:ea typeface="新細明體" charset="-120"/>
              </a:rPr>
              <a:t> 歌唱</a:t>
            </a:r>
            <a:endParaRPr lang="en-US" altLang="zh-TW" sz="2000" dirty="0" smtClean="0">
              <a:solidFill>
                <a:srgbClr val="000000"/>
              </a:solidFill>
              <a:ea typeface="新細明體" charset="-120"/>
            </a:endParaRPr>
          </a:p>
          <a:p>
            <a:pPr marL="0" indent="0">
              <a:lnSpc>
                <a:spcPct val="70000"/>
              </a:lnSpc>
            </a:pPr>
            <a:endParaRPr lang="en-US" altLang="zh-TW" sz="2000" dirty="0">
              <a:solidFill>
                <a:srgbClr val="000000"/>
              </a:solidFill>
              <a:ea typeface="新細明體" charset="-120"/>
            </a:endParaRPr>
          </a:p>
          <a:p>
            <a:pPr marL="0" indent="0">
              <a:lnSpc>
                <a:spcPct val="70000"/>
              </a:lnSpc>
            </a:pPr>
            <a:r>
              <a:rPr lang="en-US" altLang="zh-TW" sz="2000" dirty="0" smtClean="0">
                <a:solidFill>
                  <a:srgbClr val="000000"/>
                </a:solidFill>
                <a:ea typeface="新細明體" charset="-120"/>
              </a:rPr>
              <a:t>3. </a:t>
            </a:r>
            <a:r>
              <a:rPr lang="zh-TW" altLang="en-US" sz="2000" dirty="0" smtClean="0">
                <a:solidFill>
                  <a:srgbClr val="000000"/>
                </a:solidFill>
                <a:ea typeface="新細明體" charset="-120"/>
              </a:rPr>
              <a:t>認證</a:t>
            </a:r>
            <a:endParaRPr lang="en-US" altLang="zh-TW" sz="2000" dirty="0" smtClean="0">
              <a:solidFill>
                <a:srgbClr val="000000"/>
              </a:solidFill>
              <a:ea typeface="新細明體" charset="-120"/>
            </a:endParaRPr>
          </a:p>
          <a:p>
            <a:pPr marL="0" indent="0">
              <a:lnSpc>
                <a:spcPct val="70000"/>
              </a:lnSpc>
            </a:pPr>
            <a:r>
              <a:rPr lang="zh-TW" altLang="en-US" sz="2000" dirty="0" smtClean="0">
                <a:solidFill>
                  <a:srgbClr val="000000"/>
                </a:solidFill>
                <a:ea typeface="新細明體" charset="-120"/>
              </a:rPr>
              <a:t> </a:t>
            </a:r>
            <a:endParaRPr lang="en-US" altLang="zh-TW" sz="2000" dirty="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225303" name="Rectangle 23"/>
          <p:cNvSpPr>
            <a:spLocks noChangeArrowheads="1"/>
          </p:cNvSpPr>
          <p:nvPr/>
        </p:nvSpPr>
        <p:spPr bwMode="black">
          <a:xfrm>
            <a:off x="167829" y="1408152"/>
            <a:ext cx="262979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28600" indent="-228600">
              <a:lnSpc>
                <a:spcPct val="90000"/>
              </a:lnSpc>
              <a:buAutoNum type="arabicPeriod"/>
            </a:pPr>
            <a:r>
              <a:rPr lang="en-US" altLang="zh-TW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新細明體" charset="-120"/>
              </a:rPr>
              <a:t> Halloween</a:t>
            </a:r>
            <a:endParaRPr lang="en-US" altLang="zh-TW" sz="2000" dirty="0" smtClean="0">
              <a:solidFill>
                <a:srgbClr val="000000"/>
              </a:solidFill>
              <a:latin typeface="Comic Sans MS" panose="030F0702030302020204" pitchFamily="66" charset="0"/>
              <a:ea typeface="新細明體" charset="-120"/>
            </a:endParaRPr>
          </a:p>
          <a:p>
            <a:pPr marL="228600" indent="-228600">
              <a:lnSpc>
                <a:spcPct val="90000"/>
              </a:lnSpc>
              <a:buAutoNum type="arabicPeriod"/>
            </a:pPr>
            <a:endParaRPr lang="en-US" altLang="zh-TW" sz="2000" dirty="0" smtClean="0">
              <a:solidFill>
                <a:srgbClr val="000000"/>
              </a:solidFill>
              <a:latin typeface="Comic Sans MS" panose="030F0702030302020204" pitchFamily="66" charset="0"/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新細明體" charset="-120"/>
              </a:rPr>
              <a:t>2. Thanksgiving Day</a:t>
            </a:r>
          </a:p>
          <a:p>
            <a:pPr>
              <a:lnSpc>
                <a:spcPct val="90000"/>
              </a:lnSpc>
            </a:pPr>
            <a:endParaRPr lang="en-US" altLang="zh-TW" sz="2000" dirty="0" smtClean="0">
              <a:solidFill>
                <a:srgbClr val="000000"/>
              </a:solidFill>
              <a:latin typeface="Comic Sans MS" panose="030F0702030302020204" pitchFamily="66" charset="0"/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新細明體" charset="-120"/>
              </a:rPr>
              <a:t>3. Christmas</a:t>
            </a:r>
          </a:p>
        </p:txBody>
      </p:sp>
      <p:sp>
        <p:nvSpPr>
          <p:cNvPr id="225304" name="Rectangle 24"/>
          <p:cNvSpPr>
            <a:spLocks noChangeArrowheads="1"/>
          </p:cNvSpPr>
          <p:nvPr/>
        </p:nvSpPr>
        <p:spPr bwMode="black">
          <a:xfrm>
            <a:off x="5144294" y="5549900"/>
            <a:ext cx="22812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70000"/>
              </a:lnSpc>
            </a:pPr>
            <a:r>
              <a:rPr lang="zh-TW" altLang="en-US" sz="2000" dirty="0" smtClean="0">
                <a:solidFill>
                  <a:srgbClr val="000000"/>
                </a:solidFill>
                <a:ea typeface="新細明體" charset="-120"/>
              </a:rPr>
              <a:t>英文歌曲教唱</a:t>
            </a:r>
            <a:endParaRPr lang="en-US" altLang="zh-TW" sz="2000" dirty="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225305" name="Rectangle 25"/>
          <p:cNvSpPr>
            <a:spLocks noChangeArrowheads="1"/>
          </p:cNvSpPr>
          <p:nvPr/>
        </p:nvSpPr>
        <p:spPr bwMode="black">
          <a:xfrm>
            <a:off x="1482725" y="3721100"/>
            <a:ext cx="15414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zh-TW" sz="1200" dirty="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225306" name="Rectangle 26"/>
          <p:cNvSpPr>
            <a:spLocks noChangeArrowheads="1"/>
          </p:cNvSpPr>
          <p:nvPr/>
        </p:nvSpPr>
        <p:spPr bwMode="black">
          <a:xfrm>
            <a:off x="251520" y="5451475"/>
            <a:ext cx="47525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28600" indent="-228600">
              <a:lnSpc>
                <a:spcPct val="70000"/>
              </a:lnSpc>
              <a:buAutoNum type="arabicPeriod"/>
            </a:pPr>
            <a:r>
              <a:rPr lang="en-US" altLang="zh-TW" sz="2000" dirty="0" smtClean="0">
                <a:latin typeface="Comic Sans MS" panose="030F0702030302020204" pitchFamily="66" charset="0"/>
                <a:cs typeface="Times New Roman"/>
              </a:rPr>
              <a:t>The </a:t>
            </a:r>
            <a:r>
              <a:rPr lang="en-US" altLang="zh-TW" sz="2000" dirty="0">
                <a:latin typeface="Comic Sans MS" panose="030F0702030302020204" pitchFamily="66" charset="0"/>
                <a:cs typeface="Times New Roman"/>
              </a:rPr>
              <a:t>very hungry </a:t>
            </a:r>
            <a:r>
              <a:rPr lang="en-US" altLang="zh-TW" sz="2000" dirty="0" smtClean="0">
                <a:latin typeface="Comic Sans MS" panose="030F0702030302020204" pitchFamily="66" charset="0"/>
                <a:cs typeface="Times New Roman"/>
              </a:rPr>
              <a:t>caterpillar</a:t>
            </a:r>
          </a:p>
          <a:p>
            <a:pPr marL="228600" indent="-228600">
              <a:lnSpc>
                <a:spcPct val="70000"/>
              </a:lnSpc>
              <a:buAutoNum type="arabicPeriod"/>
            </a:pPr>
            <a:endParaRPr lang="en-US" altLang="zh-TW" sz="2000" dirty="0" smtClean="0">
              <a:solidFill>
                <a:srgbClr val="000000"/>
              </a:solidFill>
              <a:latin typeface="Comic Sans MS" panose="030F0702030302020204" pitchFamily="66" charset="0"/>
              <a:ea typeface="新細明體" charset="-120"/>
            </a:endParaRPr>
          </a:p>
          <a:p>
            <a:pPr>
              <a:lnSpc>
                <a:spcPct val="70000"/>
              </a:lnSpc>
            </a:pPr>
            <a:r>
              <a:rPr lang="en-US" altLang="zh-TW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新細明體" charset="-120"/>
              </a:rPr>
              <a:t>2. </a:t>
            </a:r>
            <a:r>
              <a:rPr lang="en-US" altLang="zh-TW" sz="2000" dirty="0">
                <a:latin typeface="Comic Sans MS" panose="030F0702030302020204" pitchFamily="66" charset="0"/>
                <a:cs typeface="Times New Roman"/>
              </a:rPr>
              <a:t>Thanksgiving is for giving </a:t>
            </a:r>
            <a:r>
              <a:rPr lang="en-US" altLang="zh-TW" sz="2000" dirty="0" smtClean="0">
                <a:latin typeface="Comic Sans MS" panose="030F0702030302020204" pitchFamily="66" charset="0"/>
                <a:cs typeface="Times New Roman"/>
              </a:rPr>
              <a:t>Thanks</a:t>
            </a:r>
            <a:endParaRPr lang="en-US" altLang="zh-TW" sz="2000" dirty="0">
              <a:solidFill>
                <a:srgbClr val="000000"/>
              </a:solidFill>
              <a:latin typeface="Comic Sans MS" panose="030F0702030302020204" pitchFamily="66" charset="0"/>
              <a:ea typeface="新細明體" charset="-120"/>
            </a:endParaRPr>
          </a:p>
        </p:txBody>
      </p:sp>
      <p:sp>
        <p:nvSpPr>
          <p:cNvPr id="225307" name="Rectangle 27"/>
          <p:cNvSpPr>
            <a:spLocks noChangeArrowheads="1"/>
          </p:cNvSpPr>
          <p:nvPr/>
        </p:nvSpPr>
        <p:spPr bwMode="white">
          <a:xfrm>
            <a:off x="3766494" y="1777484"/>
            <a:ext cx="15696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FFFF"/>
                </a:solidFill>
                <a:ea typeface="新細明體" charset="-120"/>
              </a:rPr>
              <a:t>分組</a:t>
            </a:r>
            <a:r>
              <a:rPr lang="zh-TW" altLang="en-US" b="1" dirty="0">
                <a:solidFill>
                  <a:srgbClr val="FFFFFF"/>
                </a:solidFill>
                <a:ea typeface="新細明體" charset="-120"/>
              </a:rPr>
              <a:t>任務</a:t>
            </a:r>
            <a:r>
              <a:rPr lang="zh-TW" altLang="en-US" b="1" dirty="0" smtClean="0">
                <a:solidFill>
                  <a:srgbClr val="FFFFFF"/>
                </a:solidFill>
                <a:ea typeface="新細明體" charset="-120"/>
              </a:rPr>
              <a:t>活動</a:t>
            </a:r>
            <a:endParaRPr lang="en-US" altLang="zh-TW" b="1" dirty="0">
              <a:solidFill>
                <a:srgbClr val="FFFFFF"/>
              </a:solidFill>
              <a:ea typeface="新細明體" charset="-120"/>
            </a:endParaRPr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white">
          <a:xfrm>
            <a:off x="6047770" y="3108325"/>
            <a:ext cx="15696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FFFF"/>
                </a:solidFill>
                <a:ea typeface="新細明體" charset="-120"/>
              </a:rPr>
              <a:t>單字</a:t>
            </a:r>
            <a:r>
              <a:rPr lang="zh-TW" altLang="en-US" b="1" dirty="0">
                <a:solidFill>
                  <a:srgbClr val="FFFFFF"/>
                </a:solidFill>
                <a:ea typeface="新細明體" charset="-120"/>
              </a:rPr>
              <a:t>句型書寫</a:t>
            </a:r>
            <a:endParaRPr lang="en-US" altLang="zh-TW" b="1" dirty="0">
              <a:solidFill>
                <a:srgbClr val="FFFFFF"/>
              </a:solidFill>
              <a:ea typeface="新細明體" charset="-120"/>
            </a:endParaRPr>
          </a:p>
          <a:p>
            <a:pPr algn="ctr"/>
            <a:endParaRPr lang="en-US" altLang="zh-TW" b="1" dirty="0">
              <a:solidFill>
                <a:srgbClr val="FFFFFF"/>
              </a:solidFill>
              <a:ea typeface="新細明體" charset="-120"/>
            </a:endParaRP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white">
          <a:xfrm>
            <a:off x="5594386" y="4902200"/>
            <a:ext cx="1107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FFFF"/>
                </a:solidFill>
                <a:ea typeface="新細明體" charset="-120"/>
              </a:rPr>
              <a:t>影視教學</a:t>
            </a:r>
            <a:endParaRPr lang="en-US" altLang="zh-TW" b="1" dirty="0">
              <a:solidFill>
                <a:srgbClr val="FFFFFF"/>
              </a:solidFill>
              <a:ea typeface="新細明體" charset="-120"/>
            </a:endParaRPr>
          </a:p>
        </p:txBody>
      </p:sp>
      <p:sp>
        <p:nvSpPr>
          <p:cNvPr id="225311" name="Rectangle 31"/>
          <p:cNvSpPr>
            <a:spLocks noChangeArrowheads="1"/>
          </p:cNvSpPr>
          <p:nvPr/>
        </p:nvSpPr>
        <p:spPr bwMode="white">
          <a:xfrm>
            <a:off x="2371765" y="4838700"/>
            <a:ext cx="11079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FFFF"/>
                </a:solidFill>
                <a:ea typeface="新細明體" charset="-120"/>
              </a:rPr>
              <a:t>繪本教學</a:t>
            </a:r>
            <a:endParaRPr lang="en-US" altLang="zh-TW" b="1" dirty="0">
              <a:solidFill>
                <a:srgbClr val="FFFFFF"/>
              </a:solidFill>
              <a:ea typeface="新細明體" charset="-120"/>
            </a:endParaRPr>
          </a:p>
        </p:txBody>
      </p:sp>
      <p:pic>
        <p:nvPicPr>
          <p:cNvPr id="22" name="圖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8115">
            <a:off x="7008476" y="5170337"/>
            <a:ext cx="1991153" cy="1628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908329" y="2333625"/>
            <a:ext cx="1838325" cy="3309938"/>
            <a:chOff x="2287" y="1392"/>
            <a:chExt cx="1158" cy="2085"/>
          </a:xfrm>
        </p:grpSpPr>
        <p:sp>
          <p:nvSpPr>
            <p:cNvPr id="48" name="AutoShape 8"/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" name="AutoShape 9"/>
            <p:cNvSpPr>
              <a:spLocks noChangeArrowheads="1"/>
            </p:cNvSpPr>
            <p:nvPr/>
          </p:nvSpPr>
          <p:spPr bwMode="gray">
            <a:xfrm>
              <a:off x="2333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chemeClr val="tx1"/>
                </a:solidFill>
                <a:ea typeface="新細明體" charset="-120"/>
              </a:rPr>
              <a:t>評量</a:t>
            </a:r>
            <a:r>
              <a:rPr lang="zh-TW" altLang="en-US" sz="3600" dirty="0" smtClean="0">
                <a:solidFill>
                  <a:schemeClr val="tx1"/>
                </a:solidFill>
                <a:ea typeface="新細明體" charset="-120"/>
              </a:rPr>
              <a:t>方式</a:t>
            </a:r>
            <a:endParaRPr lang="en-US" altLang="zh-TW" sz="2000" dirty="0">
              <a:solidFill>
                <a:schemeClr val="tx1"/>
              </a:solidFill>
              <a:ea typeface="新細明體" charset="-120"/>
            </a:endParaRPr>
          </a:p>
        </p:txBody>
      </p:sp>
      <p:grpSp>
        <p:nvGrpSpPr>
          <p:cNvPr id="215044" name="Group 4"/>
          <p:cNvGrpSpPr>
            <a:grpSpLocks/>
          </p:cNvGrpSpPr>
          <p:nvPr/>
        </p:nvGrpSpPr>
        <p:grpSpPr bwMode="auto">
          <a:xfrm>
            <a:off x="838200" y="2286000"/>
            <a:ext cx="1838325" cy="3309938"/>
            <a:chOff x="528" y="1392"/>
            <a:chExt cx="1158" cy="2085"/>
          </a:xfrm>
        </p:grpSpPr>
        <p:sp>
          <p:nvSpPr>
            <p:cNvPr id="215045" name="AutoShape 5"/>
            <p:cNvSpPr>
              <a:spLocks noChangeArrowheads="1"/>
            </p:cNvSpPr>
            <p:nvPr/>
          </p:nvSpPr>
          <p:spPr bwMode="gray">
            <a:xfrm>
              <a:off x="528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046" name="AutoShape 6"/>
            <p:cNvSpPr>
              <a:spLocks noChangeArrowheads="1"/>
            </p:cNvSpPr>
            <p:nvPr/>
          </p:nvSpPr>
          <p:spPr bwMode="gray">
            <a:xfrm>
              <a:off x="576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15047" name="Group 7"/>
          <p:cNvGrpSpPr>
            <a:grpSpLocks/>
          </p:cNvGrpSpPr>
          <p:nvPr/>
        </p:nvGrpSpPr>
        <p:grpSpPr bwMode="auto">
          <a:xfrm>
            <a:off x="2877573" y="2304098"/>
            <a:ext cx="1838325" cy="3309938"/>
            <a:chOff x="2287" y="1392"/>
            <a:chExt cx="1158" cy="2085"/>
          </a:xfrm>
        </p:grpSpPr>
        <p:sp>
          <p:nvSpPr>
            <p:cNvPr id="215048" name="AutoShape 8"/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049" name="AutoShape 9"/>
            <p:cNvSpPr>
              <a:spLocks noChangeArrowheads="1"/>
            </p:cNvSpPr>
            <p:nvPr/>
          </p:nvSpPr>
          <p:spPr bwMode="gray">
            <a:xfrm>
              <a:off x="2333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15050" name="Group 10"/>
          <p:cNvGrpSpPr>
            <a:grpSpLocks/>
          </p:cNvGrpSpPr>
          <p:nvPr/>
        </p:nvGrpSpPr>
        <p:grpSpPr bwMode="auto">
          <a:xfrm>
            <a:off x="6877048" y="2342198"/>
            <a:ext cx="1838325" cy="3309938"/>
            <a:chOff x="4074" y="1392"/>
            <a:chExt cx="1158" cy="2085"/>
          </a:xfrm>
        </p:grpSpPr>
        <p:sp>
          <p:nvSpPr>
            <p:cNvPr id="215051" name="AutoShape 11"/>
            <p:cNvSpPr>
              <a:spLocks noChangeArrowheads="1"/>
            </p:cNvSpPr>
            <p:nvPr/>
          </p:nvSpPr>
          <p:spPr bwMode="gray">
            <a:xfrm>
              <a:off x="4074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052" name="AutoShape 12"/>
            <p:cNvSpPr>
              <a:spLocks noChangeArrowheads="1"/>
            </p:cNvSpPr>
            <p:nvPr/>
          </p:nvSpPr>
          <p:spPr bwMode="gray">
            <a:xfrm>
              <a:off x="4122" y="1422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15053" name="Text Box 13"/>
          <p:cNvSpPr txBox="1">
            <a:spLocks noChangeArrowheads="1"/>
          </p:cNvSpPr>
          <p:nvPr/>
        </p:nvSpPr>
        <p:spPr bwMode="white">
          <a:xfrm>
            <a:off x="855644" y="2389823"/>
            <a:ext cx="17526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課堂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endParaRPr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２</a:t>
            </a:r>
            <a:r>
              <a:rPr lang="en-US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0%</a:t>
            </a:r>
          </a:p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>
                <a:solidFill>
                  <a:prstClr val="black"/>
                </a:solidFill>
                <a:latin typeface="Calibri"/>
                <a:ea typeface="新細明體"/>
              </a:rPr>
              <a:t>活動</a:t>
            </a:r>
            <a:r>
              <a:rPr lang="zh-TW" altLang="en-US" b="1" dirty="0" smtClean="0">
                <a:solidFill>
                  <a:prstClr val="black"/>
                </a:solidFill>
                <a:latin typeface="Calibri"/>
                <a:ea typeface="新細明體"/>
              </a:rPr>
              <a:t>參與</a:t>
            </a:r>
            <a:endParaRPr lang="en-US" altLang="zh-TW" b="1" dirty="0" smtClean="0">
              <a:solidFill>
                <a:prstClr val="black"/>
              </a:solidFill>
              <a:latin typeface="Calibri"/>
              <a:ea typeface="新細明體"/>
            </a:endParaRPr>
          </a:p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 smtClean="0">
                <a:solidFill>
                  <a:prstClr val="black"/>
                </a:solidFill>
                <a:latin typeface="Calibri"/>
                <a:ea typeface="新細明體"/>
              </a:rPr>
              <a:t>小組互動</a:t>
            </a:r>
            <a:endParaRPr lang="en-US" altLang="zh-TW" b="1" dirty="0" smtClean="0">
              <a:solidFill>
                <a:prstClr val="black"/>
              </a:solidFill>
              <a:latin typeface="Calibri"/>
              <a:ea typeface="新細明體"/>
            </a:endParaRPr>
          </a:p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 smtClean="0">
                <a:solidFill>
                  <a:prstClr val="black"/>
                </a:solidFill>
                <a:latin typeface="Calibri"/>
                <a:ea typeface="新細明體"/>
              </a:rPr>
              <a:t>學習態度</a:t>
            </a:r>
            <a:endParaRPr lang="zh-TW" altLang="en-US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5056" name="Group 16"/>
          <p:cNvGrpSpPr>
            <a:grpSpLocks/>
          </p:cNvGrpSpPr>
          <p:nvPr/>
        </p:nvGrpSpPr>
        <p:grpSpPr bwMode="auto">
          <a:xfrm>
            <a:off x="2971800" y="3810000"/>
            <a:ext cx="504825" cy="496888"/>
            <a:chOff x="1872" y="2352"/>
            <a:chExt cx="240" cy="240"/>
          </a:xfrm>
        </p:grpSpPr>
        <p:grpSp>
          <p:nvGrpSpPr>
            <p:cNvPr id="215057" name="Group 17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215058" name="Oval 18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59" name="Oval 19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60" name="Oval 20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61" name="Oval 21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62" name="Oval 22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15063" name="Group 23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215064" name="Oval 24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65" name="Oval 25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66" name="Oval 26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67" name="Oval 27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68" name="Oval 28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215069" name="Group 29"/>
          <p:cNvGrpSpPr>
            <a:grpSpLocks/>
          </p:cNvGrpSpPr>
          <p:nvPr/>
        </p:nvGrpSpPr>
        <p:grpSpPr bwMode="auto">
          <a:xfrm>
            <a:off x="5715000" y="3810000"/>
            <a:ext cx="504825" cy="496888"/>
            <a:chOff x="1872" y="2352"/>
            <a:chExt cx="240" cy="240"/>
          </a:xfrm>
        </p:grpSpPr>
        <p:grpSp>
          <p:nvGrpSpPr>
            <p:cNvPr id="215070" name="Group 30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215071" name="Oval 31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72" name="Oval 32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73" name="Oval 33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74" name="Oval 34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75" name="Oval 35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15076" name="Group 36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215077" name="Oval 37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78" name="Oval 38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79" name="Oval 39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80" name="Oval 40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081" name="Oval 41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45" name="Text Box 13"/>
          <p:cNvSpPr txBox="1">
            <a:spLocks noChangeArrowheads="1"/>
          </p:cNvSpPr>
          <p:nvPr/>
        </p:nvSpPr>
        <p:spPr bwMode="white">
          <a:xfrm>
            <a:off x="2971800" y="2272040"/>
            <a:ext cx="1752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endParaRPr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２</a:t>
            </a:r>
            <a:r>
              <a:rPr lang="en-US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0%</a:t>
            </a:r>
          </a:p>
          <a:p>
            <a:pPr marL="0" lvl="0" indent="0"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 smtClean="0">
                <a:solidFill>
                  <a:prstClr val="black"/>
                </a:solidFill>
                <a:latin typeface="Calibri"/>
                <a:ea typeface="新細明體"/>
              </a:rPr>
              <a:t>小考</a:t>
            </a:r>
            <a:endParaRPr lang="en-US" altLang="zh-TW" b="1" dirty="0" smtClean="0">
              <a:solidFill>
                <a:prstClr val="black"/>
              </a:solidFill>
              <a:latin typeface="Calibri"/>
              <a:ea typeface="新細明體"/>
            </a:endParaRPr>
          </a:p>
          <a:p>
            <a:pPr marL="0" lvl="0" indent="0"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 smtClean="0">
                <a:solidFill>
                  <a:prstClr val="black"/>
                </a:solidFill>
                <a:latin typeface="Calibri"/>
                <a:ea typeface="新細明體"/>
              </a:rPr>
              <a:t>習作</a:t>
            </a:r>
            <a:endParaRPr lang="en-US" altLang="zh-TW" b="1" dirty="0" smtClean="0">
              <a:solidFill>
                <a:prstClr val="black"/>
              </a:solidFill>
              <a:latin typeface="Calibri"/>
              <a:ea typeface="新細明體"/>
            </a:endParaRPr>
          </a:p>
          <a:p>
            <a:pPr marL="0" lvl="0" indent="0"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 smtClean="0">
                <a:solidFill>
                  <a:prstClr val="black"/>
                </a:solidFill>
                <a:latin typeface="Calibri"/>
                <a:ea typeface="新細明體"/>
              </a:rPr>
              <a:t>練習本</a:t>
            </a:r>
            <a:endParaRPr lang="en-US" altLang="zh-TW" b="1" dirty="0" smtClean="0">
              <a:solidFill>
                <a:prstClr val="black"/>
              </a:solidFill>
              <a:latin typeface="Calibri"/>
              <a:ea typeface="新細明體"/>
            </a:endParaRPr>
          </a:p>
          <a:p>
            <a:pPr marL="0" lvl="0" indent="0"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 smtClean="0">
                <a:solidFill>
                  <a:prstClr val="black"/>
                </a:solidFill>
                <a:latin typeface="Calibri"/>
                <a:ea typeface="新細明體"/>
              </a:rPr>
              <a:t>學習</a:t>
            </a:r>
            <a:r>
              <a:rPr lang="zh-TW" altLang="en-US" b="1" dirty="0">
                <a:solidFill>
                  <a:prstClr val="black"/>
                </a:solidFill>
                <a:latin typeface="Calibri"/>
                <a:ea typeface="新細明體"/>
              </a:rPr>
              <a:t>單</a:t>
            </a:r>
          </a:p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TW" altLang="en-US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087532" y="2424435"/>
            <a:ext cx="141577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</a:t>
            </a: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endParaRPr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40%</a:t>
            </a:r>
          </a:p>
          <a:p>
            <a:pPr lvl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</a:t>
            </a:r>
            <a:endParaRPr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期末評量</a:t>
            </a:r>
            <a:endParaRPr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white">
          <a:xfrm>
            <a:off x="4926242" y="2389823"/>
            <a:ext cx="1752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口說評量</a:t>
            </a:r>
            <a:endParaRPr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２</a:t>
            </a:r>
            <a:r>
              <a:rPr lang="en-US" altLang="zh-TW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0%</a:t>
            </a:r>
          </a:p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英語演說</a:t>
            </a:r>
            <a:endParaRPr lang="en-US" altLang="zh-TW" sz="24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英語歌唱</a:t>
            </a:r>
          </a:p>
        </p:txBody>
      </p:sp>
      <p:pic>
        <p:nvPicPr>
          <p:cNvPr id="52" name="圖片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8115">
            <a:off x="7008476" y="5170337"/>
            <a:ext cx="1991153" cy="1628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kern="1200" dirty="0">
                <a:solidFill>
                  <a:schemeClr val="tx1"/>
                </a:solidFill>
                <a:latin typeface="MYoungHK-Xbold" pitchFamily="50" charset="-120"/>
                <a:ea typeface="MYoungHK-Xbold" pitchFamily="50" charset="-120"/>
              </a:rPr>
              <a:t>親師生合作</a:t>
            </a:r>
            <a:endParaRPr lang="en-US" altLang="zh-TW" sz="3600" dirty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60099" name="Freeform 3"/>
          <p:cNvSpPr>
            <a:spLocks/>
          </p:cNvSpPr>
          <p:nvPr/>
        </p:nvSpPr>
        <p:spPr bwMode="gray">
          <a:xfrm>
            <a:off x="990600" y="5091113"/>
            <a:ext cx="2019300" cy="962025"/>
          </a:xfrm>
          <a:custGeom>
            <a:avLst/>
            <a:gdLst>
              <a:gd name="T0" fmla="*/ 88 w 2320"/>
              <a:gd name="T1" fmla="*/ 696 h 792"/>
              <a:gd name="T2" fmla="*/ 88 w 2320"/>
              <a:gd name="T3" fmla="*/ 0 h 792"/>
              <a:gd name="T4" fmla="*/ 0 w 2320"/>
              <a:gd name="T5" fmla="*/ 0 h 792"/>
              <a:gd name="T6" fmla="*/ 0 w 2320"/>
              <a:gd name="T7" fmla="*/ 792 h 792"/>
              <a:gd name="T8" fmla="*/ 2320 w 2320"/>
              <a:gd name="T9" fmla="*/ 792 h 792"/>
              <a:gd name="T10" fmla="*/ 2320 w 2320"/>
              <a:gd name="T11" fmla="*/ 696 h 792"/>
              <a:gd name="T12" fmla="*/ 88 w 2320"/>
              <a:gd name="T13" fmla="*/ 696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0" h="792">
                <a:moveTo>
                  <a:pt x="88" y="696"/>
                </a:moveTo>
                <a:lnTo>
                  <a:pt x="88" y="0"/>
                </a:lnTo>
                <a:lnTo>
                  <a:pt x="0" y="0"/>
                </a:lnTo>
                <a:lnTo>
                  <a:pt x="0" y="792"/>
                </a:lnTo>
                <a:lnTo>
                  <a:pt x="2320" y="792"/>
                </a:lnTo>
                <a:lnTo>
                  <a:pt x="2320" y="696"/>
                </a:lnTo>
                <a:lnTo>
                  <a:pt x="88" y="696"/>
                </a:lnTo>
                <a:close/>
              </a:path>
            </a:pathLst>
          </a:custGeom>
          <a:solidFill>
            <a:schemeClr val="accent1">
              <a:alpha val="67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0100" name="Freeform 4"/>
          <p:cNvSpPr>
            <a:spLocks/>
          </p:cNvSpPr>
          <p:nvPr/>
        </p:nvSpPr>
        <p:spPr bwMode="gray">
          <a:xfrm rot="10800000">
            <a:off x="6076950" y="4168775"/>
            <a:ext cx="1924050" cy="962025"/>
          </a:xfrm>
          <a:custGeom>
            <a:avLst/>
            <a:gdLst>
              <a:gd name="T0" fmla="*/ 88 w 2320"/>
              <a:gd name="T1" fmla="*/ 696 h 792"/>
              <a:gd name="T2" fmla="*/ 88 w 2320"/>
              <a:gd name="T3" fmla="*/ 0 h 792"/>
              <a:gd name="T4" fmla="*/ 0 w 2320"/>
              <a:gd name="T5" fmla="*/ 0 h 792"/>
              <a:gd name="T6" fmla="*/ 0 w 2320"/>
              <a:gd name="T7" fmla="*/ 792 h 792"/>
              <a:gd name="T8" fmla="*/ 2320 w 2320"/>
              <a:gd name="T9" fmla="*/ 792 h 792"/>
              <a:gd name="T10" fmla="*/ 2320 w 2320"/>
              <a:gd name="T11" fmla="*/ 696 h 792"/>
              <a:gd name="T12" fmla="*/ 88 w 2320"/>
              <a:gd name="T13" fmla="*/ 696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0" h="792">
                <a:moveTo>
                  <a:pt x="88" y="696"/>
                </a:moveTo>
                <a:lnTo>
                  <a:pt x="88" y="0"/>
                </a:lnTo>
                <a:lnTo>
                  <a:pt x="0" y="0"/>
                </a:lnTo>
                <a:lnTo>
                  <a:pt x="0" y="792"/>
                </a:lnTo>
                <a:lnTo>
                  <a:pt x="2320" y="792"/>
                </a:lnTo>
                <a:lnTo>
                  <a:pt x="2320" y="696"/>
                </a:lnTo>
                <a:lnTo>
                  <a:pt x="88" y="696"/>
                </a:lnTo>
                <a:close/>
              </a:path>
            </a:pathLst>
          </a:custGeom>
          <a:solidFill>
            <a:schemeClr val="accent1">
              <a:alpha val="67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0103" name="Freeform 7"/>
          <p:cNvSpPr>
            <a:spLocks/>
          </p:cNvSpPr>
          <p:nvPr/>
        </p:nvSpPr>
        <p:spPr bwMode="gray">
          <a:xfrm>
            <a:off x="990600" y="2833688"/>
            <a:ext cx="2019300" cy="962025"/>
          </a:xfrm>
          <a:custGeom>
            <a:avLst/>
            <a:gdLst>
              <a:gd name="T0" fmla="*/ 88 w 2320"/>
              <a:gd name="T1" fmla="*/ 696 h 792"/>
              <a:gd name="T2" fmla="*/ 88 w 2320"/>
              <a:gd name="T3" fmla="*/ 0 h 792"/>
              <a:gd name="T4" fmla="*/ 0 w 2320"/>
              <a:gd name="T5" fmla="*/ 0 h 792"/>
              <a:gd name="T6" fmla="*/ 0 w 2320"/>
              <a:gd name="T7" fmla="*/ 792 h 792"/>
              <a:gd name="T8" fmla="*/ 2320 w 2320"/>
              <a:gd name="T9" fmla="*/ 792 h 792"/>
              <a:gd name="T10" fmla="*/ 2320 w 2320"/>
              <a:gd name="T11" fmla="*/ 696 h 792"/>
              <a:gd name="T12" fmla="*/ 88 w 2320"/>
              <a:gd name="T13" fmla="*/ 696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0" h="792">
                <a:moveTo>
                  <a:pt x="88" y="696"/>
                </a:moveTo>
                <a:lnTo>
                  <a:pt x="88" y="0"/>
                </a:lnTo>
                <a:lnTo>
                  <a:pt x="0" y="0"/>
                </a:lnTo>
                <a:lnTo>
                  <a:pt x="0" y="792"/>
                </a:lnTo>
                <a:lnTo>
                  <a:pt x="2320" y="792"/>
                </a:lnTo>
                <a:lnTo>
                  <a:pt x="2320" y="696"/>
                </a:lnTo>
                <a:lnTo>
                  <a:pt x="88" y="696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0104" name="Freeform 8"/>
          <p:cNvSpPr>
            <a:spLocks/>
          </p:cNvSpPr>
          <p:nvPr/>
        </p:nvSpPr>
        <p:spPr bwMode="gray">
          <a:xfrm rot="10800000">
            <a:off x="6038850" y="1881188"/>
            <a:ext cx="1924050" cy="962025"/>
          </a:xfrm>
          <a:custGeom>
            <a:avLst/>
            <a:gdLst>
              <a:gd name="T0" fmla="*/ 88 w 2320"/>
              <a:gd name="T1" fmla="*/ 696 h 792"/>
              <a:gd name="T2" fmla="*/ 88 w 2320"/>
              <a:gd name="T3" fmla="*/ 0 h 792"/>
              <a:gd name="T4" fmla="*/ 0 w 2320"/>
              <a:gd name="T5" fmla="*/ 0 h 792"/>
              <a:gd name="T6" fmla="*/ 0 w 2320"/>
              <a:gd name="T7" fmla="*/ 792 h 792"/>
              <a:gd name="T8" fmla="*/ 2320 w 2320"/>
              <a:gd name="T9" fmla="*/ 792 h 792"/>
              <a:gd name="T10" fmla="*/ 2320 w 2320"/>
              <a:gd name="T11" fmla="*/ 696 h 792"/>
              <a:gd name="T12" fmla="*/ 88 w 2320"/>
              <a:gd name="T13" fmla="*/ 696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0" h="792">
                <a:moveTo>
                  <a:pt x="88" y="696"/>
                </a:moveTo>
                <a:lnTo>
                  <a:pt x="88" y="0"/>
                </a:lnTo>
                <a:lnTo>
                  <a:pt x="0" y="0"/>
                </a:lnTo>
                <a:lnTo>
                  <a:pt x="0" y="792"/>
                </a:lnTo>
                <a:lnTo>
                  <a:pt x="2320" y="792"/>
                </a:lnTo>
                <a:lnTo>
                  <a:pt x="2320" y="696"/>
                </a:lnTo>
                <a:lnTo>
                  <a:pt x="88" y="696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0105" name="AutoShape 9"/>
          <p:cNvSpPr>
            <a:spLocks noChangeArrowheads="1"/>
          </p:cNvSpPr>
          <p:nvPr/>
        </p:nvSpPr>
        <p:spPr bwMode="gray">
          <a:xfrm>
            <a:off x="1190625" y="2271713"/>
            <a:ext cx="642937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75686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5686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TW" alt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要</a:t>
            </a:r>
            <a:r>
              <a:rPr lang="zh-TW" altLang="en-US" sz="2800" dirty="0" smtClean="0">
                <a:solidFill>
                  <a:srgbClr val="C0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閱讀</a:t>
            </a:r>
            <a:r>
              <a:rPr lang="zh-TW" alt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短文並且從中獲得資訊，</a:t>
            </a:r>
            <a:endParaRPr lang="en-US" altLang="zh-TW" sz="2800" dirty="0">
              <a:solidFill>
                <a:prstClr val="black">
                  <a:lumMod val="65000"/>
                  <a:lumOff val="35000"/>
                </a:prst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TW" alt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要能</a:t>
            </a:r>
            <a:r>
              <a:rPr lang="zh-TW" altLang="en-US" sz="2800" dirty="0">
                <a:solidFill>
                  <a:srgbClr val="C0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組織</a:t>
            </a:r>
            <a:r>
              <a:rPr lang="zh-TW" alt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所學</a:t>
            </a:r>
            <a:r>
              <a:rPr lang="zh-TW" alt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並</a:t>
            </a:r>
            <a:r>
              <a:rPr lang="zh-TW" altLang="en-US" sz="2800" dirty="0" smtClean="0">
                <a:solidFill>
                  <a:srgbClr val="C0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回應</a:t>
            </a:r>
            <a:r>
              <a:rPr lang="zh-TW" alt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簡單生活用語等等</a:t>
            </a:r>
            <a:r>
              <a:rPr lang="zh-TW" altLang="en-US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。</a:t>
            </a:r>
            <a:endParaRPr lang="en-US" altLang="zh-TW" sz="3200" dirty="0">
              <a:solidFill>
                <a:prstClr val="black">
                  <a:lumMod val="65000"/>
                  <a:lumOff val="35000"/>
                </a:prst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260106" name="AutoShape 10"/>
          <p:cNvSpPr>
            <a:spLocks noChangeArrowheads="1"/>
          </p:cNvSpPr>
          <p:nvPr/>
        </p:nvSpPr>
        <p:spPr bwMode="gray">
          <a:xfrm>
            <a:off x="1266825" y="4557713"/>
            <a:ext cx="642937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75686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75686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每週 </a:t>
            </a:r>
            <a:r>
              <a:rPr lang="zh-TW" altLang="en-US" sz="2800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作業</a:t>
            </a:r>
            <a:r>
              <a:rPr lang="zh-TW" altLang="en-US" sz="2800" dirty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、學習單、</a:t>
            </a:r>
            <a:r>
              <a:rPr lang="zh-TW" alt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sz="2800" dirty="0">
                <a:solidFill>
                  <a:srgbClr val="0070C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單字小考</a:t>
            </a:r>
            <a:endParaRPr lang="fr-CA" altLang="zh-TW" sz="2800" dirty="0">
              <a:solidFill>
                <a:srgbClr val="7030A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90600" y="1340768"/>
            <a:ext cx="293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800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培養學習習慣：</a:t>
            </a:r>
            <a:endParaRPr lang="en-US" altLang="zh-TW" sz="2800" dirty="0">
              <a:solidFill>
                <a:srgbClr val="7030A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143000" y="3907165"/>
            <a:ext cx="293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800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關心學習狀況：</a:t>
            </a:r>
            <a:endParaRPr lang="en-US" altLang="zh-TW" sz="2800" dirty="0">
              <a:solidFill>
                <a:srgbClr val="7030A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8115">
            <a:off x="7008476" y="5170337"/>
            <a:ext cx="1991153" cy="1628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5181600" y="2743200"/>
            <a:ext cx="37338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TW" sz="5400" b="1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Verdana"/>
                <a:ea typeface="Verdana"/>
                <a:cs typeface="Verdana"/>
              </a:rPr>
              <a:t>Thank You !</a:t>
            </a:r>
            <a:endParaRPr lang="zh-TW" altLang="en-US" sz="5400" b="1" kern="10" dirty="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Verdana"/>
              <a:cs typeface="Verdana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8115">
            <a:off x="7008476" y="5170337"/>
            <a:ext cx="1991153" cy="162806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578105" y="37890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zh-TW" altLang="en-US" sz="2800" dirty="0">
                <a:solidFill>
                  <a:prstClr val="black">
                    <a:lumMod val="50000"/>
                    <a:lumOff val="50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學校電話：</a:t>
            </a:r>
            <a:r>
              <a:rPr lang="en-US" altLang="zh-TW" sz="2800" dirty="0">
                <a:solidFill>
                  <a:prstClr val="black">
                    <a:lumMod val="50000"/>
                    <a:lumOff val="50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2596-5407</a:t>
            </a:r>
          </a:p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zh-TW" altLang="en-US" sz="2800" dirty="0">
                <a:solidFill>
                  <a:srgbClr val="0070C0"/>
                </a:solidFill>
                <a:latin typeface="Calibri"/>
                <a:ea typeface="新細明體" panose="02020500000000000000" pitchFamily="18" charset="-120"/>
              </a:rPr>
              <a:t>    </a:t>
            </a:r>
            <a:r>
              <a:rPr lang="en-US" altLang="zh-TW" sz="2800" dirty="0">
                <a:solidFill>
                  <a:srgbClr val="0070C0"/>
                </a:solidFill>
                <a:latin typeface="Calibri"/>
                <a:ea typeface="新細明體" panose="02020500000000000000" pitchFamily="18" charset="-120"/>
              </a:rPr>
              <a:t>Ms. Hsu</a:t>
            </a:r>
            <a:r>
              <a:rPr lang="zh-TW" altLang="en-US" sz="2800" dirty="0">
                <a:solidFill>
                  <a:srgbClr val="0070C0"/>
                </a:solidFill>
                <a:latin typeface="Calibri"/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solidFill>
                  <a:srgbClr val="FFC000"/>
                </a:solidFill>
                <a:latin typeface="Calibri"/>
                <a:ea typeface="新細明體" panose="02020500000000000000" pitchFamily="18" charset="-120"/>
              </a:rPr>
              <a:t>#818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91TGp_education_light">
  <a:themeElements>
    <a:clrScheme name="282TGp_food_light_ani 2">
      <a:dk1>
        <a:srgbClr val="000000"/>
      </a:dk1>
      <a:lt1>
        <a:srgbClr val="FFFFFF"/>
      </a:lt1>
      <a:dk2>
        <a:srgbClr val="193583"/>
      </a:dk2>
      <a:lt2>
        <a:srgbClr val="C0C0C0"/>
      </a:lt2>
      <a:accent1>
        <a:srgbClr val="89CA64"/>
      </a:accent1>
      <a:accent2>
        <a:srgbClr val="D9C215"/>
      </a:accent2>
      <a:accent3>
        <a:srgbClr val="FFFFFF"/>
      </a:accent3>
      <a:accent4>
        <a:srgbClr val="000000"/>
      </a:accent4>
      <a:accent5>
        <a:srgbClr val="C4E1B8"/>
      </a:accent5>
      <a:accent6>
        <a:srgbClr val="C4B012"/>
      </a:accent6>
      <a:hlink>
        <a:srgbClr val="04884E"/>
      </a:hlink>
      <a:folHlink>
        <a:srgbClr val="FF9600"/>
      </a:folHlink>
    </a:clrScheme>
    <a:fontScheme name="282TGp_food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82TGp_food_light_ani 1">
        <a:dk1>
          <a:srgbClr val="30311D"/>
        </a:dk1>
        <a:lt1>
          <a:srgbClr val="FFFFFF"/>
        </a:lt1>
        <a:dk2>
          <a:srgbClr val="333399"/>
        </a:dk2>
        <a:lt2>
          <a:srgbClr val="C0C0C0"/>
        </a:lt2>
        <a:accent1>
          <a:srgbClr val="3780BD"/>
        </a:accent1>
        <a:accent2>
          <a:srgbClr val="98C13D"/>
        </a:accent2>
        <a:accent3>
          <a:srgbClr val="FFFFFF"/>
        </a:accent3>
        <a:accent4>
          <a:srgbClr val="272817"/>
        </a:accent4>
        <a:accent5>
          <a:srgbClr val="AEC0DB"/>
        </a:accent5>
        <a:accent6>
          <a:srgbClr val="89AF36"/>
        </a:accent6>
        <a:hlink>
          <a:srgbClr val="F5B821"/>
        </a:hlink>
        <a:folHlink>
          <a:srgbClr val="9159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2TGp_food_light_ani 2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89CA64"/>
        </a:accent1>
        <a:accent2>
          <a:srgbClr val="D9C215"/>
        </a:accent2>
        <a:accent3>
          <a:srgbClr val="FFFFFF"/>
        </a:accent3>
        <a:accent4>
          <a:srgbClr val="000000"/>
        </a:accent4>
        <a:accent5>
          <a:srgbClr val="C4E1B8"/>
        </a:accent5>
        <a:accent6>
          <a:srgbClr val="C4B012"/>
        </a:accent6>
        <a:hlink>
          <a:srgbClr val="04884E"/>
        </a:hlink>
        <a:folHlink>
          <a:srgbClr val="FF9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82TGp_food_light_ani 3">
        <a:dk1>
          <a:srgbClr val="000000"/>
        </a:dk1>
        <a:lt1>
          <a:srgbClr val="FFFFFF"/>
        </a:lt1>
        <a:dk2>
          <a:srgbClr val="006666"/>
        </a:dk2>
        <a:lt2>
          <a:srgbClr val="C0C0C0"/>
        </a:lt2>
        <a:accent1>
          <a:srgbClr val="D4502C"/>
        </a:accent1>
        <a:accent2>
          <a:srgbClr val="D7AE3B"/>
        </a:accent2>
        <a:accent3>
          <a:srgbClr val="FFFFFF"/>
        </a:accent3>
        <a:accent4>
          <a:srgbClr val="000000"/>
        </a:accent4>
        <a:accent5>
          <a:srgbClr val="E6B3AC"/>
        </a:accent5>
        <a:accent6>
          <a:srgbClr val="C39D35"/>
        </a:accent6>
        <a:hlink>
          <a:srgbClr val="1C74B0"/>
        </a:hlink>
        <a:folHlink>
          <a:srgbClr val="85C1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291TGp_education_light</Template>
  <TotalTime>75</TotalTime>
  <Words>219</Words>
  <Application>Microsoft Office PowerPoint</Application>
  <PresentationFormat>如螢幕大小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291TGp_education_light</vt:lpstr>
      <vt:lpstr>五年級英文科</vt:lpstr>
      <vt:lpstr>教材說明</vt:lpstr>
      <vt:lpstr>教學理念</vt:lpstr>
      <vt:lpstr>課程活動</vt:lpstr>
      <vt:lpstr>評量方式</vt:lpstr>
      <vt:lpstr>親師生合作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五年級英文科</dc:title>
  <dc:creator>user</dc:creator>
  <cp:lastModifiedBy>user</cp:lastModifiedBy>
  <cp:revision>19</cp:revision>
  <dcterms:created xsi:type="dcterms:W3CDTF">2019-09-02T01:51:30Z</dcterms:created>
  <dcterms:modified xsi:type="dcterms:W3CDTF">2019-09-04T01:27:16Z</dcterms:modified>
</cp:coreProperties>
</file>