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69CAC041-57F2-400C-8123-883701C313BC}">
          <p14:sldIdLst>
            <p14:sldId id="256"/>
            <p14:sldId id="263"/>
            <p14:sldId id="257"/>
            <p14:sldId id="262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51B"/>
    <a:srgbClr val="ED3B03"/>
    <a:srgbClr val="08A6AA"/>
    <a:srgbClr val="9A1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70" d="100"/>
          <a:sy n="70" d="100"/>
        </p:scale>
        <p:origin x="6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12E7-6514-4C94-BB5F-311BD32CCB9D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74D54-8C80-433C-B9A8-F92DD04E70C3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96863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8B40-FB9F-4DBC-AAC2-78F959709852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0B71F-73E3-412D-8A37-B6BA018ABAC9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20606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777B9-064E-4B03-A483-405902D280D8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9A7D7-500B-45F9-B16F-C9300FA4ED3E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6099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1C6E3-DA5F-4ACA-80DE-B5E22F3ECCCA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05486-F426-4C65-8871-E01B1ED96ADF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320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3F25-F461-460E-9BF4-C9A1084F8C73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2CB1F-3B70-4B15-9517-39BACA6E11CB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77433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EE81-B9BB-4231-9D31-345428A997ED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76D11-0A40-40E1-8B59-1E67878E58EB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14571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2DD56-BC63-484C-A3C6-9FC6C3ED072B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28357-1150-4656-A17A-0C7C8440A88B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3027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ABE2-4BCC-484E-B70F-45FF7DF86C6A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B9D7E-E79C-4E31-A103-95B285BCB735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96744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5E772-CBFD-42F3-8F5B-1EEDF8A7E7DC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F1B74-E355-4C8D-8F81-9A5364095C74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81384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380B1-69EA-4A85-8F0B-4B556C205FC3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1030D-A17E-400E-8D40-165B497CB257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5170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B42D1-52C9-4F87-9078-DB88EAE6D193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F6C38-93AA-455C-88F5-B9CC8028F73C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06910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  <a:endParaRPr lang="fr-CA" altLang="zh-TW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  <a:endParaRPr lang="fr-CA" altLang="zh-TW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D18AE5-93B8-4CCA-809F-0AABB6F612ED}" type="datetimeFigureOut">
              <a:rPr lang="fr-FR"/>
              <a:pPr>
                <a:defRPr/>
              </a:pPr>
              <a:t>31/08/2018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3FA3A62-2712-43FB-AA33-8FE7B82380C2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869160"/>
            <a:ext cx="7772400" cy="814387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ED3B03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六</a:t>
            </a:r>
            <a:r>
              <a:rPr lang="zh-TW" altLang="en-US" sz="4000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年級 </a:t>
            </a:r>
            <a:r>
              <a:rPr lang="zh-TW" altLang="en-US" sz="4000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英文科</a:t>
            </a:r>
            <a:r>
              <a:rPr lang="zh-TW" altLang="en-US" sz="4000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sz="4000" dirty="0" smtClean="0">
                <a:solidFill>
                  <a:srgbClr val="0070C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課程計畫</a:t>
            </a:r>
            <a:endParaRPr lang="fr-CA" altLang="zh-TW" sz="4000" dirty="0" smtClean="0">
              <a:solidFill>
                <a:srgbClr val="0070C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959475"/>
            <a:ext cx="6400800" cy="612775"/>
          </a:xfrm>
        </p:spPr>
        <p:txBody>
          <a:bodyPr/>
          <a:lstStyle/>
          <a:p>
            <a:pPr algn="r"/>
            <a:r>
              <a:rPr lang="en-US" altLang="zh-TW" sz="2800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Ms. Hsu</a:t>
            </a:r>
            <a:endParaRPr lang="fr-CA" altLang="zh-TW" sz="2800" dirty="0" smtClean="0">
              <a:solidFill>
                <a:srgbClr val="7030A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sz="5400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教科書說明</a:t>
            </a:r>
            <a:endParaRPr lang="fr-CA" altLang="zh-TW" sz="5400" dirty="0" smtClean="0">
              <a:solidFill>
                <a:srgbClr val="9A1681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982451"/>
            <a:ext cx="8229600" cy="4686909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fr-CA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altLang="zh-TW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sz="2800" b="1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sz="2800" b="1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solidFill>
                  <a:srgbClr val="0070C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*課本、習作、作業簿           </a:t>
            </a:r>
            <a:r>
              <a:rPr lang="zh-TW" altLang="en-US" b="1" dirty="0" smtClean="0">
                <a:solidFill>
                  <a:srgbClr val="FF0000"/>
                </a:solidFill>
              </a:rPr>
              <a:t>     </a:t>
            </a:r>
            <a:endParaRPr lang="en-US" altLang="zh-TW" b="1" dirty="0" smtClean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CA" b="1" dirty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621" y="1772816"/>
            <a:ext cx="5220072" cy="2937438"/>
          </a:xfrm>
          <a:prstGeom prst="rect">
            <a:avLst/>
          </a:prstGeom>
        </p:spPr>
      </p:pic>
      <p:sp>
        <p:nvSpPr>
          <p:cNvPr id="7" name="爆炸 2 6"/>
          <p:cNvSpPr/>
          <p:nvPr/>
        </p:nvSpPr>
        <p:spPr>
          <a:xfrm>
            <a:off x="3347864" y="1268760"/>
            <a:ext cx="5338936" cy="3240360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solidFill>
                  <a:srgbClr val="FF000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用一年</a:t>
            </a:r>
            <a:endParaRPr lang="zh-TW" altLang="en-US" sz="5400" dirty="0">
              <a:solidFill>
                <a:srgbClr val="FF0000"/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597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8875" y="274638"/>
            <a:ext cx="6257925" cy="9941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5400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教 學</a:t>
            </a:r>
            <a:r>
              <a:rPr lang="zh-TW" altLang="en-US" sz="5400" dirty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sz="5400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計</a:t>
            </a:r>
            <a:r>
              <a:rPr lang="zh-TW" altLang="en-US" sz="5400" dirty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畫</a:t>
            </a:r>
            <a:endParaRPr lang="fr-CA" sz="5400" dirty="0">
              <a:solidFill>
                <a:srgbClr val="00B05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8875" y="1600200"/>
            <a:ext cx="6257925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000" b="1" dirty="0" smtClean="0">
                <a:solidFill>
                  <a:srgbClr val="00B0F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教材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  <a:r>
              <a:rPr lang="en-US" altLang="zh-TW" sz="3000" b="1" dirty="0" smtClean="0">
                <a:solidFill>
                  <a:schemeClr val="accent6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Everybody up!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(3)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endParaRPr lang="fr-CA" sz="3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3000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預計教學進度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每</a:t>
            </a:r>
            <a:r>
              <a:rPr lang="zh-TW" altLang="en-US" sz="3000" b="1" dirty="0" smtClean="0">
                <a:solidFill>
                  <a:srgbClr val="08A6AA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單元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1-2</a:t>
            </a:r>
            <a:r>
              <a:rPr lang="zh-TW" altLang="en-US" sz="3000" b="1" dirty="0" smtClean="0">
                <a:solidFill>
                  <a:srgbClr val="FFC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週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zh-TW" altLang="en-US" sz="3000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教學目標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增進英文</a:t>
            </a:r>
            <a:r>
              <a:rPr lang="zh-TW" altLang="en-US" sz="3000" b="1" dirty="0" smtClean="0">
                <a:solidFill>
                  <a:srgbClr val="00B0F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聽</a:t>
            </a:r>
            <a:r>
              <a:rPr lang="zh-TW" altLang="en-US" sz="3000" b="1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說</a:t>
            </a:r>
            <a:r>
              <a:rPr lang="zh-TW" altLang="en-US" sz="3000" b="1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讀</a:t>
            </a:r>
            <a:r>
              <a:rPr lang="zh-TW" altLang="en-US" sz="3000" b="1" dirty="0" smtClean="0">
                <a:solidFill>
                  <a:srgbClr val="00206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寫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能力</a:t>
            </a:r>
            <a:endParaRPr lang="en-US" altLang="zh-TW" sz="3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3000" b="1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教學方式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sz="3000" b="1" dirty="0" smtClean="0">
                <a:solidFill>
                  <a:schemeClr val="accent6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task-based</a:t>
            </a:r>
            <a:r>
              <a:rPr lang="zh-TW" altLang="en-US" sz="3000" b="1" dirty="0" smtClean="0">
                <a:solidFill>
                  <a:schemeClr val="accent6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sz="3000" b="1" dirty="0" err="1" smtClean="0">
                <a:solidFill>
                  <a:schemeClr val="accent6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Learing</a:t>
            </a:r>
            <a:endParaRPr lang="en-US" altLang="zh-TW" sz="3000" b="1" dirty="0" smtClean="0">
              <a:solidFill>
                <a:schemeClr val="accent6">
                  <a:lumMod val="7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任務導向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~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激勵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孩子積極參與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課堂活動</a:t>
            </a:r>
            <a:endParaRPr lang="en-US" altLang="zh-TW" sz="3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 挑戰並完成每堂課的任務和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內容</a:t>
            </a:r>
            <a:endParaRPr lang="en-US" altLang="zh-TW" sz="3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8875" y="274638"/>
            <a:ext cx="6257925" cy="9941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任務活動</a:t>
            </a:r>
            <a:endParaRPr lang="fr-CA" sz="4000" dirty="0">
              <a:solidFill>
                <a:srgbClr val="00B050"/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7" y="1600200"/>
            <a:ext cx="6768752" cy="4525963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</a:t>
            </a:r>
            <a:r>
              <a:rPr lang="zh-TW" altLang="en-US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1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English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song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英文歌曲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</a:t>
            </a:r>
            <a:r>
              <a:rPr lang="zh-TW" altLang="en-US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2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Online Practice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線上測驗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</a:t>
            </a:r>
            <a:r>
              <a:rPr lang="zh-TW" altLang="en-US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3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Halloween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萬聖節活動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　或</a:t>
            </a:r>
            <a:endParaRPr lang="en-US" altLang="zh-TW" b="1" dirty="0" smtClean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　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　　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Ｘｍａｓ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耶誕節</a:t>
            </a:r>
            <a:r>
              <a:rPr lang="zh-TW" altLang="en-US" b="1" dirty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活動</a:t>
            </a:r>
            <a:r>
              <a:rPr lang="en-US" altLang="zh-TW" b="1" dirty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  <a:endParaRPr lang="en-US" altLang="zh-TW" b="1" dirty="0" smtClean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</a:t>
            </a:r>
            <a:r>
              <a:rPr lang="zh-TW" altLang="en-US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4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Letter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, diary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短文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書寫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endParaRPr lang="en-US" altLang="zh-TW" b="1" dirty="0" smtClean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b="1" dirty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</a:t>
            </a:r>
            <a:r>
              <a:rPr lang="zh-TW" altLang="en-US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５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Ｐａｓｓｐｏｒｔ 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英文認證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endParaRPr lang="en-US" altLang="zh-TW" b="1" dirty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endParaRPr lang="en-US" altLang="zh-TW" b="1" dirty="0" smtClean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93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sz="5400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評 量 方 式</a:t>
            </a:r>
            <a:endParaRPr lang="fr-CA" altLang="zh-TW" sz="5400" dirty="0" smtClean="0">
              <a:solidFill>
                <a:srgbClr val="9A1681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9857" y="1910443"/>
            <a:ext cx="8229600" cy="367879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fr-CA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TW" altLang="en-US" sz="2800" b="1" dirty="0" smtClean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*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二次 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定期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紙筆評量 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en-US" altLang="zh-TW" b="1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10/26</a:t>
            </a:r>
            <a:r>
              <a:rPr lang="zh-TW" altLang="en-US" b="1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&amp;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00B0F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1/11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*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  <a:r>
              <a:rPr lang="zh-TW" altLang="en-US" b="1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口說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/</a:t>
            </a:r>
            <a:r>
              <a:rPr lang="zh-TW" altLang="en-US" b="1" dirty="0" smtClean="0">
                <a:solidFill>
                  <a:srgbClr val="00B0F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多元 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評量  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暫定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12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月底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b="1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*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每週 </a:t>
            </a:r>
            <a:r>
              <a:rPr lang="zh-TW" altLang="en-US" b="1" dirty="0" smtClean="0">
                <a:solidFill>
                  <a:srgbClr val="08A6AA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作業書寫 </a:t>
            </a:r>
            <a:endParaRPr lang="en-US" altLang="zh-TW" b="1" dirty="0">
              <a:solidFill>
                <a:srgbClr val="08A6AA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b="1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*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  <a:r>
              <a:rPr lang="zh-TW" altLang="en-US" b="1" dirty="0" smtClean="0">
                <a:solidFill>
                  <a:schemeClr val="accent3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每週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單字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句型</a:t>
            </a:r>
            <a:r>
              <a:rPr lang="zh-TW" altLang="en-US" b="1" dirty="0" smtClean="0">
                <a:solidFill>
                  <a:schemeClr val="accent3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小考 </a:t>
            </a:r>
            <a:endParaRPr lang="en-US" altLang="zh-TW" b="1" dirty="0" smtClean="0">
              <a:solidFill>
                <a:schemeClr val="accent3">
                  <a:lumMod val="7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*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  <a:r>
              <a:rPr lang="zh-TW" altLang="en-US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學習態度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課堂參與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/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表現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  <a:endParaRPr lang="fr-CA" b="1" dirty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5400" dirty="0" smtClean="0">
                <a:solidFill>
                  <a:srgbClr val="ED3B03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親 師 合 作</a:t>
            </a:r>
            <a:endParaRPr lang="fr-CA" sz="5400" dirty="0">
              <a:solidFill>
                <a:srgbClr val="ED3B03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高年級具備能力：</a:t>
            </a:r>
            <a:endParaRPr lang="en-US" altLang="zh-TW" dirty="0" smtClean="0">
              <a:solidFill>
                <a:srgbClr val="7030A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開始要能</a:t>
            </a:r>
            <a:r>
              <a:rPr lang="zh-TW" altLang="en-US" dirty="0" smtClean="0">
                <a:solidFill>
                  <a:srgbClr val="C0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閱讀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短文並且從中獲得資訊，</a:t>
            </a:r>
            <a:endParaRPr lang="en-US" altLang="zh-TW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要能</a:t>
            </a:r>
            <a:r>
              <a:rPr lang="zh-TW" altLang="en-US" dirty="0" smtClean="0">
                <a:solidFill>
                  <a:srgbClr val="C0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組織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所學並且創造、</a:t>
            </a:r>
            <a:r>
              <a:rPr lang="zh-TW" altLang="en-US" dirty="0" smtClean="0">
                <a:solidFill>
                  <a:srgbClr val="C0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回應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簡單生活用語等等。</a:t>
            </a:r>
            <a:endParaRPr lang="en-US" altLang="zh-TW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每週   </a:t>
            </a:r>
            <a:r>
              <a:rPr lang="zh-TW" altLang="en-US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作業</a:t>
            </a:r>
            <a:r>
              <a:rPr lang="zh-TW" altLang="en-US" dirty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、</a:t>
            </a:r>
            <a:r>
              <a:rPr lang="zh-TW" altLang="en-US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學習單、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dirty="0" smtClean="0">
                <a:solidFill>
                  <a:srgbClr val="0070C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單字小考</a:t>
            </a:r>
            <a:endParaRPr lang="fr-CA" dirty="0" smtClean="0">
              <a:solidFill>
                <a:srgbClr val="7030A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fr-CA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endParaRPr lang="fr-CA" sz="4000" dirty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4" name="心形 3"/>
          <p:cNvSpPr/>
          <p:nvPr/>
        </p:nvSpPr>
        <p:spPr>
          <a:xfrm>
            <a:off x="453555" y="1124744"/>
            <a:ext cx="8229600" cy="4752528"/>
          </a:xfrm>
          <a:prstGeom prst="heart">
            <a:avLst/>
          </a:prstGeom>
          <a:solidFill>
            <a:srgbClr val="D2E51B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6000" dirty="0">
                <a:solidFill>
                  <a:srgbClr val="08A6AA"/>
                </a:solidFill>
                <a:latin typeface="AR CARTER" panose="02000000000000000000" pitchFamily="2" charset="0"/>
                <a:ea typeface="華康行楷體W5" panose="03000509000000000000" pitchFamily="65" charset="-120"/>
              </a:rPr>
              <a:t>Practice makes perfect</a:t>
            </a:r>
            <a:r>
              <a:rPr lang="en-US" altLang="zh-TW" sz="6000" dirty="0" smtClean="0">
                <a:solidFill>
                  <a:srgbClr val="08A6AA"/>
                </a:solidFill>
                <a:latin typeface="AR CARTER" panose="02000000000000000000" pitchFamily="2" charset="0"/>
                <a:ea typeface="華康行楷體W5" panose="03000509000000000000" pitchFamily="65" charset="-120"/>
              </a:rPr>
              <a:t>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altLang="zh-TW" sz="5400" dirty="0" smtClean="0">
                <a:solidFill>
                  <a:srgbClr val="08A6AA"/>
                </a:solidFill>
                <a:latin typeface="AR CARTER" panose="02000000000000000000" pitchFamily="2" charset="0"/>
                <a:ea typeface="華康行楷體W5" panose="03000509000000000000" pitchFamily="65" charset="-120"/>
              </a:rPr>
              <a:t>Let’s learn English happily.            </a:t>
            </a:r>
            <a:r>
              <a:rPr lang="en-US" altLang="zh-TW" sz="3200" dirty="0" smtClean="0">
                <a:solidFill>
                  <a:srgbClr val="ED3B03"/>
                </a:solidFill>
                <a:latin typeface="AR CARTER" panose="02000000000000000000" pitchFamily="2" charset="0"/>
                <a:ea typeface="華康行楷體W5" panose="03000509000000000000" pitchFamily="65" charset="-120"/>
                <a:sym typeface="Wingdings" panose="05000000000000000000" pitchFamily="2" charset="2"/>
              </a:rPr>
              <a:t>                                      </a:t>
            </a:r>
            <a:r>
              <a:rPr lang="en-US" altLang="zh-TW" sz="8800" dirty="0" smtClean="0">
                <a:solidFill>
                  <a:srgbClr val="ED3B03"/>
                </a:solidFill>
                <a:latin typeface="AR CARTER" panose="02000000000000000000" pitchFamily="2" charset="0"/>
                <a:ea typeface="華康行楷體W5" panose="03000509000000000000" pitchFamily="65" charset="-120"/>
                <a:sym typeface="Wingdings" panose="05000000000000000000" pitchFamily="2" charset="2"/>
              </a:rPr>
              <a:t></a:t>
            </a:r>
            <a:endParaRPr lang="en-US" altLang="zh-TW" sz="8800" dirty="0" smtClean="0">
              <a:solidFill>
                <a:srgbClr val="ED3B03"/>
              </a:solidFill>
              <a:latin typeface="AR CARTER" panose="02000000000000000000" pitchFamily="2" charset="0"/>
              <a:ea typeface="華康行楷體W5" panose="03000509000000000000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fr-CA" altLang="zh-TW" sz="3200" dirty="0">
              <a:solidFill>
                <a:srgbClr val="08A6AA"/>
              </a:solidFill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23224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6600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Thank you.</a:t>
            </a:r>
            <a:endParaRPr lang="fr-CA" sz="6600" dirty="0">
              <a:solidFill>
                <a:srgbClr val="00B05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611560" y="3789040"/>
            <a:ext cx="8229600" cy="100811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英語教室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   </a:t>
            </a:r>
            <a:r>
              <a:rPr lang="zh-TW" altLang="en-US" dirty="0" smtClean="0">
                <a:solidFill>
                  <a:srgbClr val="ED3B03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分機</a:t>
            </a:r>
            <a:r>
              <a:rPr lang="en-US" altLang="zh-TW" smtClean="0">
                <a:solidFill>
                  <a:srgbClr val="ED3B03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:818</a:t>
            </a:r>
            <a:endParaRPr lang="fr-CA" dirty="0">
              <a:solidFill>
                <a:srgbClr val="ED3B03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135</Template>
  <TotalTime>206</TotalTime>
  <Words>218</Words>
  <Application>Microsoft Office PowerPoint</Application>
  <PresentationFormat>如螢幕大小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文鼎中廣告體</vt:lpstr>
      <vt:lpstr>文鼎古印體</vt:lpstr>
      <vt:lpstr>華康行楷體W5</vt:lpstr>
      <vt:lpstr>新細明體</vt:lpstr>
      <vt:lpstr>AR CARTER</vt:lpstr>
      <vt:lpstr>Arial</vt:lpstr>
      <vt:lpstr>Calibri</vt:lpstr>
      <vt:lpstr>Wingdings</vt:lpstr>
      <vt:lpstr>Thème Office</vt:lpstr>
      <vt:lpstr>六年級 英文科 課程計畫</vt:lpstr>
      <vt:lpstr>教科書說明</vt:lpstr>
      <vt:lpstr>教 學 計 畫</vt:lpstr>
      <vt:lpstr>任務活動</vt:lpstr>
      <vt:lpstr>評 量 方 式</vt:lpstr>
      <vt:lpstr>親 師 合 作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六年級 英文科 教學計畫</dc:title>
  <dc:creator>user</dc:creator>
  <cp:lastModifiedBy>user</cp:lastModifiedBy>
  <cp:revision>43</cp:revision>
  <dcterms:created xsi:type="dcterms:W3CDTF">2016-08-31T04:43:46Z</dcterms:created>
  <dcterms:modified xsi:type="dcterms:W3CDTF">2018-08-31T06:02:14Z</dcterms:modified>
</cp:coreProperties>
</file>