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3" r:id="rId7"/>
    <p:sldId id="264" r:id="rId8"/>
    <p:sldId id="260" r:id="rId9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08A6AA"/>
    <a:srgbClr val="ED3B03"/>
    <a:srgbClr val="9A16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84" autoAdjust="0"/>
    <p:restoredTop sz="94660"/>
  </p:normalViewPr>
  <p:slideViewPr>
    <p:cSldViewPr>
      <p:cViewPr varScale="1">
        <p:scale>
          <a:sx n="78" d="100"/>
          <a:sy n="78" d="100"/>
        </p:scale>
        <p:origin x="384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C12E7-6514-4C94-BB5F-311BD32CCB9D}" type="datetimeFigureOut">
              <a:rPr lang="fr-FR"/>
              <a:pPr>
                <a:defRPr/>
              </a:pPr>
              <a:t>27/02/2018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474D54-8C80-433C-B9A8-F92DD04E70C3}" type="slidenum">
              <a:rPr lang="fr-CA" altLang="zh-TW"/>
              <a:pPr/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val="2968636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98B40-FB9F-4DBC-AAC2-78F959709852}" type="datetimeFigureOut">
              <a:rPr lang="fr-FR"/>
              <a:pPr>
                <a:defRPr/>
              </a:pPr>
              <a:t>27/02/2018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10B71F-73E3-412D-8A37-B6BA018ABAC9}" type="slidenum">
              <a:rPr lang="fr-CA" altLang="zh-TW"/>
              <a:pPr/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val="22060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777B9-064E-4B03-A483-405902D280D8}" type="datetimeFigureOut">
              <a:rPr lang="fr-FR"/>
              <a:pPr>
                <a:defRPr/>
              </a:pPr>
              <a:t>27/02/2018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E9A7D7-500B-45F9-B16F-C9300FA4ED3E}" type="slidenum">
              <a:rPr lang="fr-CA" altLang="zh-TW"/>
              <a:pPr/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val="60996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1C6E3-DA5F-4ACA-80DE-B5E22F3ECCCA}" type="datetimeFigureOut">
              <a:rPr lang="fr-FR"/>
              <a:pPr>
                <a:defRPr/>
              </a:pPr>
              <a:t>27/02/2018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505486-F426-4C65-8871-E01B1ED96ADF}" type="slidenum">
              <a:rPr lang="fr-CA" altLang="zh-TW"/>
              <a:pPr/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val="23203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23F25-F461-460E-9BF4-C9A1084F8C73}" type="datetimeFigureOut">
              <a:rPr lang="fr-FR"/>
              <a:pPr>
                <a:defRPr/>
              </a:pPr>
              <a:t>27/02/2018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72CB1F-3B70-4B15-9517-39BACA6E11CB}" type="slidenum">
              <a:rPr lang="fr-CA" altLang="zh-TW"/>
              <a:pPr/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val="774333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6EE81-B9BB-4231-9D31-345428A997ED}" type="datetimeFigureOut">
              <a:rPr lang="fr-FR"/>
              <a:pPr>
                <a:defRPr/>
              </a:pPr>
              <a:t>27/02/2018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F76D11-0A40-40E1-8B59-1E67878E58EB}" type="slidenum">
              <a:rPr lang="fr-CA" altLang="zh-TW"/>
              <a:pPr/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val="4145714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2DD56-BC63-484C-A3C6-9FC6C3ED072B}" type="datetimeFigureOut">
              <a:rPr lang="fr-FR"/>
              <a:pPr>
                <a:defRPr/>
              </a:pPr>
              <a:t>27/02/2018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328357-1150-4656-A17A-0C7C8440A88B}" type="slidenum">
              <a:rPr lang="fr-CA" altLang="zh-TW"/>
              <a:pPr/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val="3302797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3ABE2-4BCC-484E-B70F-45FF7DF86C6A}" type="datetimeFigureOut">
              <a:rPr lang="fr-FR"/>
              <a:pPr>
                <a:defRPr/>
              </a:pPr>
              <a:t>27/02/2018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7B9D7E-E79C-4E31-A103-95B285BCB735}" type="slidenum">
              <a:rPr lang="fr-CA" altLang="zh-TW"/>
              <a:pPr/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val="967440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5E772-CBFD-42F3-8F5B-1EEDF8A7E7DC}" type="datetimeFigureOut">
              <a:rPr lang="fr-FR"/>
              <a:pPr>
                <a:defRPr/>
              </a:pPr>
              <a:t>27/02/2018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8F1B74-E355-4C8D-8F81-9A5364095C74}" type="slidenum">
              <a:rPr lang="fr-CA" altLang="zh-TW"/>
              <a:pPr/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val="813844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380B1-69EA-4A85-8F0B-4B556C205FC3}" type="datetimeFigureOut">
              <a:rPr lang="fr-FR"/>
              <a:pPr>
                <a:defRPr/>
              </a:pPr>
              <a:t>27/02/2018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C1030D-A17E-400E-8D40-165B497CB257}" type="slidenum">
              <a:rPr lang="fr-CA" altLang="zh-TW"/>
              <a:pPr/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val="451708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fr-CA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B42D1-52C9-4F87-9078-DB88EAE6D193}" type="datetimeFigureOut">
              <a:rPr lang="fr-FR"/>
              <a:pPr>
                <a:defRPr/>
              </a:pPr>
              <a:t>27/02/2018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2F6C38-93AA-455C-88F5-B9CC8028F73C}" type="slidenum">
              <a:rPr lang="fr-CA" altLang="zh-TW"/>
              <a:pPr/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val="406910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TW" smtClean="0"/>
              <a:t>Cliquez pour modifier le style du titre</a:t>
            </a:r>
            <a:endParaRPr lang="fr-CA" altLang="zh-TW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TW" smtClean="0"/>
              <a:t>Cliquez pour modifier les styles du texte du masque</a:t>
            </a:r>
          </a:p>
          <a:p>
            <a:pPr lvl="1"/>
            <a:r>
              <a:rPr lang="fr-FR" altLang="zh-TW" smtClean="0"/>
              <a:t>Deuxième niveau</a:t>
            </a:r>
          </a:p>
          <a:p>
            <a:pPr lvl="2"/>
            <a:r>
              <a:rPr lang="fr-FR" altLang="zh-TW" smtClean="0"/>
              <a:t>Troisième niveau</a:t>
            </a:r>
          </a:p>
          <a:p>
            <a:pPr lvl="3"/>
            <a:r>
              <a:rPr lang="fr-FR" altLang="zh-TW" smtClean="0"/>
              <a:t>Quatrième niveau</a:t>
            </a:r>
          </a:p>
          <a:p>
            <a:pPr lvl="4"/>
            <a:r>
              <a:rPr lang="fr-FR" altLang="zh-TW" smtClean="0"/>
              <a:t>Cinquième niveau</a:t>
            </a:r>
            <a:endParaRPr lang="fr-CA" altLang="zh-TW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DD18AE5-93B8-4CCA-809F-0AABB6F612ED}" type="datetimeFigureOut">
              <a:rPr lang="fr-FR"/>
              <a:pPr>
                <a:defRPr/>
              </a:pPr>
              <a:t>27/02/2018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3FA3A62-2712-43FB-AA33-8FE7B82380C2}" type="slidenum">
              <a:rPr lang="fr-CA" altLang="zh-TW"/>
              <a:pPr/>
              <a:t>‹#›</a:t>
            </a:fld>
            <a:endParaRPr lang="fr-CA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11" Type="http://schemas.openxmlformats.org/officeDocument/2006/relationships/image" Target="../media/image20.jpg"/><Relationship Id="rId5" Type="http://schemas.openxmlformats.org/officeDocument/2006/relationships/image" Target="../media/image14.jpg"/><Relationship Id="rId10" Type="http://schemas.openxmlformats.org/officeDocument/2006/relationships/image" Target="../media/image19.jpg"/><Relationship Id="rId4" Type="http://schemas.openxmlformats.org/officeDocument/2006/relationships/image" Target="../media/image13.jpg"/><Relationship Id="rId9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685800" y="4869160"/>
            <a:ext cx="7772400" cy="814387"/>
          </a:xfrm>
        </p:spPr>
        <p:txBody>
          <a:bodyPr/>
          <a:lstStyle/>
          <a:p>
            <a:r>
              <a:rPr lang="zh-TW" altLang="en-US" sz="4000" dirty="0" smtClean="0">
                <a:solidFill>
                  <a:srgbClr val="ED3B03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六</a:t>
            </a:r>
            <a:r>
              <a:rPr lang="zh-TW" altLang="en-US" sz="4000" dirty="0" smtClean="0">
                <a:solidFill>
                  <a:srgbClr val="00B050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年級 </a:t>
            </a:r>
            <a:r>
              <a:rPr lang="zh-TW" altLang="en-US" sz="4000" dirty="0" smtClean="0">
                <a:solidFill>
                  <a:srgbClr val="9A1681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英文科</a:t>
            </a:r>
            <a:r>
              <a:rPr lang="zh-TW" altLang="en-US" sz="4000" dirty="0" smtClean="0">
                <a:solidFill>
                  <a:srgbClr val="00B050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 </a:t>
            </a:r>
            <a:r>
              <a:rPr lang="zh-TW" altLang="en-US" sz="4000" dirty="0" smtClean="0">
                <a:solidFill>
                  <a:srgbClr val="0070C0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課程計畫</a:t>
            </a:r>
            <a:endParaRPr lang="fr-CA" altLang="zh-TW" sz="4000" dirty="0" smtClean="0">
              <a:solidFill>
                <a:srgbClr val="0070C0"/>
              </a:solidFill>
              <a:latin typeface="文鼎中廣告體" panose="020B0602010101010101" pitchFamily="34" charset="-120"/>
              <a:ea typeface="文鼎中廣告體" panose="020B0602010101010101" pitchFamily="34" charset="-120"/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1371600" y="5959475"/>
            <a:ext cx="6400800" cy="612775"/>
          </a:xfrm>
        </p:spPr>
        <p:txBody>
          <a:bodyPr/>
          <a:lstStyle/>
          <a:p>
            <a:pPr algn="r"/>
            <a:r>
              <a:rPr lang="en-US" altLang="zh-TW" sz="2800" dirty="0" smtClean="0">
                <a:solidFill>
                  <a:srgbClr val="FFFF00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Ms. Hsu</a:t>
            </a:r>
            <a:endParaRPr lang="fr-CA" altLang="zh-TW" sz="2800" dirty="0" smtClean="0">
              <a:solidFill>
                <a:srgbClr val="FFFF00"/>
              </a:solidFill>
              <a:latin typeface="文鼎中廣告體" panose="020B0602010101010101" pitchFamily="34" charset="-120"/>
              <a:ea typeface="文鼎中廣告體" panose="020B0602010101010101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99412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5400" dirty="0" smtClean="0">
                <a:solidFill>
                  <a:srgbClr val="00B050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教 學</a:t>
            </a:r>
            <a:r>
              <a:rPr lang="zh-TW" altLang="en-US" sz="5400" dirty="0">
                <a:solidFill>
                  <a:srgbClr val="00B050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 </a:t>
            </a:r>
            <a:r>
              <a:rPr lang="zh-TW" altLang="en-US" sz="5400" dirty="0" smtClean="0">
                <a:solidFill>
                  <a:srgbClr val="00B050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計</a:t>
            </a:r>
            <a:r>
              <a:rPr lang="zh-TW" altLang="en-US" sz="5400" dirty="0">
                <a:solidFill>
                  <a:srgbClr val="00B050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 畫</a:t>
            </a:r>
            <a:endParaRPr lang="fr-CA" sz="5400" dirty="0">
              <a:solidFill>
                <a:srgbClr val="00B050"/>
              </a:solidFill>
              <a:latin typeface="文鼎中廣告體" panose="020B0602010101010101" pitchFamily="34" charset="-120"/>
              <a:ea typeface="文鼎中廣告體" panose="020B0602010101010101" pitchFamily="34" charset="-12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00200"/>
            <a:ext cx="6257925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3000" b="1" dirty="0" smtClean="0">
                <a:solidFill>
                  <a:srgbClr val="00B0F0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教材</a:t>
            </a:r>
            <a:r>
              <a:rPr lang="en-US" altLang="zh-TW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:</a:t>
            </a:r>
            <a:r>
              <a:rPr lang="zh-TW" alt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  </a:t>
            </a:r>
            <a:r>
              <a:rPr lang="en-US" altLang="zh-TW" sz="3000" b="1" dirty="0" smtClean="0">
                <a:solidFill>
                  <a:schemeClr val="accent6">
                    <a:lumMod val="7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Everybody up!</a:t>
            </a:r>
            <a:r>
              <a:rPr lang="zh-TW" alt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 </a:t>
            </a:r>
            <a:r>
              <a:rPr lang="en-US" altLang="zh-TW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(3)</a:t>
            </a:r>
            <a:r>
              <a:rPr lang="zh-TW" alt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 </a:t>
            </a:r>
            <a:endParaRPr lang="fr-CA" sz="3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文鼎中廣告體" panose="020B0602010101010101" pitchFamily="34" charset="-120"/>
              <a:ea typeface="文鼎中廣告體" panose="020B0602010101010101" pitchFamily="34" charset="-12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zh-TW" altLang="en-US" sz="3000" b="1" dirty="0" smtClean="0">
                <a:solidFill>
                  <a:srgbClr val="7030A0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預計教學進度</a:t>
            </a:r>
            <a:r>
              <a:rPr lang="en-US" altLang="zh-TW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:</a:t>
            </a:r>
            <a:r>
              <a:rPr lang="zh-TW" alt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 每</a:t>
            </a:r>
            <a:r>
              <a:rPr lang="zh-TW" altLang="en-US" sz="3000" b="1" dirty="0" smtClean="0">
                <a:solidFill>
                  <a:srgbClr val="08A6AA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單元</a:t>
            </a:r>
            <a:r>
              <a:rPr lang="zh-TW" alt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 </a:t>
            </a:r>
            <a:r>
              <a:rPr lang="en-US" altLang="zh-TW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(3-4</a:t>
            </a:r>
            <a:r>
              <a:rPr lang="zh-TW" altLang="en-US" sz="3000" b="1" dirty="0" smtClean="0">
                <a:solidFill>
                  <a:srgbClr val="FFC000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週</a:t>
            </a:r>
            <a:r>
              <a:rPr lang="en-US" altLang="zh-TW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)</a:t>
            </a:r>
          </a:p>
          <a:p>
            <a:pPr fontAlgn="auto">
              <a:spcAft>
                <a:spcPts val="0"/>
              </a:spcAft>
              <a:defRPr/>
            </a:pPr>
            <a:r>
              <a:rPr lang="zh-TW" altLang="en-US" sz="3000" b="1" dirty="0" smtClean="0">
                <a:solidFill>
                  <a:srgbClr val="FF0000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教學目標</a:t>
            </a:r>
            <a:r>
              <a:rPr lang="en-US" altLang="zh-TW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:</a:t>
            </a:r>
            <a:r>
              <a:rPr lang="zh-TW" alt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 增進英文</a:t>
            </a:r>
            <a:r>
              <a:rPr lang="zh-TW" altLang="en-US" sz="3000" b="1" dirty="0" smtClean="0">
                <a:solidFill>
                  <a:srgbClr val="00B0F0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聽</a:t>
            </a:r>
            <a:r>
              <a:rPr lang="zh-TW" altLang="en-US" sz="3000" b="1" dirty="0" smtClean="0">
                <a:solidFill>
                  <a:srgbClr val="9A1681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說</a:t>
            </a:r>
            <a:r>
              <a:rPr lang="zh-TW" altLang="en-US" sz="3000" b="1" dirty="0" smtClean="0">
                <a:solidFill>
                  <a:srgbClr val="00B050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讀</a:t>
            </a:r>
            <a:r>
              <a:rPr lang="zh-TW" altLang="en-US" sz="3000" b="1" dirty="0" smtClean="0">
                <a:solidFill>
                  <a:srgbClr val="002060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寫</a:t>
            </a:r>
            <a:r>
              <a:rPr lang="zh-TW" alt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能力</a:t>
            </a:r>
            <a:endParaRPr lang="en-US" altLang="zh-TW" sz="3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文鼎中廣告體" panose="020B0602010101010101" pitchFamily="34" charset="-120"/>
              <a:ea typeface="文鼎中廣告體" panose="020B0602010101010101" pitchFamily="34" charset="-12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zh-TW" altLang="en-US" sz="3000" b="1" dirty="0" smtClean="0">
                <a:solidFill>
                  <a:srgbClr val="00B050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教學方式</a:t>
            </a:r>
            <a:r>
              <a:rPr lang="en-US" altLang="zh-TW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:</a:t>
            </a:r>
            <a:r>
              <a:rPr lang="zh-TW" alt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 </a:t>
            </a:r>
            <a:r>
              <a:rPr lang="en-US" altLang="zh-TW" sz="3000" b="1" dirty="0" smtClean="0">
                <a:solidFill>
                  <a:schemeClr val="accent6">
                    <a:lumMod val="7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task-based</a:t>
            </a:r>
            <a:r>
              <a:rPr lang="en-US" altLang="zh-TW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 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zh-TW" alt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  </a:t>
            </a:r>
            <a:r>
              <a:rPr lang="en-US" altLang="zh-TW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(</a:t>
            </a:r>
            <a:r>
              <a:rPr lang="zh-TW" alt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激勵孩子積極參與課堂各式活動</a:t>
            </a:r>
            <a:endParaRPr lang="en-US" altLang="zh-TW" sz="3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文鼎中廣告體" panose="020B0602010101010101" pitchFamily="34" charset="-120"/>
              <a:ea typeface="文鼎中廣告體" panose="020B0602010101010101" pitchFamily="34" charset="-12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zh-TW" alt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   挑戰並完成每堂課的任務和內容</a:t>
            </a:r>
            <a:r>
              <a:rPr lang="en-US" altLang="zh-TW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99412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4000" dirty="0" smtClean="0">
                <a:solidFill>
                  <a:srgbClr val="00B050"/>
                </a:solidFill>
                <a:latin typeface="文鼎古印體" panose="020B0609010101010101" pitchFamily="49" charset="-120"/>
                <a:ea typeface="文鼎古印體" panose="020B0609010101010101" pitchFamily="49" charset="-120"/>
              </a:rPr>
              <a:t>任務活動</a:t>
            </a:r>
            <a:endParaRPr lang="fr-CA" sz="4000" dirty="0">
              <a:solidFill>
                <a:srgbClr val="00B050"/>
              </a:solidFill>
              <a:latin typeface="文鼎古印體" panose="020B0609010101010101" pitchFamily="49" charset="-120"/>
              <a:ea typeface="文鼎古印體" panose="020B0609010101010101" pitchFamily="49" charset="-12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95737" y="1600200"/>
            <a:ext cx="6768752" cy="4525963"/>
          </a:xfrm>
        </p:spPr>
        <p:txBody>
          <a:bodyPr rtlCol="0">
            <a:normAutofit fontScale="92500"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altLang="zh-TW" b="1" dirty="0" smtClean="0">
                <a:solidFill>
                  <a:srgbClr val="7030A0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Task</a:t>
            </a:r>
            <a:r>
              <a:rPr lang="zh-TW" altLang="en-US" b="1" dirty="0" smtClean="0">
                <a:solidFill>
                  <a:srgbClr val="7030A0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 </a:t>
            </a:r>
            <a:r>
              <a:rPr lang="en-US" altLang="zh-TW" b="1" dirty="0" err="1">
                <a:solidFill>
                  <a:srgbClr val="7030A0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1</a:t>
            </a:r>
            <a:r>
              <a:rPr lang="en-US" altLang="zh-TW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:Online</a:t>
            </a:r>
            <a:r>
              <a:rPr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 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Practice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 </a:t>
            </a:r>
            <a:r>
              <a:rPr lang="en-US" altLang="zh-TW" b="1" dirty="0" smtClean="0">
                <a:solidFill>
                  <a:srgbClr val="FF0000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(</a:t>
            </a:r>
            <a:r>
              <a:rPr lang="zh-TW" altLang="en-US" b="1" dirty="0" smtClean="0">
                <a:solidFill>
                  <a:srgbClr val="FF0000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線上測驗</a:t>
            </a:r>
            <a:r>
              <a:rPr lang="en-US" altLang="zh-TW" b="1" dirty="0" smtClean="0">
                <a:solidFill>
                  <a:srgbClr val="FF0000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)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altLang="zh-TW" b="1" dirty="0" smtClean="0">
              <a:solidFill>
                <a:schemeClr val="tx1">
                  <a:lumMod val="65000"/>
                  <a:lumOff val="35000"/>
                </a:schemeClr>
              </a:solidFill>
              <a:latin typeface="文鼎中廣告體" panose="020B0602010101010101" pitchFamily="34" charset="-120"/>
              <a:ea typeface="文鼎中廣告體" panose="020B0602010101010101" pitchFamily="34" charset="-12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altLang="zh-TW" b="1" dirty="0" smtClean="0">
                <a:solidFill>
                  <a:srgbClr val="7030A0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Task</a:t>
            </a:r>
            <a:r>
              <a:rPr lang="zh-TW" altLang="en-US" b="1" dirty="0" smtClean="0">
                <a:solidFill>
                  <a:srgbClr val="7030A0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 </a:t>
            </a:r>
            <a:r>
              <a:rPr lang="en-US" altLang="zh-TW" b="1" dirty="0" smtClean="0">
                <a:solidFill>
                  <a:srgbClr val="7030A0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2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: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 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English Village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 </a:t>
            </a:r>
            <a:r>
              <a:rPr lang="en-US" altLang="zh-TW" b="1" dirty="0" smtClean="0">
                <a:solidFill>
                  <a:srgbClr val="FF0000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(</a:t>
            </a:r>
            <a:r>
              <a:rPr lang="zh-TW" altLang="en-US" b="1" dirty="0" smtClean="0">
                <a:solidFill>
                  <a:srgbClr val="FF0000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英語情境中心</a:t>
            </a:r>
            <a:r>
              <a:rPr lang="en-US" altLang="zh-TW" b="1" dirty="0" smtClean="0">
                <a:solidFill>
                  <a:srgbClr val="FF0000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)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zh-TW" altLang="en-US" b="1" dirty="0" smtClean="0">
                <a:solidFill>
                  <a:srgbClr val="FF0000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　</a:t>
            </a:r>
            <a:endParaRPr lang="en-US" altLang="zh-TW" b="1" dirty="0" smtClean="0">
              <a:solidFill>
                <a:schemeClr val="tx1">
                  <a:lumMod val="65000"/>
                  <a:lumOff val="35000"/>
                </a:schemeClr>
              </a:solidFill>
              <a:latin typeface="文鼎中廣告體" panose="020B0602010101010101" pitchFamily="34" charset="-120"/>
              <a:ea typeface="文鼎中廣告體" panose="020B0602010101010101" pitchFamily="34" charset="-12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altLang="zh-TW" b="1" dirty="0">
                <a:solidFill>
                  <a:srgbClr val="7030A0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Task</a:t>
            </a:r>
            <a:r>
              <a:rPr lang="zh-TW" altLang="en-US" b="1" dirty="0">
                <a:solidFill>
                  <a:srgbClr val="7030A0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 </a:t>
            </a:r>
            <a:r>
              <a:rPr lang="en-US" altLang="zh-TW" b="1" dirty="0" smtClean="0">
                <a:solidFill>
                  <a:srgbClr val="7030A0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3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: Reading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 </a:t>
            </a:r>
            <a:r>
              <a:rPr lang="en-US" altLang="zh-TW" b="1" dirty="0" smtClean="0">
                <a:solidFill>
                  <a:srgbClr val="FF0000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(</a:t>
            </a:r>
            <a:r>
              <a:rPr lang="zh-TW" altLang="en-US" b="1" smtClean="0">
                <a:solidFill>
                  <a:srgbClr val="FF0000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英文繪本</a:t>
            </a:r>
            <a:r>
              <a:rPr lang="en-US" altLang="zh-TW" b="1" smtClean="0">
                <a:solidFill>
                  <a:srgbClr val="FF0000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)</a:t>
            </a:r>
            <a:r>
              <a:rPr lang="zh-TW" altLang="en-US" b="1" dirty="0" smtClean="0">
                <a:solidFill>
                  <a:srgbClr val="FF0000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 </a:t>
            </a:r>
            <a:endParaRPr lang="en-US" altLang="zh-TW" b="1" dirty="0" smtClean="0">
              <a:solidFill>
                <a:srgbClr val="FF0000"/>
              </a:solidFill>
              <a:latin typeface="文鼎中廣告體" panose="020B0602010101010101" pitchFamily="34" charset="-120"/>
              <a:ea typeface="文鼎中廣告體" panose="020B0602010101010101" pitchFamily="34" charset="-12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altLang="zh-TW" b="1" dirty="0">
              <a:solidFill>
                <a:srgbClr val="FF0000"/>
              </a:solidFill>
              <a:latin typeface="文鼎中廣告體" panose="020B0602010101010101" pitchFamily="34" charset="-120"/>
              <a:ea typeface="文鼎中廣告體" panose="020B0602010101010101" pitchFamily="34" charset="-12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altLang="zh-TW" b="1" dirty="0">
                <a:solidFill>
                  <a:srgbClr val="7030A0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Task</a:t>
            </a:r>
            <a:r>
              <a:rPr lang="zh-TW" altLang="en-US" b="1" dirty="0">
                <a:solidFill>
                  <a:srgbClr val="7030A0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 </a:t>
            </a:r>
            <a:r>
              <a:rPr lang="en-US" altLang="zh-TW" b="1" dirty="0">
                <a:solidFill>
                  <a:srgbClr val="7030A0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4</a:t>
            </a:r>
            <a:r>
              <a:rPr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:</a:t>
            </a: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 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Ｐａｓｓｐｏｒｔ </a:t>
            </a:r>
            <a:r>
              <a:rPr lang="en-US" altLang="zh-TW" b="1" dirty="0" smtClean="0">
                <a:solidFill>
                  <a:srgbClr val="FF0000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(</a:t>
            </a:r>
            <a:r>
              <a:rPr lang="zh-TW" altLang="en-US" b="1" dirty="0" smtClean="0">
                <a:solidFill>
                  <a:srgbClr val="FF0000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英文認證</a:t>
            </a:r>
            <a:r>
              <a:rPr lang="en-US" altLang="zh-TW" b="1" dirty="0" smtClean="0">
                <a:solidFill>
                  <a:srgbClr val="FF0000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)</a:t>
            </a:r>
            <a:r>
              <a:rPr lang="zh-TW" altLang="en-US" b="1" dirty="0" smtClean="0">
                <a:solidFill>
                  <a:srgbClr val="FF0000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 </a:t>
            </a:r>
            <a:endParaRPr lang="en-US" altLang="zh-TW" b="1" dirty="0">
              <a:solidFill>
                <a:srgbClr val="FF0000"/>
              </a:solidFill>
              <a:latin typeface="文鼎中廣告體" panose="020B0602010101010101" pitchFamily="34" charset="-120"/>
              <a:ea typeface="文鼎中廣告體" panose="020B0602010101010101" pitchFamily="34" charset="-12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zh-TW" altLang="en-US" b="1" dirty="0" smtClean="0">
                <a:solidFill>
                  <a:srgbClr val="FF0000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 </a:t>
            </a:r>
            <a:endParaRPr lang="en-US" altLang="zh-TW" b="1" dirty="0" smtClean="0">
              <a:solidFill>
                <a:srgbClr val="FF0000"/>
              </a:solidFill>
              <a:latin typeface="文鼎中廣告體" panose="020B0602010101010101" pitchFamily="34" charset="-120"/>
              <a:ea typeface="文鼎中廣告體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0937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zh-TW" altLang="en-US" sz="5400" dirty="0" smtClean="0">
                <a:solidFill>
                  <a:srgbClr val="9A1681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評 量 方 式</a:t>
            </a:r>
            <a:endParaRPr lang="fr-CA" altLang="zh-TW" sz="5400" dirty="0" smtClean="0">
              <a:solidFill>
                <a:srgbClr val="9A1681"/>
              </a:solidFill>
              <a:latin typeface="文鼎中廣告體" panose="020B0602010101010101" pitchFamily="34" charset="-120"/>
              <a:ea typeface="文鼎中廣告體" panose="020B0602010101010101" pitchFamily="34" charset="-12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9857" y="1910443"/>
            <a:ext cx="8229600" cy="3678797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r-CA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zh-TW" altLang="en-US" sz="2800" b="1" dirty="0" smtClean="0">
                <a:solidFill>
                  <a:srgbClr val="00B0F0"/>
                </a:solidFill>
                <a:latin typeface="文鼎古印體" panose="020B0609010101010101" pitchFamily="49" charset="-120"/>
                <a:ea typeface="文鼎古印體" panose="020B0609010101010101" pitchFamily="49" charset="-120"/>
              </a:rPr>
              <a:t>*</a:t>
            </a:r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</a:t>
            </a:r>
            <a:r>
              <a:rPr lang="zh-TW" altLang="en-US" b="1" dirty="0" smtClean="0">
                <a:solidFill>
                  <a:srgbClr val="FF0000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二次 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定期</a:t>
            </a: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紙筆評量  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(</a:t>
            </a:r>
            <a:r>
              <a:rPr lang="en-US" altLang="zh-TW" b="1" dirty="0" smtClean="0">
                <a:solidFill>
                  <a:srgbClr val="00B050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04/18</a:t>
            </a:r>
            <a:r>
              <a:rPr lang="zh-TW" altLang="en-US" b="1" dirty="0" smtClean="0">
                <a:solidFill>
                  <a:srgbClr val="00B050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 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&amp;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 </a:t>
            </a:r>
            <a:r>
              <a:rPr lang="en-US" altLang="zh-TW" b="1" dirty="0" smtClean="0">
                <a:solidFill>
                  <a:srgbClr val="00B0F0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05/31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)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 </a:t>
            </a:r>
            <a:r>
              <a:rPr lang="zh-TW" altLang="en-US" b="1" dirty="0" smtClean="0">
                <a:solidFill>
                  <a:srgbClr val="FF0000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*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  </a:t>
            </a:r>
            <a:r>
              <a:rPr lang="zh-TW" altLang="en-US" b="1" dirty="0" smtClean="0">
                <a:solidFill>
                  <a:srgbClr val="9A1681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口說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/</a:t>
            </a:r>
            <a:r>
              <a:rPr lang="zh-TW" altLang="en-US" b="1" dirty="0" smtClean="0">
                <a:solidFill>
                  <a:srgbClr val="00B0F0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多元 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評量   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(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暫定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: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 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4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月中 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)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 </a:t>
            </a:r>
            <a:endParaRPr lang="en-US" altLang="zh-TW" b="1" dirty="0" smtClean="0">
              <a:solidFill>
                <a:schemeClr val="tx1">
                  <a:lumMod val="65000"/>
                  <a:lumOff val="35000"/>
                </a:schemeClr>
              </a:solidFill>
              <a:latin typeface="文鼎中廣告體" panose="020B0602010101010101" pitchFamily="34" charset="-120"/>
              <a:ea typeface="文鼎中廣告體" panose="020B0602010101010101" pitchFamily="34" charset="-12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zh-TW" altLang="en-US" b="1" dirty="0" smtClean="0">
                <a:solidFill>
                  <a:srgbClr val="00B050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*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  每週 </a:t>
            </a:r>
            <a:r>
              <a:rPr lang="zh-TW" altLang="en-US" b="1" dirty="0" smtClean="0">
                <a:solidFill>
                  <a:srgbClr val="08A6AA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作業書寫 </a:t>
            </a:r>
            <a:endParaRPr lang="en-US" altLang="zh-TW" b="1" dirty="0">
              <a:solidFill>
                <a:srgbClr val="08A6AA"/>
              </a:solidFill>
              <a:latin typeface="文鼎中廣告體" panose="020B0602010101010101" pitchFamily="34" charset="-120"/>
              <a:ea typeface="文鼎中廣告體" panose="020B0602010101010101" pitchFamily="34" charset="-12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 </a:t>
            </a:r>
            <a:r>
              <a:rPr lang="zh-TW" altLang="en-US" b="1" dirty="0" smtClean="0">
                <a:solidFill>
                  <a:srgbClr val="9A1681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*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  </a:t>
            </a:r>
            <a:r>
              <a:rPr lang="zh-TW" altLang="en-US" b="1" dirty="0" smtClean="0">
                <a:solidFill>
                  <a:schemeClr val="accent3">
                    <a:lumMod val="7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每週</a:t>
            </a:r>
            <a:r>
              <a:rPr lang="zh-TW" altLang="en-US" b="1" dirty="0" smtClean="0">
                <a:solidFill>
                  <a:srgbClr val="FF0000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單字</a:t>
            </a:r>
            <a:r>
              <a:rPr lang="en-US" altLang="zh-TW" b="1" dirty="0" smtClean="0">
                <a:solidFill>
                  <a:srgbClr val="FF0000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/</a:t>
            </a:r>
            <a:r>
              <a:rPr lang="zh-TW" altLang="en-US" b="1" dirty="0" smtClean="0">
                <a:solidFill>
                  <a:srgbClr val="FF0000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句型</a:t>
            </a:r>
            <a:r>
              <a:rPr lang="zh-TW" altLang="en-US" b="1" dirty="0" smtClean="0">
                <a:solidFill>
                  <a:schemeClr val="accent3">
                    <a:lumMod val="7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小考 </a:t>
            </a:r>
            <a:endParaRPr lang="en-US" altLang="zh-TW" b="1" dirty="0" smtClean="0">
              <a:solidFill>
                <a:schemeClr val="accent3">
                  <a:lumMod val="75000"/>
                </a:schemeClr>
              </a:solidFill>
              <a:latin typeface="文鼎中廣告體" panose="020B0602010101010101" pitchFamily="34" charset="-120"/>
              <a:ea typeface="文鼎中廣告體" panose="020B0602010101010101" pitchFamily="34" charset="-12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 </a:t>
            </a: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*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  </a:t>
            </a:r>
            <a:r>
              <a:rPr lang="zh-TW" altLang="en-US" b="1" dirty="0" smtClean="0">
                <a:solidFill>
                  <a:srgbClr val="7030A0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學習態度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 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(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課堂參與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/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表現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)</a:t>
            </a:r>
            <a:endParaRPr lang="fr-CA" b="1" dirty="0">
              <a:solidFill>
                <a:schemeClr val="tx1">
                  <a:lumMod val="65000"/>
                  <a:lumOff val="35000"/>
                </a:schemeClr>
              </a:solidFill>
              <a:latin typeface="文鼎中廣告體" panose="020B0602010101010101" pitchFamily="34" charset="-120"/>
              <a:ea typeface="文鼎中廣告體" panose="020B0602010101010101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5400" dirty="0" smtClean="0">
                <a:solidFill>
                  <a:srgbClr val="ED3B03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親 師 合 作</a:t>
            </a:r>
            <a:endParaRPr lang="fr-CA" sz="5400" dirty="0">
              <a:solidFill>
                <a:srgbClr val="ED3B03"/>
              </a:solidFill>
              <a:latin typeface="文鼎中廣告體" panose="020B0602010101010101" pitchFamily="34" charset="-120"/>
              <a:ea typeface="文鼎中廣告體" panose="020B0602010101010101" pitchFamily="34" charset="-12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 </a:t>
            </a:r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每週   </a:t>
            </a:r>
            <a:r>
              <a:rPr lang="zh-TW" altLang="en-US" dirty="0">
                <a:solidFill>
                  <a:srgbClr val="08A6AA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二</a:t>
            </a:r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 </a:t>
            </a:r>
            <a:r>
              <a:rPr lang="en-US" altLang="zh-TW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、</a:t>
            </a: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 </a:t>
            </a:r>
            <a:r>
              <a:rPr lang="zh-TW" altLang="en-US" dirty="0" smtClean="0">
                <a:solidFill>
                  <a:srgbClr val="08A6AA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四</a:t>
            </a:r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、</a:t>
            </a:r>
            <a:r>
              <a:rPr lang="zh-TW" altLang="en-US" dirty="0" smtClean="0">
                <a:solidFill>
                  <a:srgbClr val="08A6AA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五</a:t>
            </a:r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 有英文課</a:t>
            </a:r>
            <a:endParaRPr lang="en-US" altLang="zh-TW" dirty="0" smtClean="0">
              <a:solidFill>
                <a:schemeClr val="tx1">
                  <a:lumMod val="65000"/>
                  <a:lumOff val="35000"/>
                </a:schemeClr>
              </a:solidFill>
              <a:latin typeface="文鼎中廣告體" panose="020B0602010101010101" pitchFamily="34" charset="-120"/>
              <a:ea typeface="文鼎中廣告體" panose="020B0602010101010101" pitchFamily="34" charset="-12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altLang="zh-TW" dirty="0" smtClean="0">
              <a:solidFill>
                <a:schemeClr val="tx1">
                  <a:lumMod val="65000"/>
                  <a:lumOff val="35000"/>
                </a:schemeClr>
              </a:solidFill>
              <a:latin typeface="文鼎中廣告體" panose="020B0602010101010101" pitchFamily="34" charset="-120"/>
              <a:ea typeface="文鼎中廣告體" panose="020B0602010101010101" pitchFamily="34" charset="-12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 </a:t>
            </a:r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每週   </a:t>
            </a:r>
            <a:r>
              <a:rPr lang="zh-TW" altLang="en-US" dirty="0" smtClean="0">
                <a:solidFill>
                  <a:srgbClr val="9A1681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作業 </a:t>
            </a:r>
            <a:r>
              <a:rPr lang="en-US" altLang="zh-TW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(</a:t>
            </a:r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聽</a:t>
            </a:r>
            <a:r>
              <a:rPr lang="en-US" altLang="zh-TW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/</a:t>
            </a:r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讀</a:t>
            </a:r>
            <a:r>
              <a:rPr lang="en-US" altLang="zh-TW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CD</a:t>
            </a:r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或書寫</a:t>
            </a:r>
            <a:r>
              <a:rPr lang="en-US" altLang="zh-TW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)</a:t>
            </a:r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  </a:t>
            </a:r>
            <a:endParaRPr lang="en-US" altLang="zh-TW" dirty="0" smtClean="0">
              <a:solidFill>
                <a:schemeClr val="tx1">
                  <a:lumMod val="65000"/>
                  <a:lumOff val="35000"/>
                </a:schemeClr>
              </a:solidFill>
              <a:latin typeface="文鼎中廣告體" panose="020B0602010101010101" pitchFamily="34" charset="-120"/>
              <a:ea typeface="文鼎中廣告體" panose="020B0602010101010101" pitchFamily="34" charset="-12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          </a:t>
            </a:r>
            <a:r>
              <a:rPr lang="zh-TW" altLang="en-US" dirty="0" smtClean="0">
                <a:solidFill>
                  <a:srgbClr val="00B050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作業單</a:t>
            </a:r>
            <a:endParaRPr lang="en-US" altLang="zh-TW" dirty="0" smtClean="0">
              <a:solidFill>
                <a:schemeClr val="tx1">
                  <a:lumMod val="65000"/>
                  <a:lumOff val="35000"/>
                </a:schemeClr>
              </a:solidFill>
              <a:latin typeface="文鼎中廣告體" panose="020B0602010101010101" pitchFamily="34" charset="-120"/>
              <a:ea typeface="文鼎中廣告體" panose="020B0602010101010101" pitchFamily="34" charset="-12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 每週   </a:t>
            </a:r>
            <a:r>
              <a:rPr lang="zh-TW" altLang="en-US" dirty="0" smtClean="0">
                <a:solidFill>
                  <a:srgbClr val="0070C0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單字</a:t>
            </a:r>
            <a:r>
              <a:rPr lang="en-US" altLang="zh-TW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/</a:t>
            </a:r>
            <a:r>
              <a:rPr lang="zh-TW" altLang="en-US" dirty="0" smtClean="0">
                <a:solidFill>
                  <a:srgbClr val="FFC000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句型</a:t>
            </a:r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 </a:t>
            </a:r>
            <a:r>
              <a:rPr lang="zh-TW" altLang="en-US" dirty="0" smtClean="0">
                <a:solidFill>
                  <a:srgbClr val="7030A0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小考</a:t>
            </a:r>
            <a:endParaRPr lang="fr-CA" dirty="0" smtClean="0">
              <a:solidFill>
                <a:srgbClr val="7030A0"/>
              </a:solidFill>
              <a:latin typeface="文鼎中廣告體" panose="020B0602010101010101" pitchFamily="34" charset="-120"/>
              <a:ea typeface="文鼎中廣告體" panose="020B0602010101010101" pitchFamily="34" charset="-120"/>
            </a:endParaRPr>
          </a:p>
          <a:p>
            <a:pPr fontAlgn="auto">
              <a:spcAft>
                <a:spcPts val="0"/>
              </a:spcAft>
              <a:defRPr/>
            </a:pPr>
            <a:endParaRPr lang="fr-CA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文鼎古印體" panose="020B0609010101010101" pitchFamily="49" charset="-120"/>
              <a:ea typeface="文鼎古印體" panose="020B0609010101010101" pitchFamily="49" charset="-12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文鼎古印體" panose="020B0609010101010101" pitchFamily="49" charset="-120"/>
                <a:ea typeface="文鼎古印體" panose="020B0609010101010101" pitchFamily="49" charset="-120"/>
              </a:rPr>
              <a:t> </a:t>
            </a:r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古印體" panose="020B0609010101010101" pitchFamily="49" charset="-120"/>
                <a:ea typeface="文鼎古印體" panose="020B0609010101010101" pitchFamily="49" charset="-120"/>
              </a:rPr>
              <a:t> </a:t>
            </a:r>
            <a:r>
              <a:rPr lang="en-US" altLang="zh-TW" sz="4000" dirty="0" smtClean="0">
                <a:solidFill>
                  <a:srgbClr val="ED3B03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Practice makes perfect.</a:t>
            </a:r>
            <a:endParaRPr lang="fr-CA" sz="4000" dirty="0">
              <a:solidFill>
                <a:schemeClr val="tx1">
                  <a:lumMod val="65000"/>
                  <a:lumOff val="35000"/>
                </a:schemeClr>
              </a:solidFill>
              <a:latin typeface="文鼎中廣告體" panose="020B0602010101010101" pitchFamily="34" charset="-120"/>
              <a:ea typeface="文鼎中廣告體" panose="020B0602010101010101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93" y="-3"/>
            <a:ext cx="9144000" cy="685799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dirty="0" smtClean="0">
                <a:solidFill>
                  <a:srgbClr val="0066CC"/>
                </a:solidFill>
              </a:rPr>
              <a:t>活動回顧</a:t>
            </a:r>
            <a:endParaRPr lang="zh-TW" altLang="en-US" sz="6000" dirty="0">
              <a:solidFill>
                <a:srgbClr val="0066CC"/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30" y="958702"/>
            <a:ext cx="7499540" cy="5624655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728" y="445357"/>
            <a:ext cx="7956376" cy="5967281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16" y="0"/>
            <a:ext cx="9144000" cy="6857999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16" y="742391"/>
            <a:ext cx="7164288" cy="5373215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93" y="418352"/>
            <a:ext cx="8028384" cy="602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8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434" y="0"/>
            <a:ext cx="3859132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93" y="1600200"/>
            <a:ext cx="8043013" cy="4525963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514551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6245"/>
            <a:ext cx="9144000" cy="514551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6245"/>
            <a:ext cx="9144000" cy="514551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6245"/>
            <a:ext cx="9144000" cy="514551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6245"/>
            <a:ext cx="9144000" cy="514551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6245"/>
            <a:ext cx="9144000" cy="514551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199" y="0"/>
            <a:ext cx="3859132" cy="6858000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22" y="-18380"/>
            <a:ext cx="38591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32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223224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sz="6600" dirty="0" smtClean="0">
                <a:solidFill>
                  <a:srgbClr val="7030A0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Thank you.</a:t>
            </a:r>
            <a:endParaRPr lang="fr-CA" sz="6600" dirty="0">
              <a:solidFill>
                <a:srgbClr val="00B050"/>
              </a:solidFill>
              <a:latin typeface="文鼎中廣告體" panose="020B0602010101010101" pitchFamily="34" charset="-120"/>
              <a:ea typeface="文鼎中廣告體" panose="020B0602010101010101" pitchFamily="34" charset="-120"/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611560" y="3789040"/>
            <a:ext cx="8229600" cy="1008113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rgbClr val="9A1681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英語教室</a:t>
            </a:r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     </a:t>
            </a:r>
            <a:r>
              <a:rPr lang="zh-TW" altLang="en-US" dirty="0" smtClean="0">
                <a:solidFill>
                  <a:srgbClr val="ED3B03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分機</a:t>
            </a:r>
            <a:r>
              <a:rPr lang="en-US" altLang="zh-TW" smtClean="0">
                <a:solidFill>
                  <a:srgbClr val="ED3B03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:818</a:t>
            </a:r>
            <a:endParaRPr lang="fr-CA" dirty="0">
              <a:solidFill>
                <a:srgbClr val="ED3B03"/>
              </a:solidFill>
              <a:latin typeface="文鼎中廣告體" panose="020B0602010101010101" pitchFamily="34" charset="-120"/>
              <a:ea typeface="文鼎中廣告體" panose="020B0602010101010101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135</Template>
  <TotalTime>169</TotalTime>
  <Words>184</Words>
  <Application>Microsoft Office PowerPoint</Application>
  <PresentationFormat>如螢幕大小 (4:3)</PresentationFormat>
  <Paragraphs>35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4" baseType="lpstr">
      <vt:lpstr>文鼎中廣告體</vt:lpstr>
      <vt:lpstr>文鼎古印體</vt:lpstr>
      <vt:lpstr>新細明體</vt:lpstr>
      <vt:lpstr>Arial</vt:lpstr>
      <vt:lpstr>Calibri</vt:lpstr>
      <vt:lpstr>Thème Office</vt:lpstr>
      <vt:lpstr>六年級 英文科 課程計畫</vt:lpstr>
      <vt:lpstr>教 學 計 畫</vt:lpstr>
      <vt:lpstr>任務活動</vt:lpstr>
      <vt:lpstr>評 量 方 式</vt:lpstr>
      <vt:lpstr>親 師 合 作</vt:lpstr>
      <vt:lpstr>活動回顧</vt:lpstr>
      <vt:lpstr>PowerPoint 簡報</vt:lpstr>
      <vt:lpstr>Thank you.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六年級 英文科 教學計畫</dc:title>
  <dc:creator>user</dc:creator>
  <cp:lastModifiedBy>user</cp:lastModifiedBy>
  <cp:revision>38</cp:revision>
  <dcterms:created xsi:type="dcterms:W3CDTF">2016-08-31T04:43:46Z</dcterms:created>
  <dcterms:modified xsi:type="dcterms:W3CDTF">2018-02-27T07:20:12Z</dcterms:modified>
</cp:coreProperties>
</file>