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6AA"/>
    <a:srgbClr val="ED3B03"/>
    <a:srgbClr val="9A1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78" d="100"/>
          <a:sy n="78" d="100"/>
        </p:scale>
        <p:origin x="38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12E7-6514-4C94-BB5F-311BD32CCB9D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74D54-8C80-433C-B9A8-F92DD04E70C3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96863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8B40-FB9F-4DBC-AAC2-78F959709852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0B71F-73E3-412D-8A37-B6BA018ABAC9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20606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77B9-064E-4B03-A483-405902D280D8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9A7D7-500B-45F9-B16F-C9300FA4ED3E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609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C6E3-DA5F-4ACA-80DE-B5E22F3ECCCA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05486-F426-4C65-8871-E01B1ED96ADF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232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3F25-F461-460E-9BF4-C9A1084F8C73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2CB1F-3B70-4B15-9517-39BACA6E11C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7743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EE81-B9BB-4231-9D31-345428A997ED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76D11-0A40-40E1-8B59-1E67878E58E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1457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DD56-BC63-484C-A3C6-9FC6C3ED072B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28357-1150-4656-A17A-0C7C8440A88B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33027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ABE2-4BCC-484E-B70F-45FF7DF86C6A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9D7E-E79C-4E31-A103-95B285BCB735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96744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5E772-CBFD-42F3-8F5B-1EEDF8A7E7DC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F1B74-E355-4C8D-8F81-9A5364095C74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81384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80B1-69EA-4A85-8F0B-4B556C205FC3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030D-A17E-400E-8D40-165B497CB257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5170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42D1-52C9-4F87-9078-DB88EAE6D193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6C38-93AA-455C-88F5-B9CC8028F73C}" type="slidenum">
              <a:rPr lang="fr-CA" altLang="zh-TW"/>
              <a:pPr/>
              <a:t>‹#›</a:t>
            </a:fld>
            <a:endParaRPr lang="fr-CA" altLang="zh-TW"/>
          </a:p>
        </p:txBody>
      </p:sp>
    </p:spTree>
    <p:extLst>
      <p:ext uri="{BB962C8B-B14F-4D97-AF65-F5344CB8AC3E}">
        <p14:creationId xmlns:p14="http://schemas.microsoft.com/office/powerpoint/2010/main" val="406910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  <a:endParaRPr lang="fr-CA" altLang="zh-TW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altLang="zh-TW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D18AE5-93B8-4CCA-809F-0AABB6F612ED}" type="datetimeFigureOut">
              <a:rPr lang="fr-FR"/>
              <a:pPr>
                <a:defRPr/>
              </a:pPr>
              <a:t>07/09/2017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3FA3A62-2712-43FB-AA33-8FE7B82380C2}" type="slidenum">
              <a:rPr lang="fr-CA" altLang="zh-TW"/>
              <a:pPr/>
              <a:t>‹#›</a:t>
            </a:fld>
            <a:endParaRPr lang="fr-CA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869160"/>
            <a:ext cx="7772400" cy="814387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六</a:t>
            </a:r>
            <a:r>
              <a:rPr lang="zh-TW" altLang="en-US" sz="40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年級 </a:t>
            </a:r>
            <a:r>
              <a:rPr lang="zh-TW" altLang="en-US" sz="40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英文科</a:t>
            </a:r>
            <a:r>
              <a:rPr lang="zh-TW" altLang="en-US" sz="40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4000" dirty="0" smtClean="0">
                <a:solidFill>
                  <a:srgbClr val="0070C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課程計畫</a:t>
            </a:r>
            <a:endParaRPr lang="fr-CA" altLang="zh-TW" sz="4000" dirty="0" smtClean="0">
              <a:solidFill>
                <a:srgbClr val="0070C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959475"/>
            <a:ext cx="6400800" cy="612775"/>
          </a:xfrm>
        </p:spPr>
        <p:txBody>
          <a:bodyPr/>
          <a:lstStyle/>
          <a:p>
            <a:pPr algn="r"/>
            <a:r>
              <a:rPr lang="en-US" altLang="zh-TW" sz="2800" dirty="0" smtClean="0">
                <a:solidFill>
                  <a:srgbClr val="FFFF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Ms. Hsu</a:t>
            </a:r>
            <a:endParaRPr lang="fr-CA" altLang="zh-TW" sz="2800" dirty="0" smtClean="0">
              <a:solidFill>
                <a:srgbClr val="FFFF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 學</a:t>
            </a:r>
            <a:r>
              <a:rPr lang="zh-TW" altLang="en-US" sz="5400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sz="5400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計</a:t>
            </a:r>
            <a:r>
              <a:rPr lang="zh-TW" altLang="en-US" sz="5400" dirty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畫</a:t>
            </a:r>
            <a:endParaRPr lang="fr-CA" sz="5400" dirty="0">
              <a:solidFill>
                <a:srgbClr val="00B05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5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教材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en-US" altLang="zh-TW" sz="3000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Everybody up!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(3)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fr-CA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預計教學進度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每</a:t>
            </a:r>
            <a:r>
              <a:rPr lang="zh-TW" altLang="en-US" sz="3000" b="1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單元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(3-4</a:t>
            </a:r>
            <a:r>
              <a:rPr lang="zh-TW" altLang="en-US" sz="3000" b="1" dirty="0" smtClean="0">
                <a:solidFill>
                  <a:srgbClr val="FFC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週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教學目標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增進英文</a:t>
            </a:r>
            <a:r>
              <a:rPr lang="zh-TW" altLang="en-US" sz="3000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聽</a:t>
            </a:r>
            <a:r>
              <a:rPr lang="zh-TW" altLang="en-US" sz="3000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說</a:t>
            </a:r>
            <a:r>
              <a:rPr lang="zh-TW" altLang="en-US" sz="3000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讀</a:t>
            </a:r>
            <a:r>
              <a:rPr lang="zh-TW" altLang="en-US" sz="3000" b="1" dirty="0" smtClean="0">
                <a:solidFill>
                  <a:srgbClr val="00206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寫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能力</a:t>
            </a:r>
            <a:endParaRPr lang="en-US" altLang="zh-TW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3000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教學方式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sz="3000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task-based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激勵孩子積極參與課堂各式活動</a:t>
            </a:r>
            <a:endParaRPr lang="en-US" altLang="zh-TW" sz="3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 挑戰並完成每堂課的任務和內容</a:t>
            </a:r>
            <a:r>
              <a:rPr lang="en-US" altLang="zh-TW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75" y="274638"/>
            <a:ext cx="6257925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00B05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任務活動</a:t>
            </a:r>
            <a:endParaRPr lang="fr-CA" sz="4000" dirty="0">
              <a:solidFill>
                <a:srgbClr val="00B050"/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7" y="1600200"/>
            <a:ext cx="6768752" cy="4525963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English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song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英文歌曲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2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Online Practice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線上測驗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3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Halloween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萬聖節活動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或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　　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Ｘｍａｓ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耶誕節</a:t>
            </a:r>
            <a:r>
              <a:rPr lang="zh-TW" altLang="en-US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活動</a:t>
            </a:r>
            <a:r>
              <a:rPr lang="en-US" altLang="zh-TW" b="1" dirty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4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Letter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Writing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英文信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b="1" dirty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Task</a:t>
            </a:r>
            <a:r>
              <a:rPr lang="zh-TW" altLang="en-US" b="1" dirty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５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Ｐａｓｓｐｏｒｔ 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英文認證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endParaRPr lang="en-US" altLang="zh-TW" b="1" dirty="0" smtClean="0">
              <a:solidFill>
                <a:srgbClr val="FF000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sz="5400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評 量 方 式</a:t>
            </a:r>
            <a:endParaRPr lang="fr-CA" altLang="zh-TW" sz="5400" dirty="0" smtClean="0">
              <a:solidFill>
                <a:srgbClr val="9A1681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9857" y="1910443"/>
            <a:ext cx="8229600" cy="367879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CA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zh-TW" altLang="en-US" sz="2800" b="1" dirty="0" smtClean="0">
                <a:solidFill>
                  <a:srgbClr val="00B0F0"/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*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二次 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定期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紙筆評量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en-US" altLang="zh-TW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10/27</a:t>
            </a:r>
            <a:r>
              <a:rPr lang="zh-TW" altLang="en-US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&amp;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1/12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口說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rgbClr val="00B0F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多元 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評量  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暫定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10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月中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&amp;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12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月底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每週 </a:t>
            </a:r>
            <a:r>
              <a:rPr lang="zh-TW" altLang="en-US" b="1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作業書寫 </a:t>
            </a:r>
            <a:endParaRPr lang="en-US" altLang="zh-TW" b="1" dirty="0">
              <a:solidFill>
                <a:srgbClr val="08A6AA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chemeClr val="accent3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單字</a:t>
            </a:r>
            <a:r>
              <a:rPr lang="en-US" altLang="zh-TW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句型</a:t>
            </a:r>
            <a:r>
              <a:rPr lang="zh-TW" altLang="en-US" b="1" dirty="0" smtClean="0">
                <a:solidFill>
                  <a:schemeClr val="accent3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小考 </a:t>
            </a:r>
            <a:endParaRPr lang="en-US" altLang="zh-TW" b="1" dirty="0" smtClean="0">
              <a:solidFill>
                <a:schemeClr val="accent3">
                  <a:lumMod val="7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*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r>
              <a:rPr lang="zh-TW" altLang="en-US" b="1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學習態度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課堂參與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表現</a:t>
            </a:r>
            <a:r>
              <a:rPr lang="en-US" altLang="zh-TW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endParaRPr lang="fr-CA" b="1" dirty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親 師 合 作</a:t>
            </a:r>
            <a:endParaRPr lang="fr-CA" sz="5400" dirty="0">
              <a:solidFill>
                <a:srgbClr val="ED3B03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   </a:t>
            </a:r>
            <a:r>
              <a:rPr lang="zh-TW" altLang="en-US" dirty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二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、</a:t>
            </a: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四</a:t>
            </a: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、</a:t>
            </a:r>
            <a:r>
              <a:rPr lang="zh-TW" altLang="en-US" dirty="0" smtClean="0">
                <a:solidFill>
                  <a:srgbClr val="08A6AA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五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有英文課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每週   </a:t>
            </a:r>
            <a:r>
              <a:rPr lang="zh-TW" altLang="en-US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 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(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聽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讀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CD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或書寫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)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        </a:t>
            </a:r>
            <a:r>
              <a:rPr lang="zh-TW" altLang="en-US" dirty="0" smtClean="0">
                <a:solidFill>
                  <a:srgbClr val="00B05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作業單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每週   </a:t>
            </a:r>
            <a:r>
              <a:rPr lang="zh-TW" altLang="en-US" dirty="0" smtClean="0">
                <a:solidFill>
                  <a:srgbClr val="0070C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單字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/</a:t>
            </a:r>
            <a:r>
              <a:rPr lang="zh-TW" altLang="en-US" dirty="0" smtClean="0">
                <a:solidFill>
                  <a:srgbClr val="FFC00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句型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小考</a:t>
            </a:r>
            <a:endParaRPr lang="fr-CA" dirty="0" smtClean="0">
              <a:solidFill>
                <a:srgbClr val="7030A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fr-CA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文鼎古印體" panose="020B0609010101010101" pitchFamily="49" charset="-120"/>
              <a:ea typeface="文鼎古印體" panose="020B0609010101010101" pitchFamily="49" charset="-12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古印體" panose="020B0609010101010101" pitchFamily="49" charset="-120"/>
                <a:ea typeface="文鼎古印體" panose="020B0609010101010101" pitchFamily="49" charset="-120"/>
              </a:rPr>
              <a:t> </a:t>
            </a:r>
            <a:r>
              <a:rPr lang="en-US" altLang="zh-TW" sz="4000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Practice makes perfect.</a:t>
            </a:r>
            <a:endParaRPr lang="fr-CA" sz="4000" dirty="0">
              <a:solidFill>
                <a:schemeClr val="tx1">
                  <a:lumMod val="65000"/>
                  <a:lumOff val="35000"/>
                </a:schemeClr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6600" dirty="0" smtClean="0">
                <a:solidFill>
                  <a:srgbClr val="7030A0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Thank you.</a:t>
            </a:r>
            <a:endParaRPr lang="fr-CA" sz="6600" dirty="0">
              <a:solidFill>
                <a:srgbClr val="00B050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11560" y="3789040"/>
            <a:ext cx="8229600" cy="100811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9A1681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英語教室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     </a:t>
            </a:r>
            <a:r>
              <a:rPr lang="zh-TW" altLang="en-US" dirty="0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分機</a:t>
            </a:r>
            <a:r>
              <a:rPr lang="en-US" altLang="zh-TW" smtClean="0">
                <a:solidFill>
                  <a:srgbClr val="ED3B03"/>
                </a:solidFill>
                <a:latin typeface="文鼎中廣告體" panose="020B0602010101010101" pitchFamily="34" charset="-120"/>
                <a:ea typeface="文鼎中廣告體" panose="020B0602010101010101" pitchFamily="34" charset="-120"/>
              </a:rPr>
              <a:t>:818</a:t>
            </a:r>
            <a:endParaRPr lang="fr-CA" dirty="0">
              <a:solidFill>
                <a:srgbClr val="ED3B03"/>
              </a:solidFill>
              <a:latin typeface="文鼎中廣告體" panose="020B0602010101010101" pitchFamily="34" charset="-120"/>
              <a:ea typeface="文鼎中廣告體" panose="020B0602010101010101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124</TotalTime>
  <Words>195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文鼎中廣告體</vt:lpstr>
      <vt:lpstr>文鼎古印體</vt:lpstr>
      <vt:lpstr>新細明體</vt:lpstr>
      <vt:lpstr>Arial</vt:lpstr>
      <vt:lpstr>Calibri</vt:lpstr>
      <vt:lpstr>Thème Office</vt:lpstr>
      <vt:lpstr>六年級 英文科 課程計畫</vt:lpstr>
      <vt:lpstr>教 學 計 畫</vt:lpstr>
      <vt:lpstr>任務活動</vt:lpstr>
      <vt:lpstr>評 量 方 式</vt:lpstr>
      <vt:lpstr>親 師 合 作</vt:lpstr>
      <vt:lpstr>Thank you.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 英文科 教學計畫</dc:title>
  <dc:creator>user</dc:creator>
  <cp:lastModifiedBy>user</cp:lastModifiedBy>
  <cp:revision>30</cp:revision>
  <dcterms:created xsi:type="dcterms:W3CDTF">2016-08-31T04:43:46Z</dcterms:created>
  <dcterms:modified xsi:type="dcterms:W3CDTF">2017-09-07T07:18:20Z</dcterms:modified>
</cp:coreProperties>
</file>