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9" r:id="rId5"/>
    <p:sldId id="263" r:id="rId6"/>
    <p:sldId id="259" r:id="rId7"/>
    <p:sldId id="260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EB33BB8-6C7A-4BE0-9B55-9EAC48D52EC6}" type="datetimeFigureOut">
              <a:rPr lang="en-US" altLang="zh-TW"/>
              <a:t>9/3/2015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3F7AA83-DE31-4E93-AB07-EF7FB05F6670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C611EF64-F73B-4314-BB6F-BC0937BBDF19}" type="datetimeFigureOut">
              <a:t>2015/9/3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35E2820-AFE1-45FA-949E-17BDB534E1D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 latinLnBrk="0">
              <a:lnSpc>
                <a:spcPct val="80000"/>
              </a:lnSpc>
              <a:defRPr lang="zh-TW" sz="6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TW" sz="240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t>2015/9/3</a:t>
            </a:fld>
            <a:endParaRPr lang="zh-TW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垂直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垂直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 latinLnBrk="0">
              <a:defRPr lang="zh-TW" sz="5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200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100" b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t>2015/9/3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t>2015/9/3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t>2015/9/3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 latinLnBrk="0">
              <a:defRPr lang="zh-TW" sz="2600" b="1">
                <a:solidFill>
                  <a:schemeClr val="accent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 latinLnBrk="0">
              <a:spcBef>
                <a:spcPts val="1000"/>
              </a:spcBef>
              <a:buNone/>
              <a:defRPr lang="zh-TW" sz="14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t>2015/9/3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t>‹#›</a:t>
            </a:fld>
            <a:endParaRPr lang="zh-TW"/>
          </a:p>
        </p:txBody>
      </p:sp>
      <p:sp>
        <p:nvSpPr>
          <p:cNvPr id="8" name="圓角矩形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 latinLnBrk="0">
              <a:buNone/>
              <a:defRPr lang="zh-TW" sz="2400"/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t>2015/9/3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900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四年級英語</a:t>
            </a:r>
            <a:r>
              <a:rPr lang="zh-TW" altLang="en-US" dirty="0"/>
              <a:t>科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en-US" altLang="zh-TW" sz="3600" dirty="0" smtClean="0"/>
          </a:p>
          <a:p>
            <a:pPr algn="r"/>
            <a:r>
              <a:rPr lang="zh-TW" altLang="en-US" sz="3600" dirty="0" smtClean="0"/>
              <a:t>報告者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徐嘉慧老師</a:t>
            </a:r>
            <a:endParaRPr lang="zh-TW" sz="3600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英文教材</a:t>
            </a:r>
            <a:endParaRPr lang="zh-TW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課本：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Hess(</a:t>
            </a: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何嘉仁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)</a:t>
            </a: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 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Give </a:t>
            </a:r>
            <a:r>
              <a:rPr lang="en-US" altLang="zh-TW" sz="3600" kern="0" dirty="0" smtClean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Me 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Five 5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習作：</a:t>
            </a:r>
            <a:r>
              <a:rPr lang="en-US" altLang="zh-TW" sz="3600" kern="0" dirty="0">
                <a:solidFill>
                  <a:srgbClr val="5F5F5F"/>
                </a:solidFill>
                <a:latin typeface="Arial"/>
                <a:ea typeface="新細明體" panose="02020500000000000000" pitchFamily="18" charset="-120"/>
              </a:rPr>
              <a:t>workbook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r>
              <a:rPr lang="zh-TW" altLang="en-US" sz="3600" kern="0" dirty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補充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：學習單</a:t>
            </a:r>
            <a:r>
              <a:rPr lang="en-US" altLang="zh-TW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(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單字句型、節慶</a:t>
            </a:r>
            <a:r>
              <a:rPr lang="zh-TW" altLang="en-US" sz="3600" kern="0" dirty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、</a:t>
            </a:r>
            <a:r>
              <a:rPr lang="en-US" altLang="zh-TW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reading</a:t>
            </a:r>
            <a:r>
              <a:rPr lang="zh-TW" altLang="en-US" sz="3600" kern="0" dirty="0" smtClean="0">
                <a:solidFill>
                  <a:srgbClr val="FF0000"/>
                </a:solidFill>
                <a:latin typeface="Arial"/>
                <a:ea typeface="新細明體" panose="02020500000000000000" pitchFamily="18" charset="-120"/>
              </a:rPr>
              <a:t>）</a:t>
            </a:r>
            <a:endParaRPr lang="en-US" altLang="zh-TW" sz="3600" kern="0" dirty="0">
              <a:solidFill>
                <a:srgbClr val="FF0000"/>
              </a:solidFill>
              <a:latin typeface="Arial"/>
              <a:ea typeface="新細明體" panose="02020500000000000000" pitchFamily="18" charset="-12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D8D8D"/>
              </a:buClr>
              <a:buSzTx/>
              <a:buFont typeface="Wingdings" panose="05000000000000000000" pitchFamily="2" charset="2"/>
              <a:buChar char="v"/>
            </a:pPr>
            <a:endParaRPr lang="en-US" altLang="zh-TW" sz="3600" kern="0" dirty="0">
              <a:solidFill>
                <a:srgbClr val="5F5F5F"/>
              </a:solidFill>
              <a:latin typeface="Arial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教學</a:t>
            </a:r>
            <a:r>
              <a:rPr lang="zh-TW" altLang="en-US" sz="5400" dirty="0" smtClean="0"/>
              <a:t>方法</a:t>
            </a:r>
            <a:endParaRPr lang="zh-TW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zh-TW" sz="3600" dirty="0" smtClean="0"/>
          </a:p>
          <a:p>
            <a:r>
              <a:rPr lang="zh-TW" altLang="en-US" sz="3600" dirty="0" smtClean="0"/>
              <a:t>聽說</a:t>
            </a:r>
            <a:r>
              <a:rPr lang="zh-TW" altLang="en-US" sz="3600" dirty="0"/>
              <a:t>讀寫</a:t>
            </a:r>
          </a:p>
          <a:p>
            <a:r>
              <a:rPr lang="zh-TW" altLang="en-US" sz="3600" dirty="0" smtClean="0"/>
              <a:t>     ↓</a:t>
            </a:r>
            <a:endParaRPr lang="zh-TW" altLang="en-US" sz="3600" dirty="0"/>
          </a:p>
          <a:p>
            <a:r>
              <a:rPr lang="zh-TW" altLang="en-US" sz="3600" dirty="0"/>
              <a:t>活動練習</a:t>
            </a:r>
          </a:p>
          <a:p>
            <a:endParaRPr lang="zh-TW" sz="3600" dirty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gray">
          <a:xfrm>
            <a:off x="5181601" y="2031470"/>
            <a:ext cx="5975350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Listen </a:t>
            </a:r>
            <a:r>
              <a:rPr lang="en-US" altLang="zh-TW" sz="24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&amp;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 Read : 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課文閱讀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gray">
          <a:xfrm>
            <a:off x="5181601" y="2778655"/>
            <a:ext cx="5938837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Write : 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單字、句型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練習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gray">
          <a:xfrm>
            <a:off x="5181601" y="4099455"/>
            <a:ext cx="5938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sing </a:t>
            </a:r>
            <a:r>
              <a:rPr lang="en-US" altLang="zh-TW" sz="24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&amp;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 chant : 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歌曲、唸謠</a:t>
            </a: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gray">
          <a:xfrm>
            <a:off x="5181601" y="3462867"/>
            <a:ext cx="5975349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Speak : 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對話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Q</a:t>
            </a:r>
            <a:r>
              <a:rPr lang="zh-TW" altLang="en-US" sz="24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＆</a:t>
            </a:r>
            <a:r>
              <a:rPr lang="en-US" altLang="zh-TW" sz="3600" dirty="0">
                <a:solidFill>
                  <a:srgbClr val="000000"/>
                </a:solidFill>
                <a:latin typeface="+mn-ea"/>
                <a:cs typeface="Arial Unicode MS" panose="020B0604020202020204" pitchFamily="34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/>
              <a:t>評量方式</a:t>
            </a:r>
            <a:endParaRPr lang="en-US" sz="5400" dirty="0"/>
          </a:p>
        </p:txBody>
      </p:sp>
      <p:pic>
        <p:nvPicPr>
          <p:cNvPr id="15" name="內容版面配置區 1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875827" y="3014133"/>
            <a:ext cx="2017951" cy="2828789"/>
          </a:xfrm>
          <a:prstGeom prst="rect">
            <a:avLst/>
          </a:prstGeom>
        </p:spPr>
      </p:pic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3132931" y="3014133"/>
            <a:ext cx="2014801" cy="27958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TW" altLang="en-US" sz="3200" dirty="0" smtClean="0"/>
              <a:t>兩次評量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（口試、聽力）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小考</a:t>
            </a:r>
            <a:endParaRPr lang="en-US" altLang="zh-TW" sz="32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6" name="AutoShape 65"/>
          <p:cNvSpPr>
            <a:spLocks noChangeArrowheads="1"/>
          </p:cNvSpPr>
          <p:nvPr/>
        </p:nvSpPr>
        <p:spPr bwMode="gray">
          <a:xfrm>
            <a:off x="5949951" y="3002844"/>
            <a:ext cx="1986138" cy="27958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zh-TW" altLang="en-US" sz="3600" dirty="0" smtClean="0"/>
              <a:t>    </a:t>
            </a:r>
            <a:r>
              <a:rPr lang="zh-TW" altLang="zh-TW" sz="3200" dirty="0" smtClean="0"/>
              <a:t>上課</a:t>
            </a:r>
            <a:r>
              <a:rPr lang="zh-TW" altLang="zh-TW" sz="3200" dirty="0"/>
              <a:t>情形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en-US" sz="3200" dirty="0" smtClean="0"/>
              <a:t>     </a:t>
            </a:r>
            <a:r>
              <a:rPr lang="zh-TW" altLang="zh-TW" sz="3200" dirty="0" smtClean="0"/>
              <a:t>學習</a:t>
            </a:r>
            <a:r>
              <a:rPr lang="zh-TW" altLang="zh-TW" sz="3200" dirty="0"/>
              <a:t>用品</a:t>
            </a:r>
            <a:r>
              <a:rPr lang="zh-TW" altLang="zh-TW" sz="3200" dirty="0" smtClean="0"/>
              <a:t>、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zh-TW" sz="3200" dirty="0" smtClean="0"/>
              <a:t>活動的</a:t>
            </a:r>
            <a:endParaRPr lang="en-US" altLang="zh-TW" sz="3200" dirty="0" smtClean="0"/>
          </a:p>
          <a:p>
            <a:pPr algn="ctr" eaLnBrk="0" hangingPunct="0">
              <a:defRPr/>
            </a:pPr>
            <a:r>
              <a:rPr lang="zh-TW" altLang="zh-TW" sz="3200" dirty="0" smtClean="0"/>
              <a:t>參與</a:t>
            </a:r>
            <a:r>
              <a:rPr lang="zh-TW" altLang="zh-TW" sz="3200" dirty="0"/>
              <a:t>度</a:t>
            </a:r>
            <a:endParaRPr lang="en-US" altLang="zh-TW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新細明體" pitchFamily="18" charset="-120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/>
        </p:nvSpPr>
        <p:spPr bwMode="gray">
          <a:xfrm>
            <a:off x="3564507" y="2085798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評量</a:t>
            </a:r>
            <a:endParaRPr lang="zh-TW" altLang="en-US" sz="3600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gray">
          <a:xfrm>
            <a:off x="5642667" y="2085799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>
                <a:solidFill>
                  <a:srgbClr val="000000"/>
                </a:solidFill>
                <a:ea typeface="新細明體" panose="02020500000000000000" pitchFamily="18" charset="-120"/>
              </a:rPr>
              <a:t>學習態度</a:t>
            </a:r>
          </a:p>
        </p:txBody>
      </p:sp>
      <p:sp>
        <p:nvSpPr>
          <p:cNvPr id="10" name="Text Box 69"/>
          <p:cNvSpPr txBox="1">
            <a:spLocks noChangeArrowheads="1"/>
          </p:cNvSpPr>
          <p:nvPr/>
        </p:nvSpPr>
        <p:spPr bwMode="gray">
          <a:xfrm>
            <a:off x="8596219" y="2085797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3600" dirty="0">
                <a:solidFill>
                  <a:srgbClr val="000000"/>
                </a:solidFill>
                <a:ea typeface="新細明體" panose="02020500000000000000" pitchFamily="18" charset="-120"/>
              </a:rPr>
              <a:t>作業表現</a:t>
            </a:r>
          </a:p>
        </p:txBody>
      </p:sp>
      <p:sp>
        <p:nvSpPr>
          <p:cNvPr id="16" name="矩形 15"/>
          <p:cNvSpPr/>
          <p:nvPr/>
        </p:nvSpPr>
        <p:spPr>
          <a:xfrm>
            <a:off x="8985956" y="3312708"/>
            <a:ext cx="19078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                                                                                       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                                         </a:t>
            </a:r>
            <a:r>
              <a:rPr lang="zh-TW" altLang="en-US" sz="3200" dirty="0" smtClean="0"/>
              <a:t>英文</a:t>
            </a:r>
            <a:r>
              <a:rPr lang="zh-TW" altLang="en-US" sz="3200" dirty="0"/>
              <a:t>習作</a:t>
            </a:r>
            <a:r>
              <a:rPr lang="zh-TW" altLang="en-US" sz="3200" dirty="0" smtClean="0"/>
              <a:t>、                              學習</a:t>
            </a:r>
            <a:r>
              <a:rPr lang="zh-TW" altLang="en-US" sz="3200" dirty="0"/>
              <a:t>單</a:t>
            </a:r>
            <a:r>
              <a:rPr lang="zh-TW" altLang="en-US" sz="3200" dirty="0" smtClean="0"/>
              <a:t>、</a:t>
            </a:r>
            <a:endParaRPr lang="en-US" altLang="zh-TW" sz="3200" dirty="0" smtClean="0"/>
          </a:p>
          <a:p>
            <a:r>
              <a:rPr lang="zh-TW" altLang="en-US" sz="3200" dirty="0" smtClean="0"/>
              <a:t>                                               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教學特色</a:t>
            </a:r>
            <a:endParaRPr lang="zh-TW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8213" y="1600200"/>
            <a:ext cx="4666720" cy="4114800"/>
          </a:xfrm>
        </p:spPr>
        <p:txBody>
          <a:bodyPr/>
          <a:lstStyle/>
          <a:p>
            <a:r>
              <a:rPr lang="zh-TW" altLang="en-US" sz="3600" dirty="0" smtClean="0"/>
              <a:t>兩班三組教學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r>
              <a:rPr lang="zh-TW" altLang="en-US" sz="3600" dirty="0"/>
              <a:t>英文</a:t>
            </a:r>
            <a:r>
              <a:rPr lang="zh-TW" altLang="en-US" sz="3600" dirty="0" smtClean="0"/>
              <a:t>老師</a:t>
            </a:r>
            <a:r>
              <a:rPr lang="zh-TW" altLang="en-US" sz="3600" dirty="0"/>
              <a:t>協同</a:t>
            </a:r>
            <a:r>
              <a:rPr lang="zh-TW" altLang="en-US" sz="3600" dirty="0" smtClean="0"/>
              <a:t>教學</a:t>
            </a:r>
            <a:endParaRPr lang="en-US" altLang="zh-TW" sz="3600" dirty="0" smtClean="0"/>
          </a:p>
          <a:p>
            <a:endParaRPr lang="en-US" altLang="zh-TW" sz="3600" dirty="0" smtClean="0"/>
          </a:p>
          <a:p>
            <a:r>
              <a:rPr lang="zh-TW" altLang="en-US" sz="3600" dirty="0"/>
              <a:t>針對學生差異化</a:t>
            </a:r>
            <a:r>
              <a:rPr lang="zh-TW" altLang="en-US" sz="3600" dirty="0" smtClean="0"/>
              <a:t>教學</a:t>
            </a:r>
            <a:endParaRPr lang="en-US" altLang="zh-TW" sz="3600" dirty="0" smtClean="0"/>
          </a:p>
          <a:p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6914093" y="1600200"/>
            <a:ext cx="466672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lang="zh-TW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 smtClean="0"/>
              <a:t>徐嘉慧老師</a:t>
            </a:r>
            <a:endParaRPr lang="en-US" altLang="zh-TW" sz="4000" dirty="0" smtClean="0"/>
          </a:p>
          <a:p>
            <a:r>
              <a:rPr lang="zh-TW" altLang="en-US" sz="4000" dirty="0"/>
              <a:t>黃瓊慧</a:t>
            </a:r>
            <a:r>
              <a:rPr lang="zh-TW" altLang="en-US" sz="4000" dirty="0" smtClean="0"/>
              <a:t>老師</a:t>
            </a:r>
            <a:endParaRPr lang="en-US" altLang="zh-TW" sz="4000" dirty="0" smtClean="0"/>
          </a:p>
          <a:p>
            <a:r>
              <a:rPr lang="zh-TW" altLang="en-US" sz="4000" dirty="0"/>
              <a:t>連偉容老師</a:t>
            </a: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903" y="764822"/>
            <a:ext cx="4359098" cy="1131711"/>
          </a:xfrm>
        </p:spPr>
        <p:txBody>
          <a:bodyPr/>
          <a:lstStyle/>
          <a:p>
            <a:r>
              <a:rPr lang="zh-TW" altLang="en-US" dirty="0"/>
              <a:t>家長配合</a:t>
            </a:r>
            <a:r>
              <a:rPr lang="zh-TW" altLang="en-US" dirty="0" smtClean="0"/>
              <a:t>事項</a:t>
            </a:r>
            <a:endParaRPr lang="zh-TW" dirty="0"/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052638" y="2003425"/>
            <a:ext cx="7178674" cy="584200"/>
            <a:chOff x="1392" y="1358"/>
            <a:chExt cx="4522" cy="368"/>
          </a:xfrm>
        </p:grpSpPr>
        <p:sp>
          <p:nvSpPr>
            <p:cNvPr id="5" name="Line 67"/>
            <p:cNvSpPr>
              <a:spLocks noChangeShapeType="1"/>
            </p:cNvSpPr>
            <p:nvPr/>
          </p:nvSpPr>
          <p:spPr bwMode="auto">
            <a:xfrm>
              <a:off x="1536" y="1608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6" name="Oval 68"/>
            <p:cNvSpPr>
              <a:spLocks noChangeArrowheads="1"/>
            </p:cNvSpPr>
            <p:nvPr/>
          </p:nvSpPr>
          <p:spPr bwMode="gray">
            <a:xfrm>
              <a:off x="1392" y="1536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E96E29"/>
                </a:gs>
                <a:gs pos="100000">
                  <a:srgbClr val="9B491B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7" name="Rectangle 69"/>
            <p:cNvSpPr>
              <a:spLocks noChangeArrowheads="1"/>
            </p:cNvSpPr>
            <p:nvPr/>
          </p:nvSpPr>
          <p:spPr bwMode="auto">
            <a:xfrm>
              <a:off x="1920" y="1358"/>
              <a:ext cx="399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利用作業、學習單，瞭解學習狀況</a:t>
              </a:r>
              <a:endParaRPr lang="zh-TW" altLang="en-US" sz="3200" dirty="0" smtClean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2052638" y="2527300"/>
            <a:ext cx="4305300" cy="584200"/>
            <a:chOff x="1392" y="1688"/>
            <a:chExt cx="2712" cy="368"/>
          </a:xfrm>
        </p:grpSpPr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1536" y="1920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0" name="Oval 72"/>
            <p:cNvSpPr>
              <a:spLocks noChangeArrowheads="1"/>
            </p:cNvSpPr>
            <p:nvPr/>
          </p:nvSpPr>
          <p:spPr bwMode="gray">
            <a:xfrm>
              <a:off x="1392" y="1848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DCDC48"/>
                </a:gs>
                <a:gs pos="100000">
                  <a:srgbClr val="93933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1" name="Rectangle 73"/>
            <p:cNvSpPr>
              <a:spLocks noChangeArrowheads="1"/>
            </p:cNvSpPr>
            <p:nvPr/>
          </p:nvSpPr>
          <p:spPr bwMode="auto">
            <a:xfrm>
              <a:off x="1920" y="1688"/>
              <a:ext cx="21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鼓勵閱讀英文書籍</a:t>
              </a:r>
            </a:p>
          </p:txBody>
        </p: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2052638" y="2998786"/>
            <a:ext cx="4478338" cy="584199"/>
            <a:chOff x="1392" y="1985"/>
            <a:chExt cx="2821" cy="368"/>
          </a:xfrm>
        </p:grpSpPr>
        <p:sp>
          <p:nvSpPr>
            <p:cNvPr id="13" name="Line 75"/>
            <p:cNvSpPr>
              <a:spLocks noChangeShapeType="1"/>
            </p:cNvSpPr>
            <p:nvPr/>
          </p:nvSpPr>
          <p:spPr bwMode="auto">
            <a:xfrm>
              <a:off x="1536" y="2232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4" name="Oval 76"/>
            <p:cNvSpPr>
              <a:spLocks noChangeArrowheads="1"/>
            </p:cNvSpPr>
            <p:nvPr/>
          </p:nvSpPr>
          <p:spPr bwMode="gray">
            <a:xfrm>
              <a:off x="1392" y="2160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A01DD5"/>
                </a:gs>
                <a:gs pos="100000">
                  <a:srgbClr val="6B138E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5" name="Rectangle 77"/>
            <p:cNvSpPr>
              <a:spLocks noChangeArrowheads="1"/>
            </p:cNvSpPr>
            <p:nvPr/>
          </p:nvSpPr>
          <p:spPr bwMode="auto">
            <a:xfrm>
              <a:off x="1920" y="1985"/>
              <a:ext cx="229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smtClean="0">
                  <a:solidFill>
                    <a:srgbClr val="000000"/>
                  </a:solidFill>
                  <a:latin typeface="+mn-ea"/>
                </a:rPr>
                <a:t>多聽英文</a:t>
              </a:r>
              <a:r>
                <a:rPr lang="en-US" altLang="zh-TW" sz="3200" smtClean="0">
                  <a:solidFill>
                    <a:srgbClr val="000000"/>
                  </a:solidFill>
                  <a:latin typeface="+mn-ea"/>
                </a:rPr>
                <a:t>CD</a:t>
              </a:r>
              <a:r>
                <a:rPr lang="zh-TW" altLang="en-US" sz="3200" smtClean="0">
                  <a:solidFill>
                    <a:srgbClr val="000000"/>
                  </a:solidFill>
                  <a:latin typeface="+mn-ea"/>
                </a:rPr>
                <a:t>、歌曲</a:t>
              </a:r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2052638" y="3508377"/>
            <a:ext cx="4716463" cy="584201"/>
            <a:chOff x="1392" y="2306"/>
            <a:chExt cx="2971" cy="368"/>
          </a:xfrm>
        </p:grpSpPr>
        <p:sp>
          <p:nvSpPr>
            <p:cNvPr id="17" name="Line 79"/>
            <p:cNvSpPr>
              <a:spLocks noChangeShapeType="1"/>
            </p:cNvSpPr>
            <p:nvPr/>
          </p:nvSpPr>
          <p:spPr bwMode="auto">
            <a:xfrm>
              <a:off x="1536" y="2511"/>
              <a:ext cx="2400" cy="0"/>
            </a:xfrm>
            <a:prstGeom prst="line">
              <a:avLst/>
            </a:prstGeom>
            <a:noFill/>
            <a:ln w="12700" cap="rnd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8" name="Oval 80"/>
            <p:cNvSpPr>
              <a:spLocks noChangeArrowheads="1"/>
            </p:cNvSpPr>
            <p:nvPr/>
          </p:nvSpPr>
          <p:spPr bwMode="gray">
            <a:xfrm>
              <a:off x="1392" y="2439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FCC704"/>
                </a:gs>
                <a:gs pos="100000">
                  <a:srgbClr val="A88503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TW" altLang="en-US" sz="3200" smtClean="0">
                <a:solidFill>
                  <a:srgbClr val="5F5F5F"/>
                </a:solidFill>
                <a:latin typeface="+mn-ea"/>
              </a:endParaRPr>
            </a:p>
          </p:txBody>
        </p:sp>
        <p:sp>
          <p:nvSpPr>
            <p:cNvPr id="19" name="Rectangle 81"/>
            <p:cNvSpPr>
              <a:spLocks noChangeArrowheads="1"/>
            </p:cNvSpPr>
            <p:nvPr/>
          </p:nvSpPr>
          <p:spPr bwMode="auto">
            <a:xfrm>
              <a:off x="1920" y="2306"/>
              <a:ext cx="24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200" dirty="0" smtClean="0">
                  <a:solidFill>
                    <a:srgbClr val="000000"/>
                  </a:solidFill>
                  <a:latin typeface="+mn-ea"/>
                </a:rPr>
                <a:t>隨時與老師保持聯繫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32480" y="1275645"/>
            <a:ext cx="9372600" cy="3601156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/>
              <a:t>期許孩子喜愛英文</a:t>
            </a:r>
            <a:r>
              <a:rPr lang="en-US" altLang="zh-TW" sz="5400" dirty="0" smtClean="0"/>
              <a:t>~~</a:t>
            </a:r>
            <a:br>
              <a:rPr lang="en-US" altLang="zh-TW" sz="5400" dirty="0" smtClean="0"/>
            </a:br>
            <a:r>
              <a:rPr lang="zh-TW" altLang="en-US" sz="5400" dirty="0" smtClean="0"/>
              <a:t>快樂學英文！！！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500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Microsoft JhengHei UI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Happy_16x9_TP103461882" id="{8C4E9620-458B-4ED1-A6E2-83A8C75A1A13}" vid="{9427B330-C6D8-40D7-B42F-CC81D7E70B63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兒童遊樂簡報設計 (卡通插畫，寬螢幕)</Template>
  <TotalTime>0</TotalTime>
  <Words>164</Words>
  <Application>Microsoft Office PowerPoint</Application>
  <PresentationFormat>寬螢幕</PresentationFormat>
  <Paragraphs>50</Paragraphs>
  <Slides>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Arial Unicode MS</vt:lpstr>
      <vt:lpstr>Microsoft JhengHei UI</vt:lpstr>
      <vt:lpstr>新細明體</vt:lpstr>
      <vt:lpstr>Arial</vt:lpstr>
      <vt:lpstr>Euphemia</vt:lpstr>
      <vt:lpstr>Verdana</vt:lpstr>
      <vt:lpstr>Wingdings</vt:lpstr>
      <vt:lpstr>Children Happy 16x9</vt:lpstr>
      <vt:lpstr>四年級英語科</vt:lpstr>
      <vt:lpstr>英文教材</vt:lpstr>
      <vt:lpstr>教學方法</vt:lpstr>
      <vt:lpstr>評量方式</vt:lpstr>
      <vt:lpstr>教學特色</vt:lpstr>
      <vt:lpstr>家長配合事項</vt:lpstr>
      <vt:lpstr>期許孩子喜愛英文~~ 快樂學英文！！！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2015-08-31T04:39:14Z</dcterms:created>
  <dcterms:modified xsi:type="dcterms:W3CDTF">2015-09-03T06:20:57Z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